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3"/>
  </p:notesMasterIdLst>
  <p:sldIdLst>
    <p:sldId id="256" r:id="rId2"/>
    <p:sldId id="337" r:id="rId3"/>
    <p:sldId id="338" r:id="rId4"/>
    <p:sldId id="272" r:id="rId5"/>
    <p:sldId id="274" r:id="rId6"/>
    <p:sldId id="341" r:id="rId7"/>
    <p:sldId id="279" r:id="rId8"/>
    <p:sldId id="283" r:id="rId9"/>
    <p:sldId id="282" r:id="rId10"/>
    <p:sldId id="284" r:id="rId11"/>
    <p:sldId id="285" r:id="rId12"/>
    <p:sldId id="286" r:id="rId13"/>
    <p:sldId id="287" r:id="rId14"/>
    <p:sldId id="288" r:id="rId15"/>
    <p:sldId id="291" r:id="rId16"/>
    <p:sldId id="292" r:id="rId17"/>
    <p:sldId id="290" r:id="rId18"/>
    <p:sldId id="344" r:id="rId19"/>
    <p:sldId id="258" r:id="rId20"/>
    <p:sldId id="325" r:id="rId21"/>
    <p:sldId id="326" r:id="rId22"/>
    <p:sldId id="302" r:id="rId23"/>
    <p:sldId id="327" r:id="rId24"/>
    <p:sldId id="305" r:id="rId25"/>
    <p:sldId id="306" r:id="rId26"/>
    <p:sldId id="307" r:id="rId27"/>
    <p:sldId id="316" r:id="rId28"/>
    <p:sldId id="318" r:id="rId29"/>
    <p:sldId id="320" r:id="rId30"/>
    <p:sldId id="321" r:id="rId31"/>
    <p:sldId id="257" r:id="rId32"/>
    <p:sldId id="335" r:id="rId33"/>
    <p:sldId id="340" r:id="rId34"/>
    <p:sldId id="345" r:id="rId35"/>
    <p:sldId id="323" r:id="rId36"/>
    <p:sldId id="342" r:id="rId37"/>
    <p:sldId id="343" r:id="rId38"/>
    <p:sldId id="332" r:id="rId39"/>
    <p:sldId id="319" r:id="rId40"/>
    <p:sldId id="334" r:id="rId41"/>
    <p:sldId id="32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79464" autoAdjust="0"/>
  </p:normalViewPr>
  <p:slideViewPr>
    <p:cSldViewPr>
      <p:cViewPr varScale="1">
        <p:scale>
          <a:sx n="47" d="100"/>
          <a:sy n="47" d="100"/>
        </p:scale>
        <p:origin x="2352" y="42"/>
      </p:cViewPr>
      <p:guideLst>
        <p:guide orient="horz" pos="2160"/>
        <p:guide pos="2928"/>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FCB96-28BC-40C9-B640-1FC950EC8270}" type="datetimeFigureOut">
              <a:rPr lang="en-ZA" smtClean="0"/>
              <a:t>2024/05/21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2730A-4603-4CAA-8FA7-7A7036CCCC8C}" type="slidenum">
              <a:rPr lang="en-ZA" smtClean="0"/>
              <a:t>‹#›</a:t>
            </a:fld>
            <a:endParaRPr lang="en-ZA"/>
          </a:p>
        </p:txBody>
      </p:sp>
    </p:spTree>
    <p:extLst>
      <p:ext uri="{BB962C8B-B14F-4D97-AF65-F5344CB8AC3E}">
        <p14:creationId xmlns:p14="http://schemas.microsoft.com/office/powerpoint/2010/main" val="234827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Good Day, everyone and thank you for this opportunity to be presenting... what I consider to be rather fascinating research in the fight against obesity and diabetes. The topic of my discussion is “Intermittent Fasting: an effective therapy in preventing metabolic diseases in mice... and maybe humans as well?”. Exciting times :)</a:t>
            </a:r>
          </a:p>
          <a:p>
            <a:endParaRPr lang="en-ZA" dirty="0"/>
          </a:p>
          <a:p>
            <a:r>
              <a:rPr lang="en-ZA" dirty="0"/>
              <a:t>http://www.alexandersmkt.com/wp-content/uploads/2014/02/fasting.jpg</a:t>
            </a:r>
          </a:p>
        </p:txBody>
      </p:sp>
      <p:sp>
        <p:nvSpPr>
          <p:cNvPr id="4" name="Slide Number Placeholder 3"/>
          <p:cNvSpPr>
            <a:spLocks noGrp="1"/>
          </p:cNvSpPr>
          <p:nvPr>
            <p:ph type="sldNum" sz="quarter" idx="10"/>
          </p:nvPr>
        </p:nvSpPr>
        <p:spPr/>
        <p:txBody>
          <a:bodyPr/>
          <a:lstStyle/>
          <a:p>
            <a:fld id="{D3A2730A-4603-4CAA-8FA7-7A7036CCCC8C}" type="slidenum">
              <a:rPr lang="en-ZA" smtClean="0"/>
              <a:t>1</a:t>
            </a:fld>
            <a:endParaRPr lang="en-ZA"/>
          </a:p>
        </p:txBody>
      </p:sp>
    </p:spTree>
    <p:extLst>
      <p:ext uri="{BB962C8B-B14F-4D97-AF65-F5344CB8AC3E}">
        <p14:creationId xmlns:p14="http://schemas.microsoft.com/office/powerpoint/2010/main" val="291009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They made use of some very fancy equipment. One of which is the Metabolic cages that measure calorimetry by detecting O</a:t>
            </a:r>
            <a:r>
              <a:rPr lang="en-Z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ZA" sz="1800" dirty="0">
                <a:effectLst/>
                <a:latin typeface="Calibri" panose="020F0502020204030204" pitchFamily="34" charset="0"/>
                <a:ea typeface="Calibri" panose="020F0502020204030204" pitchFamily="34" charset="0"/>
                <a:cs typeface="Times New Roman" panose="02020603050405020304" pitchFamily="18" charset="0"/>
              </a:rPr>
              <a:t> consumption and CO</a:t>
            </a:r>
            <a:r>
              <a:rPr lang="en-ZA" sz="1800" baseline="-25000" dirty="0">
                <a:effectLst/>
                <a:latin typeface="Calibri" panose="020F0502020204030204" pitchFamily="34" charset="0"/>
                <a:ea typeface="Calibri" panose="020F0502020204030204" pitchFamily="34" charset="0"/>
                <a:cs typeface="Times New Roman" panose="02020603050405020304" pitchFamily="18" charset="0"/>
              </a:rPr>
              <a:t>2 </a:t>
            </a:r>
            <a:r>
              <a:rPr lang="en-ZA" sz="1800" dirty="0">
                <a:effectLst/>
                <a:latin typeface="Calibri" panose="020F0502020204030204" pitchFamily="34" charset="0"/>
                <a:ea typeface="Calibri" panose="020F0502020204030204" pitchFamily="34" charset="0"/>
                <a:cs typeface="Times New Roman" panose="02020603050405020304" pitchFamily="18" charset="0"/>
              </a:rPr>
              <a:t>exchange, together with body weight and thereby calculating the amount calories spend.</a:t>
            </a:r>
          </a:p>
          <a:p>
            <a:endParaRPr lang="en-ZA" dirty="0"/>
          </a:p>
          <a:p>
            <a:r>
              <a:rPr lang="en-ZA" dirty="0"/>
              <a:t>http://www.kuoyang.com.tw/LS/Download/PorductImage/CornerCLAMS.jpg</a:t>
            </a:r>
          </a:p>
        </p:txBody>
      </p:sp>
      <p:sp>
        <p:nvSpPr>
          <p:cNvPr id="4" name="Slide Number Placeholder 3"/>
          <p:cNvSpPr>
            <a:spLocks noGrp="1"/>
          </p:cNvSpPr>
          <p:nvPr>
            <p:ph type="sldNum" sz="quarter" idx="10"/>
          </p:nvPr>
        </p:nvSpPr>
        <p:spPr/>
        <p:txBody>
          <a:bodyPr/>
          <a:lstStyle/>
          <a:p>
            <a:fld id="{D3A2730A-4603-4CAA-8FA7-7A7036CCCC8C}" type="slidenum">
              <a:rPr lang="en-ZA" smtClean="0"/>
              <a:t>10</a:t>
            </a:fld>
            <a:endParaRPr lang="en-ZA"/>
          </a:p>
        </p:txBody>
      </p:sp>
    </p:spTree>
    <p:extLst>
      <p:ext uri="{BB962C8B-B14F-4D97-AF65-F5344CB8AC3E}">
        <p14:creationId xmlns:p14="http://schemas.microsoft.com/office/powerpoint/2010/main" val="263119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Fasting blood glucose and glucose tolerance was also determined.</a:t>
            </a:r>
          </a:p>
          <a:p>
            <a:endParaRPr lang="en-ZA" dirty="0"/>
          </a:p>
          <a:p>
            <a:r>
              <a:rPr lang="en-ZA" dirty="0"/>
              <a:t>http://www.mte.cz/images/glukometr-one-touch-ultra.jpg</a:t>
            </a:r>
          </a:p>
        </p:txBody>
      </p:sp>
      <p:sp>
        <p:nvSpPr>
          <p:cNvPr id="4" name="Slide Number Placeholder 3"/>
          <p:cNvSpPr>
            <a:spLocks noGrp="1"/>
          </p:cNvSpPr>
          <p:nvPr>
            <p:ph type="sldNum" sz="quarter" idx="10"/>
          </p:nvPr>
        </p:nvSpPr>
        <p:spPr/>
        <p:txBody>
          <a:bodyPr/>
          <a:lstStyle/>
          <a:p>
            <a:fld id="{D3A2730A-4603-4CAA-8FA7-7A7036CCCC8C}" type="slidenum">
              <a:rPr lang="en-ZA" smtClean="0"/>
              <a:t>11</a:t>
            </a:fld>
            <a:endParaRPr lang="en-ZA"/>
          </a:p>
        </p:txBody>
      </p:sp>
    </p:spTree>
    <p:extLst>
      <p:ext uri="{BB962C8B-B14F-4D97-AF65-F5344CB8AC3E}">
        <p14:creationId xmlns:p14="http://schemas.microsoft.com/office/powerpoint/2010/main" val="305866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Insulin and leptin levels were measured in fasting mice and detected using an enzyme-linked immunosorbent assay.</a:t>
            </a:r>
          </a:p>
          <a:p>
            <a:endParaRPr lang="en-ZA" dirty="0"/>
          </a:p>
          <a:p>
            <a:r>
              <a:rPr lang="en-ZA" dirty="0"/>
              <a:t>http://www.moleculardevices.com/sites/default/files/products/SpectraMaxPlus384%20TPBG.pnghttp://www.moleculardevices.com/sites/default/files/products/SpectraMaxPlus384%20TPBG.png</a:t>
            </a:r>
          </a:p>
        </p:txBody>
      </p:sp>
      <p:sp>
        <p:nvSpPr>
          <p:cNvPr id="4" name="Slide Number Placeholder 3"/>
          <p:cNvSpPr>
            <a:spLocks noGrp="1"/>
          </p:cNvSpPr>
          <p:nvPr>
            <p:ph type="sldNum" sz="quarter" idx="10"/>
          </p:nvPr>
        </p:nvSpPr>
        <p:spPr/>
        <p:txBody>
          <a:bodyPr/>
          <a:lstStyle/>
          <a:p>
            <a:fld id="{D3A2730A-4603-4CAA-8FA7-7A7036CCCC8C}" type="slidenum">
              <a:rPr lang="en-ZA" smtClean="0"/>
              <a:t>12</a:t>
            </a:fld>
            <a:endParaRPr lang="en-ZA"/>
          </a:p>
        </p:txBody>
      </p:sp>
    </p:spTree>
    <p:extLst>
      <p:ext uri="{BB962C8B-B14F-4D97-AF65-F5344CB8AC3E}">
        <p14:creationId xmlns:p14="http://schemas.microsoft.com/office/powerpoint/2010/main" val="333333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Blood was also obtained retro-orbitally to assay alanine aminotransferase and cholesterol levels.</a:t>
            </a:r>
          </a:p>
          <a:p>
            <a:endParaRPr lang="en-ZA" dirty="0"/>
          </a:p>
          <a:p>
            <a:r>
              <a:rPr lang="en-ZA" dirty="0"/>
              <a:t>http://www.clodrosome.com/wp-content/uploads/2014/02/Retro-Orbital-administration_blank.jpg</a:t>
            </a:r>
          </a:p>
        </p:txBody>
      </p:sp>
      <p:sp>
        <p:nvSpPr>
          <p:cNvPr id="4" name="Slide Number Placeholder 3"/>
          <p:cNvSpPr>
            <a:spLocks noGrp="1"/>
          </p:cNvSpPr>
          <p:nvPr>
            <p:ph type="sldNum" sz="quarter" idx="10"/>
          </p:nvPr>
        </p:nvSpPr>
        <p:spPr/>
        <p:txBody>
          <a:bodyPr/>
          <a:lstStyle/>
          <a:p>
            <a:fld id="{D3A2730A-4603-4CAA-8FA7-7A7036CCCC8C}" type="slidenum">
              <a:rPr lang="en-ZA" smtClean="0"/>
              <a:t>13</a:t>
            </a:fld>
            <a:endParaRPr lang="en-ZA"/>
          </a:p>
        </p:txBody>
      </p:sp>
    </p:spTree>
    <p:extLst>
      <p:ext uri="{BB962C8B-B14F-4D97-AF65-F5344CB8AC3E}">
        <p14:creationId xmlns:p14="http://schemas.microsoft.com/office/powerpoint/2010/main" val="72337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To test the motor functions, they made use of rotarods, which spins at speeds of 10-70 rpms, and is designed to test the mice’s responsiveness and grip strength to steady themself on the rotating platform. The mice were allowed trial runs, after which the data from 3 runs were used.</a:t>
            </a:r>
          </a:p>
          <a:p>
            <a:endParaRPr lang="en-ZA" dirty="0"/>
          </a:p>
          <a:p>
            <a:r>
              <a:rPr lang="en-ZA" dirty="0"/>
              <a:t>http://i.ytimg.com/vi/v56MtrmWAs0/maxresdefault.jpg</a:t>
            </a:r>
          </a:p>
        </p:txBody>
      </p:sp>
      <p:sp>
        <p:nvSpPr>
          <p:cNvPr id="4" name="Slide Number Placeholder 3"/>
          <p:cNvSpPr>
            <a:spLocks noGrp="1"/>
          </p:cNvSpPr>
          <p:nvPr>
            <p:ph type="sldNum" sz="quarter" idx="10"/>
          </p:nvPr>
        </p:nvSpPr>
        <p:spPr/>
        <p:txBody>
          <a:bodyPr/>
          <a:lstStyle/>
          <a:p>
            <a:fld id="{D3A2730A-4603-4CAA-8FA7-7A7036CCCC8C}" type="slidenum">
              <a:rPr lang="en-ZA" smtClean="0"/>
              <a:t>14</a:t>
            </a:fld>
            <a:endParaRPr lang="en-ZA"/>
          </a:p>
        </p:txBody>
      </p:sp>
    </p:spTree>
    <p:extLst>
      <p:ext uri="{BB962C8B-B14F-4D97-AF65-F5344CB8AC3E}">
        <p14:creationId xmlns:p14="http://schemas.microsoft.com/office/powerpoint/2010/main" val="271703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Sections of tissue from the liver, white adipose tissue and brown adipose tissue was fixed and stained with H&amp;E and also using the Sirius Red method. </a:t>
            </a:r>
          </a:p>
          <a:p>
            <a:endParaRPr lang="en-ZA" dirty="0"/>
          </a:p>
        </p:txBody>
      </p:sp>
      <p:sp>
        <p:nvSpPr>
          <p:cNvPr id="4" name="Slide Number Placeholder 3"/>
          <p:cNvSpPr>
            <a:spLocks noGrp="1"/>
          </p:cNvSpPr>
          <p:nvPr>
            <p:ph type="sldNum" sz="quarter" idx="10"/>
          </p:nvPr>
        </p:nvSpPr>
        <p:spPr/>
        <p:txBody>
          <a:bodyPr/>
          <a:lstStyle/>
          <a:p>
            <a:fld id="{D3A2730A-4603-4CAA-8FA7-7A7036CCCC8C}" type="slidenum">
              <a:rPr lang="en-ZA" smtClean="0"/>
              <a:t>15</a:t>
            </a:fld>
            <a:endParaRPr lang="en-ZA"/>
          </a:p>
        </p:txBody>
      </p:sp>
    </p:spTree>
    <p:extLst>
      <p:ext uri="{BB962C8B-B14F-4D97-AF65-F5344CB8AC3E}">
        <p14:creationId xmlns:p14="http://schemas.microsoft.com/office/powerpoint/2010/main" val="10900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liver samples were also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analyzed</a:t>
            </a:r>
            <a:r>
              <a:rPr lang="en-ZA" sz="1800" dirty="0">
                <a:effectLst/>
                <a:latin typeface="Calibri" panose="020F0502020204030204" pitchFamily="34" charset="0"/>
                <a:ea typeface="Calibri" panose="020F0502020204030204" pitchFamily="34" charset="0"/>
                <a:cs typeface="Times New Roman" panose="02020603050405020304" pitchFamily="18" charset="0"/>
              </a:rPr>
              <a:t> with a scanning electron microscope to determine the cellular composition. The body fat index and lean mass of live mice was assessed using a mouse MRI.</a:t>
            </a:r>
          </a:p>
          <a:p>
            <a:endParaRPr lang="en-ZA" dirty="0"/>
          </a:p>
          <a:p>
            <a:r>
              <a:rPr lang="en-ZA" dirty="0"/>
              <a:t>http://www.echomri.com/Body_Composition_3_in_1.aspx</a:t>
            </a:r>
          </a:p>
        </p:txBody>
      </p:sp>
      <p:sp>
        <p:nvSpPr>
          <p:cNvPr id="4" name="Slide Number Placeholder 3"/>
          <p:cNvSpPr>
            <a:spLocks noGrp="1"/>
          </p:cNvSpPr>
          <p:nvPr>
            <p:ph type="sldNum" sz="quarter" idx="10"/>
          </p:nvPr>
        </p:nvSpPr>
        <p:spPr/>
        <p:txBody>
          <a:bodyPr/>
          <a:lstStyle/>
          <a:p>
            <a:fld id="{D3A2730A-4603-4CAA-8FA7-7A7036CCCC8C}" type="slidenum">
              <a:rPr lang="en-ZA" smtClean="0"/>
              <a:t>16</a:t>
            </a:fld>
            <a:endParaRPr lang="en-ZA"/>
          </a:p>
        </p:txBody>
      </p:sp>
    </p:spTree>
    <p:extLst>
      <p:ext uri="{BB962C8B-B14F-4D97-AF65-F5344CB8AC3E}">
        <p14:creationId xmlns:p14="http://schemas.microsoft.com/office/powerpoint/2010/main" val="343675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transcript proteins is the one aspect I will not be discussing in full today, simply because of time constraints. They did however do a quantitative real time PCR analyses on the liver and fat samples, and also performed immunoblotting.</a:t>
            </a:r>
          </a:p>
          <a:p>
            <a:endParaRPr lang="en-ZA" dirty="0"/>
          </a:p>
          <a:p>
            <a:r>
              <a:rPr lang="en-ZA" dirty="0"/>
              <a:t>http://www.thelabworldgroup.com/pcr-thermal-cyclers-biorad-cfx96-qpcr-used-rt-pcr-system-200185</a:t>
            </a:r>
          </a:p>
        </p:txBody>
      </p:sp>
      <p:sp>
        <p:nvSpPr>
          <p:cNvPr id="4" name="Slide Number Placeholder 3"/>
          <p:cNvSpPr>
            <a:spLocks noGrp="1"/>
          </p:cNvSpPr>
          <p:nvPr>
            <p:ph type="sldNum" sz="quarter" idx="10"/>
          </p:nvPr>
        </p:nvSpPr>
        <p:spPr/>
        <p:txBody>
          <a:bodyPr/>
          <a:lstStyle/>
          <a:p>
            <a:fld id="{D3A2730A-4603-4CAA-8FA7-7A7036CCCC8C}" type="slidenum">
              <a:rPr lang="en-ZA" smtClean="0"/>
              <a:t>17</a:t>
            </a:fld>
            <a:endParaRPr lang="en-ZA"/>
          </a:p>
        </p:txBody>
      </p:sp>
    </p:spTree>
    <p:extLst>
      <p:ext uri="{BB962C8B-B14F-4D97-AF65-F5344CB8AC3E}">
        <p14:creationId xmlns:p14="http://schemas.microsoft.com/office/powerpoint/2010/main" val="288690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Okay, so onto the results</a:t>
            </a:r>
          </a:p>
          <a:p>
            <a:endParaRPr lang="en-ZA" dirty="0"/>
          </a:p>
          <a:p>
            <a:r>
              <a:rPr lang="en-ZA" dirty="0"/>
              <a:t>http://delmosports.com/wp-content/uploads/2013/10/results.jpg</a:t>
            </a:r>
          </a:p>
        </p:txBody>
      </p:sp>
      <p:sp>
        <p:nvSpPr>
          <p:cNvPr id="4" name="Slide Number Placeholder 3"/>
          <p:cNvSpPr>
            <a:spLocks noGrp="1"/>
          </p:cNvSpPr>
          <p:nvPr>
            <p:ph type="sldNum" sz="quarter" idx="10"/>
          </p:nvPr>
        </p:nvSpPr>
        <p:spPr/>
        <p:txBody>
          <a:bodyPr/>
          <a:lstStyle/>
          <a:p>
            <a:fld id="{D3A2730A-4603-4CAA-8FA7-7A7036CCCC8C}" type="slidenum">
              <a:rPr lang="en-ZA" smtClean="0"/>
              <a:t>18</a:t>
            </a:fld>
            <a:endParaRPr lang="en-ZA"/>
          </a:p>
        </p:txBody>
      </p:sp>
    </p:spTree>
    <p:extLst>
      <p:ext uri="{BB962C8B-B14F-4D97-AF65-F5344CB8AC3E}">
        <p14:creationId xmlns:p14="http://schemas.microsoft.com/office/powerpoint/2010/main" val="129780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To recap, they had 4 different feeding regimes. Given that mice are nocturnal creatures, the fasted groups were allowed to eat from 1 hour after lights off up until 3 hours before lights on. As you can see the normal chow ad libitum group displayed a diurnal rhythms in their food intake and whole body respiratory exchange ratio.  Food intake and RER exhibited a nocturnal increase, reflective of feeding and subsequent carbohydrate utilization, and declined during the day, consistent with lipid oxidation during fasting. Mice fed high fat diet under an ad lib regimen (FA) displayed dampened diurnal rhythms in food intake and RER. In contrast, mice fed normal chow or high fat diet under a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tRF</a:t>
            </a:r>
            <a:r>
              <a:rPr lang="en-ZA" sz="1800" dirty="0">
                <a:effectLst/>
                <a:latin typeface="Calibri" panose="020F0502020204030204" pitchFamily="34" charset="0"/>
                <a:ea typeface="Calibri" panose="020F0502020204030204" pitchFamily="34" charset="0"/>
                <a:cs typeface="Times New Roman" panose="02020603050405020304" pitchFamily="18" charset="0"/>
              </a:rPr>
              <a:t> regimen (NT and FT) improved diurnal rhythms in their RER compared to their ad lib fed counterparts, with higher RER during feeding and reduced RER during fasting, indicative of increased glycolysis and fat oxidation respectively, which means there was </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19</a:t>
            </a:fld>
            <a:endParaRPr lang="en-ZA"/>
          </a:p>
        </p:txBody>
      </p:sp>
    </p:spTree>
    <p:extLst>
      <p:ext uri="{BB962C8B-B14F-4D97-AF65-F5344CB8AC3E}">
        <p14:creationId xmlns:p14="http://schemas.microsoft.com/office/powerpoint/2010/main" val="299243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So, first of all, what is intermittent fasting? Well, as the term implies, it is fasting (or going without food) for certain periods at a time. Thus, it is not a diet, but a dietary pattern. </a:t>
            </a:r>
          </a:p>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Now, we are all aware that the whole issue around metabolic diseases, such as diabetes and being obese in general, are due to having an excess energy intake compared to what we are actually utilizing on a daily basis. Thus, if the carbohydrates and fats we consume is not expended it will be stored as extra weight. The first line of treatment has therefore been argued to be a dietary intervention. Such as caloric restriction. Progressively we try and reduce our daily energy intake by cutting our portions during meals. The problem for most with this approach is the constant feeling of not being satisfied after finishing these meals. You’re left longing for more. Therefore new approaches have been formulated. One of which is intermittent fasting. It consists of reducing your feeding window for the day to 6 hours and then fasting for the rest of the day. I will discuss practicalities later in the talk. There are also variations on this approach, such as fasting complete days, followed by an ad libitum day (a day of anything goes). And then repeating this cycle. </a:t>
            </a:r>
          </a:p>
          <a:p>
            <a:endParaRPr lang="en-ZA" dirty="0"/>
          </a:p>
        </p:txBody>
      </p:sp>
      <p:sp>
        <p:nvSpPr>
          <p:cNvPr id="4" name="Slide Number Placeholder 3"/>
          <p:cNvSpPr>
            <a:spLocks noGrp="1"/>
          </p:cNvSpPr>
          <p:nvPr>
            <p:ph type="sldNum" sz="quarter" idx="10"/>
          </p:nvPr>
        </p:nvSpPr>
        <p:spPr/>
        <p:txBody>
          <a:bodyPr/>
          <a:lstStyle/>
          <a:p>
            <a:fld id="{D3A2730A-4603-4CAA-8FA7-7A7036CCCC8C}" type="slidenum">
              <a:rPr lang="en-ZA" smtClean="0"/>
              <a:t>2</a:t>
            </a:fld>
            <a:endParaRPr lang="en-ZA"/>
          </a:p>
        </p:txBody>
      </p:sp>
    </p:spTree>
    <p:extLst>
      <p:ext uri="{BB962C8B-B14F-4D97-AF65-F5344CB8AC3E}">
        <p14:creationId xmlns:p14="http://schemas.microsoft.com/office/powerpoint/2010/main" val="365847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All 4 groups were fairly active throughout the night, but it was noted that the fasting groups had a surge of activity towards the end of the night. This was measured in the metabolic cages by noting the amount of O­­­</a:t>
            </a:r>
            <a:r>
              <a:rPr lang="en-Z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ZA" sz="1800" dirty="0">
                <a:effectLst/>
                <a:latin typeface="Calibri" panose="020F0502020204030204" pitchFamily="34" charset="0"/>
                <a:ea typeface="Calibri" panose="020F0502020204030204" pitchFamily="34" charset="0"/>
                <a:cs typeface="Times New Roman" panose="02020603050405020304" pitchFamily="18" charset="0"/>
              </a:rPr>
              <a:t> consumed in 2 hour intervals.</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20</a:t>
            </a:fld>
            <a:endParaRPr lang="en-ZA"/>
          </a:p>
        </p:txBody>
      </p:sp>
    </p:spTree>
    <p:extLst>
      <p:ext uri="{BB962C8B-B14F-4D97-AF65-F5344CB8AC3E}">
        <p14:creationId xmlns:p14="http://schemas.microsoft.com/office/powerpoint/2010/main" val="103233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Just to show that the average daily energy intake remained constant through the 18 weeks study, and also that there was no significant difference between groups in the amount of energy consumed each day. 	</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21</a:t>
            </a:fld>
            <a:endParaRPr lang="en-ZA"/>
          </a:p>
        </p:txBody>
      </p:sp>
    </p:spTree>
    <p:extLst>
      <p:ext uri="{BB962C8B-B14F-4D97-AF65-F5344CB8AC3E}">
        <p14:creationId xmlns:p14="http://schemas.microsoft.com/office/powerpoint/2010/main" val="338043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time restricted groups consumed more energy towards the end of the study than the ad libitum counterparts. This may be in due to an increased need for activity.</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22</a:t>
            </a:fld>
            <a:endParaRPr lang="en-ZA"/>
          </a:p>
        </p:txBody>
      </p:sp>
    </p:spTree>
    <p:extLst>
      <p:ext uri="{BB962C8B-B14F-4D97-AF65-F5344CB8AC3E}">
        <p14:creationId xmlns:p14="http://schemas.microsoft.com/office/powerpoint/2010/main" val="201034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Despite consuming the exact same amount of energy from the same nutrient source, fasting mice on the HFD were protected against the excessive weight gain observed in the high fat diet ad libitum group or snackers. This is evident that the temporal feeding pattern reprogram the molecular mechanisms of energy metabolism and body weight regulation.</a:t>
            </a:r>
          </a:p>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This, is all you need to see to be convinced that intermittent fasting is an effective therapy in treating obesity. </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23</a:t>
            </a:fld>
            <a:endParaRPr lang="en-ZA"/>
          </a:p>
        </p:txBody>
      </p:sp>
    </p:spTree>
    <p:extLst>
      <p:ext uri="{BB962C8B-B14F-4D97-AF65-F5344CB8AC3E}">
        <p14:creationId xmlns:p14="http://schemas.microsoft.com/office/powerpoint/2010/main" val="749361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 the liver, CREB phosphorylation plays a role in activating gluconeogenesis. In fasting groups this is consistent with a rise in the relative abundance of phosphorylated CREBs, indicating that the body is sustaining it’s energy needs through an elevated blood glucose level produced by liver enzymes. This was completely perturbed in the high fat ad libitum group.</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24</a:t>
            </a:fld>
            <a:endParaRPr lang="en-ZA"/>
          </a:p>
        </p:txBody>
      </p:sp>
    </p:spTree>
    <p:extLst>
      <p:ext uri="{BB962C8B-B14F-4D97-AF65-F5344CB8AC3E}">
        <p14:creationId xmlns:p14="http://schemas.microsoft.com/office/powerpoint/2010/main" val="230441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Insulin during feeding times stimulate the mTOR-pathway and leads to the activation of pS6, which remains elevated during feeding in all groups except the high fat ad libitum diet group. The restricted feeding of high fat thus restored the balance in this regard.</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25</a:t>
            </a:fld>
            <a:endParaRPr lang="en-ZA"/>
          </a:p>
        </p:txBody>
      </p:sp>
    </p:spTree>
    <p:extLst>
      <p:ext uri="{BB962C8B-B14F-4D97-AF65-F5344CB8AC3E}">
        <p14:creationId xmlns:p14="http://schemas.microsoft.com/office/powerpoint/2010/main" val="570813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Upon activation by AMP, AMPK, an important switch protein in activating energy metabolism, phosphorylates and deactivates one of the rate limiting enzymes of fatty acid oxidation, acetyl CoA carboxylase (ACC) – SKIP</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26</a:t>
            </a:fld>
            <a:endParaRPr lang="en-ZA"/>
          </a:p>
        </p:txBody>
      </p:sp>
    </p:spTree>
    <p:extLst>
      <p:ext uri="{BB962C8B-B14F-4D97-AF65-F5344CB8AC3E}">
        <p14:creationId xmlns:p14="http://schemas.microsoft.com/office/powerpoint/2010/main" val="310133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FT mice did not display the hallmarks associated with glucose intolerance found in diet-induced obesity, instead showing glucose tolerance and insulin levels comparable to the control NA mice. The overall improvement in metabolic state also paralleled improved motor coordination in the mice under time restricted feeding regimes</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27</a:t>
            </a:fld>
            <a:endParaRPr lang="en-ZA"/>
          </a:p>
        </p:txBody>
      </p:sp>
    </p:spTree>
    <p:extLst>
      <p:ext uri="{BB962C8B-B14F-4D97-AF65-F5344CB8AC3E}">
        <p14:creationId xmlns:p14="http://schemas.microsoft.com/office/powerpoint/2010/main" val="216234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extra body weight in the FA mice was due to increased adiposity. FA mice showed 70% more fat deposits than those in the FT mice. Consequently, hyperleptinemia associated with diet-induced obesity in FA mice was absent in FT mice.</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28</a:t>
            </a:fld>
            <a:endParaRPr lang="en-ZA"/>
          </a:p>
        </p:txBody>
      </p:sp>
    </p:spTree>
    <p:extLst>
      <p:ext uri="{BB962C8B-B14F-4D97-AF65-F5344CB8AC3E}">
        <p14:creationId xmlns:p14="http://schemas.microsoft.com/office/powerpoint/2010/main" val="1485931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production of bile acids were also found to be upregulated in FT groups, leading to a significant reduction in cholesterol levels as compared with the unrestricted high fat diet group.</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29</a:t>
            </a:fld>
            <a:endParaRPr lang="en-ZA"/>
          </a:p>
        </p:txBody>
      </p:sp>
    </p:spTree>
    <p:extLst>
      <p:ext uri="{BB962C8B-B14F-4D97-AF65-F5344CB8AC3E}">
        <p14:creationId xmlns:p14="http://schemas.microsoft.com/office/powerpoint/2010/main" val="91108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 humans, intermittent fasting as well as caloric restriction has shown to have great potential for reducing diabetic risk factors in overweight and obese individuals. These include reducing body weight, lowering fasting blood glucose, decreasing insulin resistance within muscle cells and also improving insulin sensitivity in the liver, which improves glucose homeostasis.  </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3</a:t>
            </a:fld>
            <a:endParaRPr lang="en-ZA"/>
          </a:p>
        </p:txBody>
      </p:sp>
    </p:spTree>
    <p:extLst>
      <p:ext uri="{BB962C8B-B14F-4D97-AF65-F5344CB8AC3E}">
        <p14:creationId xmlns:p14="http://schemas.microsoft.com/office/powerpoint/2010/main" val="1893920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mRNA levels of the pro-inflammatory cytokines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TNFa</a:t>
            </a:r>
            <a:r>
              <a:rPr lang="en-ZA" sz="1800" dirty="0">
                <a:effectLst/>
                <a:latin typeface="Calibri" panose="020F0502020204030204" pitchFamily="34" charset="0"/>
                <a:ea typeface="Calibri" panose="020F0502020204030204" pitchFamily="34" charset="0"/>
                <a:cs typeface="Times New Roman" panose="02020603050405020304" pitchFamily="18" charset="0"/>
              </a:rPr>
              <a:t>, CXCL2, IL6 and IL1, all common in the white adipose tissue of mice, was significantly reduced in time restricted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feeded</a:t>
            </a:r>
            <a:r>
              <a:rPr lang="en-ZA" sz="1800" dirty="0">
                <a:effectLst/>
                <a:latin typeface="Calibri" panose="020F0502020204030204" pitchFamily="34" charset="0"/>
                <a:ea typeface="Calibri" panose="020F0502020204030204" pitchFamily="34" charset="0"/>
                <a:cs typeface="Times New Roman" panose="02020603050405020304" pitchFamily="18" charset="0"/>
              </a:rPr>
              <a:t> groups, and especially in FT compared to FA.</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30</a:t>
            </a:fld>
            <a:endParaRPr lang="en-ZA"/>
          </a:p>
        </p:txBody>
      </p:sp>
    </p:spTree>
    <p:extLst>
      <p:ext uri="{BB962C8B-B14F-4D97-AF65-F5344CB8AC3E}">
        <p14:creationId xmlns:p14="http://schemas.microsoft.com/office/powerpoint/2010/main" val="2515378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So, just lastly for the shock factor, the apparent improved state of the intermittent fasting high fat diet group compared to the high fat diet group with food readily available is evident of the effectiveness of this therapy.</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31</a:t>
            </a:fld>
            <a:endParaRPr lang="en-ZA"/>
          </a:p>
        </p:txBody>
      </p:sp>
    </p:spTree>
    <p:extLst>
      <p:ext uri="{BB962C8B-B14F-4D97-AF65-F5344CB8AC3E}">
        <p14:creationId xmlns:p14="http://schemas.microsoft.com/office/powerpoint/2010/main" val="3587856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Take together,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Hatori</a:t>
            </a:r>
            <a:r>
              <a:rPr lang="en-ZA" sz="1800" dirty="0">
                <a:effectLst/>
                <a:latin typeface="Calibri" panose="020F0502020204030204" pitchFamily="34" charset="0"/>
                <a:ea typeface="Calibri" panose="020F0502020204030204" pitchFamily="34" charset="0"/>
                <a:cs typeface="Times New Roman" panose="02020603050405020304" pitchFamily="18" charset="0"/>
              </a:rPr>
              <a:t> et al. found that mice who only had temporary access to the exact same amount of food as a group who could eat at free will, showed significant decreases in body fat, had a reduced glucose intolerance, decreased leptin resistance, decrease in liver pathology, less inflammation and an improved motor coordination.</a:t>
            </a:r>
          </a:p>
          <a:p>
            <a:endParaRPr lang="en-ZA" dirty="0"/>
          </a:p>
          <a:p>
            <a:r>
              <a:rPr lang="en-ZA" dirty="0"/>
              <a:t>http://www.elitefts.com/education/motivation/nysc-undercover-should-we-avoid-eating-at-night/</a:t>
            </a:r>
          </a:p>
        </p:txBody>
      </p:sp>
      <p:sp>
        <p:nvSpPr>
          <p:cNvPr id="4" name="Slide Number Placeholder 3"/>
          <p:cNvSpPr>
            <a:spLocks noGrp="1"/>
          </p:cNvSpPr>
          <p:nvPr>
            <p:ph type="sldNum" sz="quarter" idx="10"/>
          </p:nvPr>
        </p:nvSpPr>
        <p:spPr/>
        <p:txBody>
          <a:bodyPr/>
          <a:lstStyle/>
          <a:p>
            <a:fld id="{D3A2730A-4603-4CAA-8FA7-7A7036CCCC8C}" type="slidenum">
              <a:rPr lang="en-ZA" smtClean="0"/>
              <a:t>32</a:t>
            </a:fld>
            <a:endParaRPr lang="en-ZA"/>
          </a:p>
        </p:txBody>
      </p:sp>
    </p:spTree>
    <p:extLst>
      <p:ext uri="{BB962C8B-B14F-4D97-AF65-F5344CB8AC3E}">
        <p14:creationId xmlns:p14="http://schemas.microsoft.com/office/powerpoint/2010/main" val="2967410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So, in conclusion, and also to get a bit practical, restricting your normal daily eating to a 6-8 hour window, without cutting the amount of calories, has the potential to have various benefits, including: increasing your insulin sensitivity and reducing weight gain, thereby reducing your risk for diabetes and cardiovascular diseases. Also, enhanced fat metabolism during fasted state can help reduce blood triglyceride levels also lowering your risk of heart disease. This should still be accompanied with a healthy diet rather than just eating convenient food. Practically, this diet can be implemented by skipping breakfast, having a lunch brunch and eating just after getting home again, whereafter you fast the entire night, sleep and tomorrow we start again. </a:t>
            </a:r>
          </a:p>
          <a:p>
            <a:endParaRPr lang="en-ZA" dirty="0"/>
          </a:p>
          <a:p>
            <a:r>
              <a:rPr lang="en-ZA" dirty="0"/>
              <a:t>http://media.mercola.com/assets/images/infographic/intermittent-fasting.jpg</a:t>
            </a:r>
          </a:p>
        </p:txBody>
      </p:sp>
      <p:sp>
        <p:nvSpPr>
          <p:cNvPr id="4" name="Slide Number Placeholder 3"/>
          <p:cNvSpPr>
            <a:spLocks noGrp="1"/>
          </p:cNvSpPr>
          <p:nvPr>
            <p:ph type="sldNum" sz="quarter" idx="10"/>
          </p:nvPr>
        </p:nvSpPr>
        <p:spPr/>
        <p:txBody>
          <a:bodyPr/>
          <a:lstStyle/>
          <a:p>
            <a:fld id="{D3A2730A-4603-4CAA-8FA7-7A7036CCCC8C}" type="slidenum">
              <a:rPr lang="en-ZA" smtClean="0"/>
              <a:t>33</a:t>
            </a:fld>
            <a:endParaRPr lang="en-ZA"/>
          </a:p>
        </p:txBody>
      </p:sp>
    </p:spTree>
    <p:extLst>
      <p:ext uri="{BB962C8B-B14F-4D97-AF65-F5344CB8AC3E}">
        <p14:creationId xmlns:p14="http://schemas.microsoft.com/office/powerpoint/2010/main" val="8490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Okay, so, to give some evidence to my “claims”. I will present a study done by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Hatori</a:t>
            </a:r>
            <a:r>
              <a:rPr lang="en-ZA" sz="1800" dirty="0">
                <a:effectLst/>
                <a:latin typeface="Calibri" panose="020F0502020204030204" pitchFamily="34" charset="0"/>
                <a:ea typeface="Calibri" panose="020F0502020204030204" pitchFamily="34" charset="0"/>
                <a:cs typeface="Times New Roman" panose="02020603050405020304" pitchFamily="18" charset="0"/>
              </a:rPr>
              <a:t> and colleagues, titled “Time restricted feeding without reducing caloric intake prevents metabolic diseases in mice fed a high fat diet”.    </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4</a:t>
            </a:fld>
            <a:endParaRPr lang="en-ZA"/>
          </a:p>
        </p:txBody>
      </p:sp>
    </p:spTree>
    <p:extLst>
      <p:ext uri="{BB962C8B-B14F-4D97-AF65-F5344CB8AC3E}">
        <p14:creationId xmlns:p14="http://schemas.microsoft.com/office/powerpoint/2010/main" val="374458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Given that food is not readily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avaible</a:t>
            </a:r>
            <a:r>
              <a:rPr lang="en-ZA" sz="1800" dirty="0">
                <a:effectLst/>
                <a:latin typeface="Calibri" panose="020F0502020204030204" pitchFamily="34" charset="0"/>
                <a:ea typeface="Calibri" panose="020F0502020204030204" pitchFamily="34" charset="0"/>
                <a:cs typeface="Times New Roman" panose="02020603050405020304" pitchFamily="18" charset="0"/>
              </a:rPr>
              <a:t> to animals, their metabolism has evolved to be subjected to a daily cycle that regulates their feeding-fasting cycle, or energy intake and energy expenditure. This cycle is known as the Circadian Rhythm. (and it’s a guaranteed scrabble winner if you manage to get a triple word score with the word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rhythms.Hehe</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ZA" dirty="0"/>
          </a:p>
          <a:p>
            <a:r>
              <a:rPr lang="en-ZA" dirty="0"/>
              <a:t>http://ehp.niehs.nih.gov/wp-content/uploads/118/1/ehp.118-a28.g002.png</a:t>
            </a:r>
          </a:p>
        </p:txBody>
      </p:sp>
      <p:sp>
        <p:nvSpPr>
          <p:cNvPr id="4" name="Slide Number Placeholder 3"/>
          <p:cNvSpPr>
            <a:spLocks noGrp="1"/>
          </p:cNvSpPr>
          <p:nvPr>
            <p:ph type="sldNum" sz="quarter" idx="10"/>
          </p:nvPr>
        </p:nvSpPr>
        <p:spPr/>
        <p:txBody>
          <a:bodyPr/>
          <a:lstStyle/>
          <a:p>
            <a:fld id="{D3A2730A-4603-4CAA-8FA7-7A7036CCCC8C}" type="slidenum">
              <a:rPr lang="en-ZA" smtClean="0"/>
              <a:t>5</a:t>
            </a:fld>
            <a:endParaRPr lang="en-ZA"/>
          </a:p>
        </p:txBody>
      </p:sp>
    </p:spTree>
    <p:extLst>
      <p:ext uri="{BB962C8B-B14F-4D97-AF65-F5344CB8AC3E}">
        <p14:creationId xmlns:p14="http://schemas.microsoft.com/office/powerpoint/2010/main" val="332909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 humans for instance, our daily rhythms  has various physiological consequences, such that there are optimum times to be doing certain tasks. As you can see here, this part of the day is where movement can be our greatest attribute, followed by resting, slowly drifting into sleeping territory. And then our morning hours is optimum for brainstorming given our alertness. The way we function is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ofcourse</a:t>
            </a:r>
            <a:r>
              <a:rPr lang="en-ZA" sz="1800" dirty="0">
                <a:effectLst/>
                <a:latin typeface="Calibri" panose="020F0502020204030204" pitchFamily="34" charset="0"/>
                <a:ea typeface="Calibri" panose="020F0502020204030204" pitchFamily="34" charset="0"/>
                <a:cs typeface="Times New Roman" panose="02020603050405020304" pitchFamily="18" charset="0"/>
              </a:rPr>
              <a:t> a function of our metabolic state. Whether we are consuming or spending energy. </a:t>
            </a:r>
          </a:p>
          <a:p>
            <a:endParaRPr lang="en-ZA" dirty="0"/>
          </a:p>
          <a:p>
            <a:r>
              <a:rPr lang="en-ZA" dirty="0"/>
              <a:t>http://ehp.niehs.nih.gov/wp-content/uploads/118/1/ehp.118-a28.g002.png</a:t>
            </a:r>
          </a:p>
        </p:txBody>
      </p:sp>
      <p:sp>
        <p:nvSpPr>
          <p:cNvPr id="4" name="Slide Number Placeholder 3"/>
          <p:cNvSpPr>
            <a:spLocks noGrp="1"/>
          </p:cNvSpPr>
          <p:nvPr>
            <p:ph type="sldNum" sz="quarter" idx="10"/>
          </p:nvPr>
        </p:nvSpPr>
        <p:spPr/>
        <p:txBody>
          <a:bodyPr/>
          <a:lstStyle/>
          <a:p>
            <a:fld id="{D3A2730A-4603-4CAA-8FA7-7A7036CCCC8C}" type="slidenum">
              <a:rPr lang="en-ZA" smtClean="0"/>
              <a:t>6</a:t>
            </a:fld>
            <a:endParaRPr lang="en-ZA"/>
          </a:p>
        </p:txBody>
      </p:sp>
    </p:spTree>
    <p:extLst>
      <p:ext uri="{BB962C8B-B14F-4D97-AF65-F5344CB8AC3E}">
        <p14:creationId xmlns:p14="http://schemas.microsoft.com/office/powerpoint/2010/main" val="332909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So lets look at the experimental design of this study. They took 8 week old male C57BL/6J mice and housed them under a 12hour light, 12 hour dark cycle for 4 weeks to adapt.</a:t>
            </a:r>
          </a:p>
          <a:p>
            <a:endParaRPr lang="en-ZA" dirty="0"/>
          </a:p>
          <a:p>
            <a:r>
              <a:rPr lang="en-ZA" dirty="0"/>
              <a:t>http://images.sciencedaily.com/2013/03/130314180303-large.jpg</a:t>
            </a:r>
          </a:p>
        </p:txBody>
      </p:sp>
      <p:sp>
        <p:nvSpPr>
          <p:cNvPr id="4" name="Slide Number Placeholder 3"/>
          <p:cNvSpPr>
            <a:spLocks noGrp="1"/>
          </p:cNvSpPr>
          <p:nvPr>
            <p:ph type="sldNum" sz="quarter" idx="10"/>
          </p:nvPr>
        </p:nvSpPr>
        <p:spPr/>
        <p:txBody>
          <a:bodyPr/>
          <a:lstStyle/>
          <a:p>
            <a:fld id="{D3A2730A-4603-4CAA-8FA7-7A7036CCCC8C}" type="slidenum">
              <a:rPr lang="en-ZA" smtClean="0"/>
              <a:t>7</a:t>
            </a:fld>
            <a:endParaRPr lang="en-ZA"/>
          </a:p>
        </p:txBody>
      </p:sp>
    </p:spTree>
    <p:extLst>
      <p:ext uri="{BB962C8B-B14F-4D97-AF65-F5344CB8AC3E}">
        <p14:creationId xmlns:p14="http://schemas.microsoft.com/office/powerpoint/2010/main" val="196539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Then they divided them into 4 treatment groups. A normal chow group which was aloud to eat at will and one group who was only allowed to eat for 8 continuous hours per day. And a high fat diet group which was allowed to eat as much as they wanted, and a last high fat diet group who is only allowed to eat for 8 hours per day. </a:t>
            </a:r>
          </a:p>
          <a:p>
            <a:pPr>
              <a:lnSpc>
                <a:spcPct val="115000"/>
              </a:lnSpc>
              <a:spcAft>
                <a:spcPts val="10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As you can see from a breakdown of these diets, there is a significant increase in fat consumption in the high fat diet and these are mainly the fats known to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facillitate</a:t>
            </a:r>
            <a:r>
              <a:rPr lang="en-ZA" sz="1800" dirty="0">
                <a:effectLst/>
                <a:latin typeface="Calibri" panose="020F0502020204030204" pitchFamily="34" charset="0"/>
                <a:ea typeface="Calibri" panose="020F0502020204030204" pitchFamily="34" charset="0"/>
                <a:cs typeface="Times New Roman" panose="02020603050405020304" pitchFamily="18" charset="0"/>
              </a:rPr>
              <a:t> in weight gain – your saturated fatty acids and mono-unsaturated fatty acids.</a:t>
            </a:r>
          </a:p>
          <a:p>
            <a:endParaRPr lang="en-ZA" dirty="0"/>
          </a:p>
        </p:txBody>
      </p:sp>
      <p:sp>
        <p:nvSpPr>
          <p:cNvPr id="4" name="Slide Number Placeholder 3"/>
          <p:cNvSpPr>
            <a:spLocks noGrp="1"/>
          </p:cNvSpPr>
          <p:nvPr>
            <p:ph type="sldNum" sz="quarter" idx="5"/>
          </p:nvPr>
        </p:nvSpPr>
        <p:spPr/>
        <p:txBody>
          <a:bodyPr/>
          <a:lstStyle/>
          <a:p>
            <a:fld id="{D3A2730A-4603-4CAA-8FA7-7A7036CCCC8C}" type="slidenum">
              <a:rPr lang="en-ZA" smtClean="0"/>
              <a:t>8</a:t>
            </a:fld>
            <a:endParaRPr lang="en-ZA"/>
          </a:p>
        </p:txBody>
      </p:sp>
    </p:spTree>
    <p:extLst>
      <p:ext uri="{BB962C8B-B14F-4D97-AF65-F5344CB8AC3E}">
        <p14:creationId xmlns:p14="http://schemas.microsoft.com/office/powerpoint/2010/main" val="140160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mice were transferred daily to control the access to food and the food intake was measured by monitoring the weight of the remaining food.</a:t>
            </a:r>
          </a:p>
          <a:p>
            <a:endParaRPr lang="en-ZA" dirty="0"/>
          </a:p>
          <a:p>
            <a:r>
              <a:rPr lang="en-ZA" dirty="0"/>
              <a:t>http://www.brl.uic.edu/media/images/species/mice/lfig3.gif</a:t>
            </a:r>
          </a:p>
          <a:p>
            <a:r>
              <a:rPr lang="en-ZA" dirty="0"/>
              <a:t>http://www.brl.uic.edu/media/images/species/mice/lfig1.gif</a:t>
            </a:r>
          </a:p>
        </p:txBody>
      </p:sp>
      <p:sp>
        <p:nvSpPr>
          <p:cNvPr id="4" name="Slide Number Placeholder 3"/>
          <p:cNvSpPr>
            <a:spLocks noGrp="1"/>
          </p:cNvSpPr>
          <p:nvPr>
            <p:ph type="sldNum" sz="quarter" idx="10"/>
          </p:nvPr>
        </p:nvSpPr>
        <p:spPr/>
        <p:txBody>
          <a:bodyPr/>
          <a:lstStyle/>
          <a:p>
            <a:fld id="{D3A2730A-4603-4CAA-8FA7-7A7036CCCC8C}" type="slidenum">
              <a:rPr lang="en-ZA" smtClean="0"/>
              <a:t>9</a:t>
            </a:fld>
            <a:endParaRPr lang="en-ZA"/>
          </a:p>
        </p:txBody>
      </p:sp>
    </p:spTree>
    <p:extLst>
      <p:ext uri="{BB962C8B-B14F-4D97-AF65-F5344CB8AC3E}">
        <p14:creationId xmlns:p14="http://schemas.microsoft.com/office/powerpoint/2010/main" val="311560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Sc\Presentations\Journal Club MRC Intermittent Fasting (9 March 2015)\fa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147" y="0"/>
            <a:ext cx="10477740" cy="6996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8218428" cy="4191000"/>
          </a:xfrm>
        </p:spPr>
        <p:txBody>
          <a:bodyPr anchor="t"/>
          <a:lstStyle/>
          <a:p>
            <a:pPr algn="r"/>
            <a:r>
              <a:rPr lang="en-ZA" sz="2800" u="sng" dirty="0"/>
              <a:t>INTERMITTENT FASTING</a:t>
            </a:r>
            <a:r>
              <a:rPr lang="en-ZA" sz="2800" dirty="0"/>
              <a:t> </a:t>
            </a:r>
            <a:br>
              <a:rPr lang="en-ZA" sz="2800" dirty="0"/>
            </a:br>
            <a:r>
              <a:rPr lang="en-ZA" sz="2800" dirty="0"/>
              <a:t>AN EFFECTIVE THERAPY </a:t>
            </a:r>
            <a:br>
              <a:rPr lang="en-ZA" sz="2800" dirty="0"/>
            </a:br>
            <a:r>
              <a:rPr lang="en-ZA" sz="2800" dirty="0"/>
              <a:t>IN PREVENTING </a:t>
            </a:r>
            <a:br>
              <a:rPr lang="en-ZA" sz="2800" dirty="0"/>
            </a:br>
            <a:r>
              <a:rPr lang="en-ZA" sz="2800" dirty="0"/>
              <a:t>METABOLIC DISEASES </a:t>
            </a:r>
            <a:br>
              <a:rPr lang="en-ZA" sz="2800" dirty="0"/>
            </a:br>
            <a:r>
              <a:rPr lang="en-ZA" sz="2800" dirty="0"/>
              <a:t>IN MICE</a:t>
            </a:r>
            <a:br>
              <a:rPr lang="en-ZA" sz="2800" dirty="0"/>
            </a:br>
            <a:r>
              <a:rPr lang="en-ZA" sz="2800" dirty="0"/>
              <a:t>…..</a:t>
            </a:r>
            <a:br>
              <a:rPr lang="en-ZA" sz="2800" dirty="0"/>
            </a:br>
            <a:r>
              <a:rPr lang="en-ZA" sz="2800" dirty="0"/>
              <a:t>AND HUMANS?</a:t>
            </a:r>
            <a:br>
              <a:rPr lang="en-ZA" sz="2800" dirty="0"/>
            </a:br>
            <a:endParaRPr lang="en-ZA" sz="2800" dirty="0"/>
          </a:p>
        </p:txBody>
      </p:sp>
      <p:sp>
        <p:nvSpPr>
          <p:cNvPr id="3" name="Subtitle 2"/>
          <p:cNvSpPr>
            <a:spLocks noGrp="1"/>
          </p:cNvSpPr>
          <p:nvPr>
            <p:ph type="subTitle" idx="1"/>
          </p:nvPr>
        </p:nvSpPr>
        <p:spPr>
          <a:xfrm>
            <a:off x="5867400" y="5448300"/>
            <a:ext cx="3124200" cy="1409700"/>
          </a:xfrm>
        </p:spPr>
        <p:txBody>
          <a:bodyPr/>
          <a:lstStyle/>
          <a:p>
            <a:pPr algn="r"/>
            <a:r>
              <a:rPr lang="en-ZA" dirty="0" err="1"/>
              <a:t>Sybrand</a:t>
            </a:r>
            <a:r>
              <a:rPr lang="en-ZA" dirty="0"/>
              <a:t> E. </a:t>
            </a:r>
            <a:r>
              <a:rPr lang="en-ZA" dirty="0" err="1"/>
              <a:t>Smit</a:t>
            </a:r>
            <a:endParaRPr lang="en-ZA" dirty="0"/>
          </a:p>
          <a:p>
            <a:pPr algn="r"/>
            <a:r>
              <a:rPr lang="en-ZA" dirty="0"/>
              <a:t>MRC Journal Club</a:t>
            </a:r>
          </a:p>
          <a:p>
            <a:pPr algn="r"/>
            <a:r>
              <a:rPr lang="en-ZA" dirty="0"/>
              <a:t>9 March 2015</a:t>
            </a:r>
          </a:p>
        </p:txBody>
      </p:sp>
    </p:spTree>
    <p:extLst>
      <p:ext uri="{BB962C8B-B14F-4D97-AF65-F5344CB8AC3E}">
        <p14:creationId xmlns:p14="http://schemas.microsoft.com/office/powerpoint/2010/main" val="375339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ZA" b="1" dirty="0"/>
              <a:t>Metabolic Cages</a:t>
            </a:r>
            <a:endParaRPr lang="en-ZA" dirty="0"/>
          </a:p>
        </p:txBody>
      </p:sp>
      <p:sp>
        <p:nvSpPr>
          <p:cNvPr id="3" name="Content Placeholder 2"/>
          <p:cNvSpPr>
            <a:spLocks noGrp="1"/>
          </p:cNvSpPr>
          <p:nvPr>
            <p:ph idx="1"/>
          </p:nvPr>
        </p:nvSpPr>
        <p:spPr>
          <a:xfrm>
            <a:off x="381000" y="1295400"/>
            <a:ext cx="8229600" cy="4525963"/>
          </a:xfrm>
        </p:spPr>
        <p:txBody>
          <a:bodyPr>
            <a:normAutofit/>
          </a:bodyPr>
          <a:lstStyle/>
          <a:p>
            <a:r>
              <a:rPr lang="en-ZA" sz="1800" dirty="0"/>
              <a:t>Whole body metabolic states were tested by indirect calorimetry in a CLAMS system (Columbus Instruments) for 2 days after 4 days of habituation. </a:t>
            </a:r>
          </a:p>
        </p:txBody>
      </p:sp>
      <p:pic>
        <p:nvPicPr>
          <p:cNvPr id="2050" name="Picture 2" descr="F:\MSc\Presentations\Journal Club MRC Intermittent Fasting (9 March 2015)\CornerCL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543" y="2581275"/>
            <a:ext cx="642937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0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ZA" b="1" dirty="0"/>
              <a:t>Glucose Tolerance</a:t>
            </a:r>
            <a:endParaRPr lang="en-ZA" dirty="0"/>
          </a:p>
        </p:txBody>
      </p:sp>
      <p:sp>
        <p:nvSpPr>
          <p:cNvPr id="3" name="Content Placeholder 2"/>
          <p:cNvSpPr>
            <a:spLocks noGrp="1"/>
          </p:cNvSpPr>
          <p:nvPr>
            <p:ph idx="1"/>
          </p:nvPr>
        </p:nvSpPr>
        <p:spPr>
          <a:xfrm>
            <a:off x="533400" y="1295400"/>
            <a:ext cx="8229600" cy="4525963"/>
          </a:xfrm>
        </p:spPr>
        <p:txBody>
          <a:bodyPr>
            <a:normAutofit/>
          </a:bodyPr>
          <a:lstStyle/>
          <a:p>
            <a:r>
              <a:rPr lang="en-ZA" sz="1800" dirty="0"/>
              <a:t>Mice were fasted for 16 h and fasted glucose was measured using a Glucometer (One Touch Ultra™) by tail-bleeds. </a:t>
            </a:r>
          </a:p>
          <a:p>
            <a:r>
              <a:rPr lang="en-ZA" sz="1800" dirty="0"/>
              <a:t>Subsequently, mice were </a:t>
            </a:r>
            <a:r>
              <a:rPr lang="en-ZA" sz="1800" dirty="0" err="1"/>
              <a:t>intraperitoneally</a:t>
            </a:r>
            <a:r>
              <a:rPr lang="en-ZA" sz="1800" dirty="0"/>
              <a:t> injected with 1 g glucose/kg of body weight, and blood glucose was measured in intervals of 30 min for 2 h.</a:t>
            </a:r>
          </a:p>
        </p:txBody>
      </p:sp>
      <p:pic>
        <p:nvPicPr>
          <p:cNvPr id="3074" name="Picture 2" descr="F:\MSc\Presentations\Journal Club MRC Intermittent Fasting (9 March 2015)\glukometr-one-touch-ult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56179"/>
            <a:ext cx="5867400" cy="390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5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Insulin and Leptin ELISA’s</a:t>
            </a:r>
            <a:endParaRPr lang="en-ZA" dirty="0"/>
          </a:p>
        </p:txBody>
      </p:sp>
      <p:sp>
        <p:nvSpPr>
          <p:cNvPr id="3" name="Content Placeholder 2"/>
          <p:cNvSpPr>
            <a:spLocks noGrp="1"/>
          </p:cNvSpPr>
          <p:nvPr>
            <p:ph idx="1"/>
          </p:nvPr>
        </p:nvSpPr>
        <p:spPr/>
        <p:txBody>
          <a:bodyPr>
            <a:normAutofit/>
          </a:bodyPr>
          <a:lstStyle/>
          <a:p>
            <a:r>
              <a:rPr lang="en-ZA" sz="1800" dirty="0"/>
              <a:t>In a second group, overnight fasted mice were </a:t>
            </a:r>
            <a:r>
              <a:rPr lang="en-ZA" sz="1800" dirty="0" err="1"/>
              <a:t>intraperitoneally</a:t>
            </a:r>
            <a:r>
              <a:rPr lang="en-ZA" sz="1800" dirty="0"/>
              <a:t> injected with 1 g of glucose/kg of bodyweight and retro-orbital blood was collected after 1 h. </a:t>
            </a:r>
          </a:p>
          <a:p>
            <a:r>
              <a:rPr lang="en-ZA" sz="1800" dirty="0"/>
              <a:t>Insulin and Leptin ELISAs were measured in the blood of fasted and glucose-injected mice.</a:t>
            </a:r>
          </a:p>
        </p:txBody>
      </p:sp>
      <p:pic>
        <p:nvPicPr>
          <p:cNvPr id="4099" name="Picture 3" descr="F:\MSc\Presentations\Journal Club MRC Intermittent Fasting (9 March 2015)\SpectraMaxPlus384 TPB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429000"/>
            <a:ext cx="5416550"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2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ZA" b="1" dirty="0"/>
              <a:t>ALT and Cholesterol</a:t>
            </a:r>
            <a:endParaRPr lang="en-ZA" dirty="0"/>
          </a:p>
        </p:txBody>
      </p:sp>
      <p:sp>
        <p:nvSpPr>
          <p:cNvPr id="3" name="Content Placeholder 2"/>
          <p:cNvSpPr>
            <a:spLocks noGrp="1"/>
          </p:cNvSpPr>
          <p:nvPr>
            <p:ph idx="1"/>
          </p:nvPr>
        </p:nvSpPr>
        <p:spPr/>
        <p:txBody>
          <a:bodyPr>
            <a:normAutofit/>
          </a:bodyPr>
          <a:lstStyle/>
          <a:p>
            <a:r>
              <a:rPr lang="en-ZA" sz="1800" dirty="0"/>
              <a:t>Mice were fasted for 16 h starting from ZT21 (3 hours prior to lights on), and blood was collected retro-</a:t>
            </a:r>
            <a:r>
              <a:rPr lang="en-ZA" sz="1800" dirty="0" err="1"/>
              <a:t>orbitally</a:t>
            </a:r>
            <a:r>
              <a:rPr lang="en-ZA" sz="1800" dirty="0"/>
              <a:t>. </a:t>
            </a:r>
          </a:p>
          <a:p>
            <a:pPr lvl="1"/>
            <a:r>
              <a:rPr lang="en-ZA" dirty="0"/>
              <a:t>Alanine aminotransferase (ALT) and Cholesterol were assayed</a:t>
            </a:r>
          </a:p>
        </p:txBody>
      </p:sp>
      <p:pic>
        <p:nvPicPr>
          <p:cNvPr id="5122" name="Picture 2" descr="F:\MSc\Presentations\Journal Club MRC Intermittent Fasting (9 March 2015)\Retro-Orbital-administration_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178" y="2533650"/>
            <a:ext cx="6177643"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9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ZA" b="1" dirty="0" err="1"/>
              <a:t>Rotarod</a:t>
            </a:r>
            <a:endParaRPr lang="en-ZA" dirty="0"/>
          </a:p>
        </p:txBody>
      </p:sp>
      <p:sp>
        <p:nvSpPr>
          <p:cNvPr id="3" name="Content Placeholder 2"/>
          <p:cNvSpPr>
            <a:spLocks noGrp="1"/>
          </p:cNvSpPr>
          <p:nvPr>
            <p:ph idx="1"/>
          </p:nvPr>
        </p:nvSpPr>
        <p:spPr>
          <a:xfrm>
            <a:off x="571500" y="914400"/>
            <a:ext cx="7924800" cy="4114800"/>
          </a:xfrm>
        </p:spPr>
        <p:txBody>
          <a:bodyPr>
            <a:normAutofit/>
          </a:bodyPr>
          <a:lstStyle/>
          <a:p>
            <a:r>
              <a:rPr lang="en-ZA" sz="1800" dirty="0"/>
              <a:t>Mice were placed on accelerating (10 – 70 rpm) </a:t>
            </a:r>
            <a:r>
              <a:rPr lang="en-ZA" sz="1800" dirty="0" err="1"/>
              <a:t>rotarods</a:t>
            </a:r>
            <a:r>
              <a:rPr lang="en-ZA" sz="1800" dirty="0"/>
              <a:t> for up to 180 sec. </a:t>
            </a:r>
          </a:p>
          <a:p>
            <a:r>
              <a:rPr lang="en-ZA" sz="1800" dirty="0"/>
              <a:t>Mice were tested on subsequent days</a:t>
            </a:r>
          </a:p>
          <a:p>
            <a:pPr lvl="1"/>
            <a:r>
              <a:rPr lang="en-ZA" dirty="0"/>
              <a:t>On the first day, mice were given 5 trial runs for habituation.</a:t>
            </a:r>
          </a:p>
          <a:p>
            <a:pPr lvl="1"/>
            <a:r>
              <a:rPr lang="en-ZA" dirty="0"/>
              <a:t>Data was collected from 3 runs on the second day after 2 trials runs</a:t>
            </a:r>
            <a:r>
              <a:rPr lang="en-ZA" sz="1400" dirty="0"/>
              <a:t>.</a:t>
            </a:r>
          </a:p>
        </p:txBody>
      </p:sp>
      <p:pic>
        <p:nvPicPr>
          <p:cNvPr id="6146" name="Picture 2" descr="F:\MSc\Presentations\Journal Club MRC Intermittent Fasting (9 March 2015)\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2528887"/>
            <a:ext cx="7696200"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0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ZA" b="1" dirty="0"/>
              <a:t>Histology</a:t>
            </a:r>
            <a:endParaRPr lang="en-ZA" dirty="0"/>
          </a:p>
        </p:txBody>
      </p:sp>
      <p:sp>
        <p:nvSpPr>
          <p:cNvPr id="3" name="Content Placeholder 2"/>
          <p:cNvSpPr>
            <a:spLocks noGrp="1"/>
          </p:cNvSpPr>
          <p:nvPr>
            <p:ph idx="1"/>
          </p:nvPr>
        </p:nvSpPr>
        <p:spPr>
          <a:xfrm>
            <a:off x="609599" y="838200"/>
            <a:ext cx="7924800" cy="4114800"/>
          </a:xfrm>
        </p:spPr>
        <p:txBody>
          <a:bodyPr>
            <a:normAutofit/>
          </a:bodyPr>
          <a:lstStyle/>
          <a:p>
            <a:r>
              <a:rPr lang="en-ZA" sz="1800" dirty="0"/>
              <a:t>Sections (6 um) of formaldehyde fixed liver, white adipose tissue and brown adipose tissue were stained following standard H&amp;E (</a:t>
            </a:r>
            <a:r>
              <a:rPr lang="en-ZA" sz="1800" dirty="0" err="1"/>
              <a:t>hemotoxylin</a:t>
            </a:r>
            <a:r>
              <a:rPr lang="en-ZA" sz="1800" dirty="0"/>
              <a:t> and eosin). </a:t>
            </a:r>
          </a:p>
          <a:p>
            <a:r>
              <a:rPr lang="en-ZA" sz="1800" dirty="0"/>
              <a:t>Liver sections were also stained using Sirius Red method.</a:t>
            </a:r>
          </a:p>
        </p:txBody>
      </p:sp>
      <p:grpSp>
        <p:nvGrpSpPr>
          <p:cNvPr id="4" name="Group 3"/>
          <p:cNvGrpSpPr/>
          <p:nvPr/>
        </p:nvGrpSpPr>
        <p:grpSpPr>
          <a:xfrm>
            <a:off x="36286" y="2362200"/>
            <a:ext cx="9045225" cy="4244988"/>
            <a:chOff x="66691" y="1981200"/>
            <a:chExt cx="9045225" cy="4244988"/>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1" y="1981200"/>
              <a:ext cx="9045225" cy="371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691" y="5702968"/>
              <a:ext cx="9045225" cy="523220"/>
            </a:xfrm>
            <a:prstGeom prst="rect">
              <a:avLst/>
            </a:prstGeom>
            <a:solidFill>
              <a:schemeClr val="tx1"/>
            </a:solidFill>
          </p:spPr>
          <p:txBody>
            <a:bodyPr wrap="square" rtlCol="0">
              <a:spAutoFit/>
            </a:bodyPr>
            <a:lstStyle/>
            <a:p>
              <a:pPr marL="342900" indent="-342900" algn="ctr">
                <a:buAutoNum type="alphaUcParenBoth"/>
              </a:pPr>
              <a:r>
                <a:rPr lang="en-ZA" sz="1400" b="1" dirty="0">
                  <a:solidFill>
                    <a:schemeClr val="bg1"/>
                  </a:solidFill>
                </a:rPr>
                <a:t>Representative histopathology (upper panel, H&amp;E, Scale bars 200um) and </a:t>
              </a:r>
            </a:p>
            <a:p>
              <a:pPr algn="ctr"/>
              <a:r>
                <a:rPr lang="en-ZA" sz="1400" b="1" dirty="0">
                  <a:solidFill>
                    <a:schemeClr val="bg1"/>
                  </a:solidFill>
                </a:rPr>
                <a:t>Sirius red (lower panel, Scale bars 200um) of the liver.</a:t>
              </a:r>
            </a:p>
          </p:txBody>
        </p:sp>
      </p:grpSp>
    </p:spTree>
    <p:extLst>
      <p:ext uri="{BB962C8B-B14F-4D97-AF65-F5344CB8AC3E}">
        <p14:creationId xmlns:p14="http://schemas.microsoft.com/office/powerpoint/2010/main" val="125278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chor="ctr">
            <a:normAutofit fontScale="90000"/>
          </a:bodyPr>
          <a:lstStyle/>
          <a:p>
            <a:pPr algn="ctr"/>
            <a:r>
              <a:rPr lang="en-ZA" b="1" dirty="0"/>
              <a:t>Cellular and Body Composition</a:t>
            </a:r>
            <a:endParaRPr lang="en-ZA" dirty="0"/>
          </a:p>
        </p:txBody>
      </p:sp>
      <p:sp>
        <p:nvSpPr>
          <p:cNvPr id="3" name="Content Placeholder 2"/>
          <p:cNvSpPr>
            <a:spLocks noGrp="1"/>
          </p:cNvSpPr>
          <p:nvPr>
            <p:ph idx="1"/>
          </p:nvPr>
        </p:nvSpPr>
        <p:spPr>
          <a:xfrm>
            <a:off x="457200" y="1600200"/>
            <a:ext cx="8382000" cy="4525963"/>
          </a:xfrm>
        </p:spPr>
        <p:txBody>
          <a:bodyPr>
            <a:normAutofit/>
          </a:bodyPr>
          <a:lstStyle/>
          <a:p>
            <a:r>
              <a:rPr lang="en-ZA" sz="1800" dirty="0"/>
              <a:t>Cellular composition determined with a Scanning Electron Microscope</a:t>
            </a:r>
          </a:p>
          <a:p>
            <a:r>
              <a:rPr lang="en-ZA" sz="1800" dirty="0"/>
              <a:t>Body fat and lean mass of live mice was assessed using a mouse MRI (Echo Medical Systems).</a:t>
            </a:r>
          </a:p>
          <a:p>
            <a:pPr marL="0" indent="0">
              <a:buNone/>
            </a:pPr>
            <a:endParaRPr lang="en-ZA" sz="1800" dirty="0"/>
          </a:p>
        </p:txBody>
      </p:sp>
      <p:grpSp>
        <p:nvGrpSpPr>
          <p:cNvPr id="4" name="Group 3"/>
          <p:cNvGrpSpPr/>
          <p:nvPr/>
        </p:nvGrpSpPr>
        <p:grpSpPr>
          <a:xfrm>
            <a:off x="1600200" y="2590799"/>
            <a:ext cx="5527671" cy="4275221"/>
            <a:chOff x="1600200" y="2430379"/>
            <a:chExt cx="5527671" cy="4435642"/>
          </a:xfrm>
        </p:grpSpPr>
        <p:pic>
          <p:nvPicPr>
            <p:cNvPr id="8194" name="Picture 2" descr="F:\MSc\Presentations\Journal Club MRC Intermittent Fasting (9 March 2015)\3in1_Body_Composition_Full_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797" y="2430379"/>
              <a:ext cx="1990074" cy="4435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MSc\Presentations\Journal Club MRC Intermittent Fasting (9 March 2015)\H-76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430379"/>
              <a:ext cx="3557650" cy="44356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551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nchor="t">
            <a:normAutofit fontScale="90000"/>
          </a:bodyPr>
          <a:lstStyle/>
          <a:p>
            <a:r>
              <a:rPr lang="en-ZA" b="1" dirty="0"/>
              <a:t>Transcript Protein and Metabolite Analyses</a:t>
            </a:r>
          </a:p>
        </p:txBody>
      </p:sp>
      <p:sp>
        <p:nvSpPr>
          <p:cNvPr id="3" name="Content Placeholder 2"/>
          <p:cNvSpPr>
            <a:spLocks noGrp="1"/>
          </p:cNvSpPr>
          <p:nvPr>
            <p:ph idx="1"/>
          </p:nvPr>
        </p:nvSpPr>
        <p:spPr>
          <a:xfrm>
            <a:off x="685800" y="1676400"/>
            <a:ext cx="7924800" cy="4114800"/>
          </a:xfrm>
        </p:spPr>
        <p:txBody>
          <a:bodyPr>
            <a:normAutofit/>
          </a:bodyPr>
          <a:lstStyle/>
          <a:p>
            <a:r>
              <a:rPr lang="en-ZA" sz="1800" dirty="0"/>
              <a:t>Mice were sacrificed every 3 h over 24 h period, and individual liver, WAT and BAT were flash frozen. </a:t>
            </a:r>
          </a:p>
          <a:p>
            <a:r>
              <a:rPr lang="en-ZA" sz="1800" dirty="0"/>
              <a:t>Immunoblotting and quantitative RT-PCR analyses</a:t>
            </a:r>
          </a:p>
        </p:txBody>
      </p:sp>
      <p:pic>
        <p:nvPicPr>
          <p:cNvPr id="1026" name="Picture 2" descr="F:\MSc\Presentations\Journal Club MRC Intermittent Fasting (9 March 2015)\BioRad (bio-Rad) CFX 96 Real Time PCR Lid 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989" y="2737184"/>
            <a:ext cx="5494421" cy="412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5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4" name="Text Placeholder 3"/>
          <p:cNvSpPr>
            <a:spLocks noGrp="1"/>
          </p:cNvSpPr>
          <p:nvPr>
            <p:ph type="body" idx="1"/>
          </p:nvPr>
        </p:nvSpPr>
        <p:spPr/>
        <p:txBody>
          <a:bodyPr/>
          <a:lstStyle/>
          <a:p>
            <a:endParaRPr lang="en-ZA"/>
          </a:p>
        </p:txBody>
      </p:sp>
      <p:pic>
        <p:nvPicPr>
          <p:cNvPr id="3074" name="Picture 2" descr="F:\MSc\Presentations\Journal Club MRC Intermittent Fasting (9 March 2015)\resu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032"/>
            <a:ext cx="9144000" cy="687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3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Time of Feeding Shapes Metabolism</a:t>
            </a:r>
            <a:endParaRPr lang="en-ZA" dirty="0"/>
          </a:p>
        </p:txBody>
      </p:sp>
      <p:sp>
        <p:nvSpPr>
          <p:cNvPr id="4" name="Rectangle 3"/>
          <p:cNvSpPr/>
          <p:nvPr/>
        </p:nvSpPr>
        <p:spPr>
          <a:xfrm>
            <a:off x="304800" y="5105400"/>
            <a:ext cx="8808099" cy="1323439"/>
          </a:xfrm>
          <a:prstGeom prst="rect">
            <a:avLst/>
          </a:prstGeom>
        </p:spPr>
        <p:txBody>
          <a:bodyPr wrap="square">
            <a:spAutoFit/>
          </a:bodyPr>
          <a:lstStyle/>
          <a:p>
            <a:r>
              <a:rPr lang="en-ZA" sz="2000" dirty="0"/>
              <a:t>NC Ad lib - diurnal rhythms in their food intake and whole body RER</a:t>
            </a:r>
          </a:p>
          <a:p>
            <a:r>
              <a:rPr lang="en-ZA" sz="2000" dirty="0"/>
              <a:t>HF Ad lib – dampened diurnal rhythms</a:t>
            </a:r>
          </a:p>
          <a:p>
            <a:r>
              <a:rPr lang="en-ZA" sz="2000" dirty="0"/>
              <a:t>NC </a:t>
            </a:r>
            <a:r>
              <a:rPr lang="en-ZA" sz="2000" dirty="0" err="1"/>
              <a:t>tRF</a:t>
            </a:r>
            <a:r>
              <a:rPr lang="en-ZA" sz="2000" dirty="0"/>
              <a:t> – improved diurnal rhythms</a:t>
            </a:r>
          </a:p>
          <a:p>
            <a:r>
              <a:rPr lang="en-ZA" sz="2000" dirty="0"/>
              <a:t>HF </a:t>
            </a:r>
            <a:r>
              <a:rPr lang="en-ZA" sz="2000" dirty="0" err="1"/>
              <a:t>tRF</a:t>
            </a:r>
            <a:r>
              <a:rPr lang="en-ZA" sz="2000" dirty="0"/>
              <a:t> – improved diurnal rhythms</a:t>
            </a:r>
          </a:p>
        </p:txBody>
      </p:sp>
      <p:grpSp>
        <p:nvGrpSpPr>
          <p:cNvPr id="9" name="Group 8"/>
          <p:cNvGrpSpPr/>
          <p:nvPr/>
        </p:nvGrpSpPr>
        <p:grpSpPr>
          <a:xfrm>
            <a:off x="-24938" y="1425696"/>
            <a:ext cx="12287639" cy="3212324"/>
            <a:chOff x="-24938" y="1425696"/>
            <a:chExt cx="12287639" cy="3212324"/>
          </a:xfrm>
        </p:grpSpPr>
        <p:grpSp>
          <p:nvGrpSpPr>
            <p:cNvPr id="7" name="Group 6"/>
            <p:cNvGrpSpPr/>
            <p:nvPr/>
          </p:nvGrpSpPr>
          <p:grpSpPr>
            <a:xfrm>
              <a:off x="0" y="4114800"/>
              <a:ext cx="12262701" cy="523220"/>
              <a:chOff x="0" y="4114800"/>
              <a:chExt cx="12262701" cy="523220"/>
            </a:xfrm>
          </p:grpSpPr>
          <p:sp>
            <p:nvSpPr>
              <p:cNvPr id="12" name="TextBox 11"/>
              <p:cNvSpPr txBox="1"/>
              <p:nvPr/>
            </p:nvSpPr>
            <p:spPr>
              <a:xfrm>
                <a:off x="3352800" y="4114800"/>
                <a:ext cx="6096000" cy="523220"/>
              </a:xfrm>
              <a:prstGeom prst="rect">
                <a:avLst/>
              </a:prstGeom>
              <a:solidFill>
                <a:schemeClr val="tx1"/>
              </a:solidFill>
            </p:spPr>
            <p:txBody>
              <a:bodyPr wrap="square" rtlCol="0">
                <a:spAutoFit/>
              </a:bodyPr>
              <a:lstStyle/>
              <a:p>
                <a:pPr algn="ctr"/>
                <a:r>
                  <a:rPr lang="en-ZA" sz="1400" b="1" dirty="0">
                    <a:solidFill>
                      <a:schemeClr val="bg1"/>
                    </a:solidFill>
                  </a:rPr>
                  <a:t>(B) Food Ingested</a:t>
                </a:r>
              </a:p>
              <a:p>
                <a:pPr algn="ctr"/>
                <a:endParaRPr lang="en-ZA" sz="1400" b="1" dirty="0">
                  <a:solidFill>
                    <a:schemeClr val="bg1"/>
                  </a:solidFill>
                </a:endParaRPr>
              </a:p>
            </p:txBody>
          </p:sp>
          <p:sp>
            <p:nvSpPr>
              <p:cNvPr id="13" name="TextBox 12"/>
              <p:cNvSpPr txBox="1"/>
              <p:nvPr/>
            </p:nvSpPr>
            <p:spPr>
              <a:xfrm>
                <a:off x="8909901" y="4114800"/>
                <a:ext cx="3352800" cy="523220"/>
              </a:xfrm>
              <a:prstGeom prst="rect">
                <a:avLst/>
              </a:prstGeom>
              <a:solidFill>
                <a:schemeClr val="tx1"/>
              </a:solidFill>
            </p:spPr>
            <p:txBody>
              <a:bodyPr wrap="square" rtlCol="0">
                <a:spAutoFit/>
              </a:bodyPr>
              <a:lstStyle/>
              <a:p>
                <a:pPr algn="ctr"/>
                <a:r>
                  <a:rPr lang="en-ZA" sz="1400" b="1" dirty="0">
                    <a:solidFill>
                      <a:schemeClr val="bg1"/>
                    </a:solidFill>
                  </a:rPr>
                  <a:t>(C) Respiratory exchange ratio (CO</a:t>
                </a:r>
                <a:r>
                  <a:rPr lang="en-ZA" sz="1400" b="1" baseline="-25000" dirty="0">
                    <a:solidFill>
                      <a:schemeClr val="bg1"/>
                    </a:solidFill>
                  </a:rPr>
                  <a:t>2</a:t>
                </a:r>
                <a:r>
                  <a:rPr lang="en-ZA" sz="1400" b="1" dirty="0">
                    <a:solidFill>
                      <a:schemeClr val="bg1"/>
                    </a:solidFill>
                  </a:rPr>
                  <a:t> exhaled/O</a:t>
                </a:r>
                <a:r>
                  <a:rPr lang="en-ZA" sz="1400" b="1" baseline="-25000" dirty="0">
                    <a:solidFill>
                      <a:schemeClr val="bg1"/>
                    </a:solidFill>
                  </a:rPr>
                  <a:t>2</a:t>
                </a:r>
                <a:r>
                  <a:rPr lang="en-ZA" sz="1400" b="1" dirty="0">
                    <a:solidFill>
                      <a:schemeClr val="bg1"/>
                    </a:solidFill>
                  </a:rPr>
                  <a:t> inhaled)</a:t>
                </a:r>
              </a:p>
            </p:txBody>
          </p:sp>
          <p:sp>
            <p:nvSpPr>
              <p:cNvPr id="6" name="TextBox 5"/>
              <p:cNvSpPr txBox="1"/>
              <p:nvPr/>
            </p:nvSpPr>
            <p:spPr>
              <a:xfrm>
                <a:off x="0" y="4114800"/>
                <a:ext cx="4568918" cy="523220"/>
              </a:xfrm>
              <a:prstGeom prst="rect">
                <a:avLst/>
              </a:prstGeom>
              <a:solidFill>
                <a:schemeClr val="tx1"/>
              </a:solidFill>
            </p:spPr>
            <p:txBody>
              <a:bodyPr wrap="square" rtlCol="0">
                <a:spAutoFit/>
              </a:bodyPr>
              <a:lstStyle/>
              <a:p>
                <a:pPr algn="ctr"/>
                <a:r>
                  <a:rPr lang="en-ZA" sz="1400" b="1" dirty="0">
                    <a:solidFill>
                      <a:schemeClr val="bg1"/>
                    </a:solidFill>
                  </a:rPr>
                  <a:t>(A) Four feeding regimens used. </a:t>
                </a:r>
                <a:r>
                  <a:rPr lang="en-ZA" sz="1400" b="1" dirty="0" err="1">
                    <a:solidFill>
                      <a:schemeClr val="bg1"/>
                    </a:solidFill>
                  </a:rPr>
                  <a:t>tRF</a:t>
                </a:r>
                <a:r>
                  <a:rPr lang="en-ZA" sz="1400" b="1" dirty="0">
                    <a:solidFill>
                      <a:schemeClr val="bg1"/>
                    </a:solidFill>
                  </a:rPr>
                  <a:t> mice allowed food access from ZT13 through ZT21</a:t>
                </a:r>
              </a:p>
            </p:txBody>
          </p:sp>
        </p:gr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 y="1425696"/>
              <a:ext cx="12287639" cy="272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128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1.50289E-6 L -0.33577 0.00231 " pathEditMode="relative" rAng="0" ptsTypes="AA">
                                      <p:cBhvr>
                                        <p:cTn id="6" dur="2000" fill="hold"/>
                                        <p:tgtEl>
                                          <p:spTgt spid="9"/>
                                        </p:tgtEl>
                                        <p:attrNameLst>
                                          <p:attrName>ppt_x</p:attrName>
                                          <p:attrName>ppt_y</p:attrName>
                                        </p:attrNameLst>
                                      </p:cBhvr>
                                      <p:rCtr x="-16788"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Intermittent Fasting</a:t>
            </a:r>
          </a:p>
        </p:txBody>
      </p:sp>
      <p:sp>
        <p:nvSpPr>
          <p:cNvPr id="3" name="Content Placeholder 2"/>
          <p:cNvSpPr>
            <a:spLocks noGrp="1"/>
          </p:cNvSpPr>
          <p:nvPr>
            <p:ph idx="1"/>
          </p:nvPr>
        </p:nvSpPr>
        <p:spPr/>
        <p:txBody>
          <a:bodyPr>
            <a:normAutofit/>
          </a:bodyPr>
          <a:lstStyle/>
          <a:p>
            <a:r>
              <a:rPr lang="en-ZA" dirty="0"/>
              <a:t>Caloric Restriction</a:t>
            </a:r>
          </a:p>
          <a:p>
            <a:pPr lvl="1"/>
            <a:r>
              <a:rPr lang="en-ZA" dirty="0"/>
              <a:t>20 – 50% reduction in energy intake.</a:t>
            </a:r>
          </a:p>
          <a:p>
            <a:endParaRPr lang="en-ZA" dirty="0"/>
          </a:p>
          <a:p>
            <a:r>
              <a:rPr lang="en-ZA" dirty="0"/>
              <a:t>Intermittent Fasting </a:t>
            </a:r>
          </a:p>
          <a:p>
            <a:pPr lvl="1"/>
            <a:r>
              <a:rPr lang="en-ZA" dirty="0"/>
              <a:t>Fasting Period </a:t>
            </a:r>
          </a:p>
          <a:p>
            <a:pPr lvl="2"/>
            <a:r>
              <a:rPr lang="en-ZA" dirty="0"/>
              <a:t>Restrict energy intake for 18 hours of the day</a:t>
            </a:r>
          </a:p>
          <a:p>
            <a:pPr lvl="1"/>
            <a:r>
              <a:rPr lang="en-ZA" dirty="0"/>
              <a:t>Feed Day (Ad libitum food consumption)</a:t>
            </a:r>
          </a:p>
          <a:p>
            <a:pPr lvl="2"/>
            <a:r>
              <a:rPr lang="en-ZA" dirty="0"/>
              <a:t>Eat freely for rest of the day</a:t>
            </a:r>
          </a:p>
          <a:p>
            <a:endParaRPr lang="en-ZA" dirty="0"/>
          </a:p>
          <a:p>
            <a:r>
              <a:rPr lang="en-ZA" dirty="0"/>
              <a:t>Alternate Day Fasting</a:t>
            </a:r>
          </a:p>
          <a:p>
            <a:pPr lvl="1"/>
            <a:endParaRPr lang="en-ZA" dirty="0"/>
          </a:p>
        </p:txBody>
      </p:sp>
    </p:spTree>
    <p:extLst>
      <p:ext uri="{BB962C8B-B14F-4D97-AF65-F5344CB8AC3E}">
        <p14:creationId xmlns:p14="http://schemas.microsoft.com/office/powerpoint/2010/main" val="9236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ZA" b="1" dirty="0"/>
              <a:t>Activity</a:t>
            </a:r>
          </a:p>
        </p:txBody>
      </p:sp>
      <p:sp>
        <p:nvSpPr>
          <p:cNvPr id="10" name="Rectangle 9"/>
          <p:cNvSpPr/>
          <p:nvPr/>
        </p:nvSpPr>
        <p:spPr>
          <a:xfrm>
            <a:off x="228601" y="5562600"/>
            <a:ext cx="8683924" cy="923330"/>
          </a:xfrm>
          <a:prstGeom prst="rect">
            <a:avLst/>
          </a:prstGeom>
        </p:spPr>
        <p:txBody>
          <a:bodyPr wrap="square">
            <a:spAutoFit/>
          </a:bodyPr>
          <a:lstStyle/>
          <a:p>
            <a:pPr marL="285750" indent="-285750">
              <a:buFont typeface="Arial" panose="020B0604020202020204" pitchFamily="34" charset="0"/>
              <a:buChar char="•"/>
            </a:pPr>
            <a:r>
              <a:rPr lang="en-ZA" dirty="0"/>
              <a:t>All 4 groups nocturnally active </a:t>
            </a:r>
          </a:p>
          <a:p>
            <a:pPr marL="742950" lvl="1" indent="-285750">
              <a:buFont typeface="Arial" panose="020B0604020202020204" pitchFamily="34" charset="0"/>
              <a:buChar char="•"/>
            </a:pPr>
            <a:r>
              <a:rPr lang="en-ZA" dirty="0" err="1"/>
              <a:t>tRF</a:t>
            </a:r>
            <a:r>
              <a:rPr lang="en-ZA" dirty="0"/>
              <a:t> regimen (FT and NT) showed increased activity </a:t>
            </a:r>
          </a:p>
          <a:p>
            <a:pPr marL="742950" lvl="1" indent="-285750">
              <a:buFont typeface="Arial" panose="020B0604020202020204" pitchFamily="34" charset="0"/>
              <a:buChar char="•"/>
            </a:pPr>
            <a:r>
              <a:rPr lang="en-ZA" dirty="0"/>
              <a:t>increased energy expenditure towards the end of the night</a:t>
            </a:r>
          </a:p>
        </p:txBody>
      </p:sp>
      <p:sp>
        <p:nvSpPr>
          <p:cNvPr id="12" name="Content Placeholder 2"/>
          <p:cNvSpPr txBox="1">
            <a:spLocks/>
          </p:cNvSpPr>
          <p:nvPr/>
        </p:nvSpPr>
        <p:spPr>
          <a:xfrm>
            <a:off x="381000" y="261610"/>
            <a:ext cx="7924800" cy="4114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endParaRPr lang="en-ZA" dirty="0"/>
          </a:p>
        </p:txBody>
      </p:sp>
      <p:grpSp>
        <p:nvGrpSpPr>
          <p:cNvPr id="15" name="Group 14"/>
          <p:cNvGrpSpPr/>
          <p:nvPr/>
        </p:nvGrpSpPr>
        <p:grpSpPr>
          <a:xfrm>
            <a:off x="-26276" y="1773624"/>
            <a:ext cx="11608676" cy="3772337"/>
            <a:chOff x="-26276" y="1773624"/>
            <a:chExt cx="11608676" cy="3772337"/>
          </a:xfrm>
        </p:grpSpPr>
        <p:grpSp>
          <p:nvGrpSpPr>
            <p:cNvPr id="14" name="Group 13"/>
            <p:cNvGrpSpPr/>
            <p:nvPr/>
          </p:nvGrpSpPr>
          <p:grpSpPr>
            <a:xfrm>
              <a:off x="-26276" y="4376410"/>
              <a:ext cx="11608676" cy="1169551"/>
              <a:chOff x="-26276" y="4376410"/>
              <a:chExt cx="11608676" cy="1169551"/>
            </a:xfrm>
          </p:grpSpPr>
          <p:sp>
            <p:nvSpPr>
              <p:cNvPr id="5" name="TextBox 4"/>
              <p:cNvSpPr txBox="1"/>
              <p:nvPr/>
            </p:nvSpPr>
            <p:spPr>
              <a:xfrm>
                <a:off x="-26276" y="4376410"/>
                <a:ext cx="3352800" cy="1169551"/>
              </a:xfrm>
              <a:prstGeom prst="rect">
                <a:avLst/>
              </a:prstGeom>
              <a:solidFill>
                <a:schemeClr val="tx1"/>
              </a:solidFill>
            </p:spPr>
            <p:txBody>
              <a:bodyPr wrap="square" rtlCol="0">
                <a:spAutoFit/>
              </a:bodyPr>
              <a:lstStyle/>
              <a:p>
                <a:pPr algn="ctr"/>
                <a:r>
                  <a:rPr lang="en-ZA" sz="1400" b="1" dirty="0">
                    <a:solidFill>
                      <a:schemeClr val="bg1"/>
                    </a:solidFill>
                  </a:rPr>
                  <a:t>(D) Average Activity (+SEM, n= 4 mice)</a:t>
                </a:r>
              </a:p>
              <a:p>
                <a:pPr algn="ctr"/>
                <a:endParaRPr lang="en-ZA" sz="1400" b="1" dirty="0">
                  <a:solidFill>
                    <a:schemeClr val="bg1"/>
                  </a:solidFill>
                </a:endParaRPr>
              </a:p>
              <a:p>
                <a:pPr algn="ctr"/>
                <a:endParaRPr lang="en-ZA" sz="1400" b="1" dirty="0">
                  <a:solidFill>
                    <a:schemeClr val="bg1"/>
                  </a:solidFill>
                </a:endParaRPr>
              </a:p>
              <a:p>
                <a:pPr algn="ctr"/>
                <a:endParaRPr lang="en-ZA" sz="1400" b="1" dirty="0">
                  <a:solidFill>
                    <a:schemeClr val="bg1"/>
                  </a:solidFill>
                </a:endParaRPr>
              </a:p>
              <a:p>
                <a:pPr algn="ctr"/>
                <a:endParaRPr lang="en-ZA" sz="1400" b="1" dirty="0">
                  <a:solidFill>
                    <a:schemeClr val="bg1"/>
                  </a:solidFill>
                </a:endParaRPr>
              </a:p>
            </p:txBody>
          </p:sp>
          <p:grpSp>
            <p:nvGrpSpPr>
              <p:cNvPr id="11" name="Group 10"/>
              <p:cNvGrpSpPr/>
              <p:nvPr/>
            </p:nvGrpSpPr>
            <p:grpSpPr>
              <a:xfrm>
                <a:off x="3326524" y="4376410"/>
                <a:ext cx="8255876" cy="1169551"/>
                <a:chOff x="3326524" y="4376410"/>
                <a:chExt cx="8255876" cy="1169551"/>
              </a:xfrm>
            </p:grpSpPr>
            <p:sp>
              <p:nvSpPr>
                <p:cNvPr id="6" name="TextBox 5"/>
                <p:cNvSpPr txBox="1"/>
                <p:nvPr/>
              </p:nvSpPr>
              <p:spPr>
                <a:xfrm>
                  <a:off x="3326524" y="4376410"/>
                  <a:ext cx="5817476" cy="1169551"/>
                </a:xfrm>
                <a:prstGeom prst="rect">
                  <a:avLst/>
                </a:prstGeom>
                <a:solidFill>
                  <a:schemeClr val="tx1"/>
                </a:solidFill>
              </p:spPr>
              <p:txBody>
                <a:bodyPr wrap="square" rtlCol="0">
                  <a:spAutoFit/>
                </a:bodyPr>
                <a:lstStyle/>
                <a:p>
                  <a:pPr algn="ctr"/>
                  <a:r>
                    <a:rPr lang="en-ZA" sz="1400" b="1" dirty="0">
                      <a:solidFill>
                        <a:schemeClr val="bg1"/>
                      </a:solidFill>
                    </a:rPr>
                    <a:t>(E) Whole body energy expenditure as measured by volume of O</a:t>
                  </a:r>
                  <a:r>
                    <a:rPr lang="en-ZA" sz="1400" b="1" baseline="-25000" dirty="0">
                      <a:solidFill>
                        <a:schemeClr val="bg1"/>
                      </a:solidFill>
                    </a:rPr>
                    <a:t>2</a:t>
                  </a:r>
                  <a:r>
                    <a:rPr lang="en-ZA" sz="1400" b="1" dirty="0">
                      <a:solidFill>
                        <a:schemeClr val="bg1"/>
                      </a:solidFill>
                    </a:rPr>
                    <a:t> </a:t>
                  </a:r>
                </a:p>
                <a:p>
                  <a:pPr algn="ctr"/>
                  <a:r>
                    <a:rPr lang="en-ZA" sz="1400" b="1" dirty="0">
                      <a:solidFill>
                        <a:schemeClr val="bg1"/>
                      </a:solidFill>
                    </a:rPr>
                    <a:t>consumed in 2h bins plotted against time. </a:t>
                  </a:r>
                </a:p>
                <a:p>
                  <a:pPr algn="ctr"/>
                  <a:r>
                    <a:rPr lang="en-ZA" sz="1400" b="1" dirty="0">
                      <a:solidFill>
                        <a:schemeClr val="bg1"/>
                      </a:solidFill>
                    </a:rPr>
                    <a:t>HFD diet is energy rich (5.51 Kcal/g) and thus mice on </a:t>
                  </a:r>
                </a:p>
                <a:p>
                  <a:pPr algn="ctr"/>
                  <a:r>
                    <a:rPr lang="en-ZA" sz="1400" b="1" dirty="0">
                      <a:solidFill>
                        <a:schemeClr val="bg1"/>
                      </a:solidFill>
                    </a:rPr>
                    <a:t>NC consumed equal amount of energy (3.36 Kcal/g)</a:t>
                  </a:r>
                </a:p>
                <a:p>
                  <a:pPr algn="ctr"/>
                  <a:endParaRPr lang="en-ZA" sz="1400" b="1" dirty="0">
                    <a:solidFill>
                      <a:schemeClr val="bg1"/>
                    </a:solidFill>
                  </a:endParaRPr>
                </a:p>
              </p:txBody>
            </p:sp>
            <p:sp>
              <p:nvSpPr>
                <p:cNvPr id="7" name="TextBox 6"/>
                <p:cNvSpPr txBox="1"/>
                <p:nvPr/>
              </p:nvSpPr>
              <p:spPr>
                <a:xfrm>
                  <a:off x="9144000" y="4376410"/>
                  <a:ext cx="2438400" cy="1169551"/>
                </a:xfrm>
                <a:prstGeom prst="rect">
                  <a:avLst/>
                </a:prstGeom>
                <a:solidFill>
                  <a:schemeClr val="tx1"/>
                </a:solidFill>
              </p:spPr>
              <p:txBody>
                <a:bodyPr wrap="square" rtlCol="0">
                  <a:spAutoFit/>
                </a:bodyPr>
                <a:lstStyle/>
                <a:p>
                  <a:pPr algn="ctr"/>
                  <a:r>
                    <a:rPr lang="en-ZA" sz="1400" b="1" dirty="0">
                      <a:solidFill>
                        <a:schemeClr val="bg1"/>
                      </a:solidFill>
                    </a:rPr>
                    <a:t>(F) Food intake and energy expenditure expressed relative to individual animal or unit body weight. </a:t>
                  </a:r>
                </a:p>
              </p:txBody>
            </p:sp>
          </p:gr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624"/>
              <a:ext cx="11582400" cy="260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026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22222E-6 L -0.2651 0.00347 " pathEditMode="relative" rAng="0" ptsTypes="AA">
                                      <p:cBhvr>
                                        <p:cTn id="6" dur="2000" fill="hold"/>
                                        <p:tgtEl>
                                          <p:spTgt spid="15"/>
                                        </p:tgtEl>
                                        <p:attrNameLst>
                                          <p:attrName>ppt_x</p:attrName>
                                          <p:attrName>ppt_y</p:attrName>
                                        </p:attrNameLst>
                                      </p:cBhvr>
                                      <p:rCtr x="-13264"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609599" y="4419598"/>
            <a:ext cx="8213503" cy="2286002"/>
          </a:xfrm>
        </p:spPr>
        <p:txBody>
          <a:bodyPr>
            <a:normAutofit/>
          </a:bodyPr>
          <a:lstStyle/>
          <a:p>
            <a:endParaRPr lang="en-ZA" dirty="0"/>
          </a:p>
          <a:p>
            <a:r>
              <a:rPr lang="en-ZA" dirty="0"/>
              <a:t>Average daily energy intake kept constant for all groups throughout 18 weeks of the experiment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54" y="457200"/>
            <a:ext cx="8457749" cy="332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5354" y="3752979"/>
            <a:ext cx="4816246" cy="523220"/>
          </a:xfrm>
          <a:prstGeom prst="rect">
            <a:avLst/>
          </a:prstGeom>
          <a:solidFill>
            <a:schemeClr val="tx1"/>
          </a:solidFill>
        </p:spPr>
        <p:txBody>
          <a:bodyPr wrap="square" rtlCol="0">
            <a:spAutoFit/>
          </a:bodyPr>
          <a:lstStyle/>
          <a:p>
            <a:pPr algn="ctr"/>
            <a:r>
              <a:rPr lang="en-ZA" sz="1400" b="1" dirty="0">
                <a:solidFill>
                  <a:schemeClr val="bg1"/>
                </a:solidFill>
              </a:rPr>
              <a:t>(G) Cumulative average energy intake</a:t>
            </a:r>
          </a:p>
          <a:p>
            <a:pPr algn="ctr"/>
            <a:endParaRPr lang="en-ZA" sz="1400" b="1" dirty="0">
              <a:solidFill>
                <a:schemeClr val="bg1"/>
              </a:solidFill>
            </a:endParaRPr>
          </a:p>
        </p:txBody>
      </p:sp>
      <p:sp>
        <p:nvSpPr>
          <p:cNvPr id="7" name="TextBox 6"/>
          <p:cNvSpPr txBox="1"/>
          <p:nvPr/>
        </p:nvSpPr>
        <p:spPr>
          <a:xfrm>
            <a:off x="5181600" y="3752979"/>
            <a:ext cx="3641503" cy="523220"/>
          </a:xfrm>
          <a:prstGeom prst="rect">
            <a:avLst/>
          </a:prstGeom>
          <a:solidFill>
            <a:schemeClr val="tx1"/>
          </a:solidFill>
        </p:spPr>
        <p:txBody>
          <a:bodyPr wrap="square" rtlCol="0">
            <a:spAutoFit/>
          </a:bodyPr>
          <a:lstStyle/>
          <a:p>
            <a:pPr algn="ctr"/>
            <a:r>
              <a:rPr lang="en-ZA" sz="1400" b="1" dirty="0">
                <a:solidFill>
                  <a:schemeClr val="bg1"/>
                </a:solidFill>
              </a:rPr>
              <a:t>(H) Average daily energy intake (+SEM, n=24 over 17 weeks). </a:t>
            </a:r>
          </a:p>
        </p:txBody>
      </p:sp>
    </p:spTree>
    <p:extLst>
      <p:ext uri="{BB962C8B-B14F-4D97-AF65-F5344CB8AC3E}">
        <p14:creationId xmlns:p14="http://schemas.microsoft.com/office/powerpoint/2010/main" val="402716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609600" y="5105400"/>
            <a:ext cx="7924800" cy="1524000"/>
          </a:xfrm>
        </p:spPr>
        <p:txBody>
          <a:bodyPr>
            <a:normAutofit/>
          </a:bodyPr>
          <a:lstStyle/>
          <a:p>
            <a:r>
              <a:rPr lang="en-ZA" dirty="0"/>
              <a:t>Time restricted groups consume more energy than ad libitum groups towards end of study</a:t>
            </a:r>
          </a:p>
          <a:p>
            <a:pPr lvl="1"/>
            <a:r>
              <a:rPr lang="en-ZA" dirty="0"/>
              <a:t>More active?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4" y="452239"/>
            <a:ext cx="409575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 y="3970734"/>
            <a:ext cx="9067800" cy="954107"/>
          </a:xfrm>
          <a:prstGeom prst="rect">
            <a:avLst/>
          </a:prstGeom>
          <a:solidFill>
            <a:schemeClr val="tx1"/>
          </a:solidFill>
        </p:spPr>
        <p:txBody>
          <a:bodyPr wrap="square" rtlCol="0">
            <a:spAutoFit/>
          </a:bodyPr>
          <a:lstStyle/>
          <a:p>
            <a:pPr algn="ctr"/>
            <a:r>
              <a:rPr lang="en-ZA" sz="1400" b="1" dirty="0">
                <a:solidFill>
                  <a:schemeClr val="bg1"/>
                </a:solidFill>
              </a:rPr>
              <a:t>(I) Average energy intake (+SEM) normalized to unit body weight shows no difference at the beginning of the experiment. In subsequent weeks with gradual increase in body weight, this value progressively declines. By the end of 16-18 weeks, mice on </a:t>
            </a:r>
            <a:r>
              <a:rPr lang="en-ZA" sz="1400" b="1" dirty="0" err="1">
                <a:solidFill>
                  <a:schemeClr val="bg1"/>
                </a:solidFill>
              </a:rPr>
              <a:t>tRF</a:t>
            </a:r>
            <a:r>
              <a:rPr lang="en-ZA" sz="1400" b="1" dirty="0">
                <a:solidFill>
                  <a:schemeClr val="bg1"/>
                </a:solidFill>
              </a:rPr>
              <a:t> consume more energy/unit body weight than the ad </a:t>
            </a:r>
            <a:r>
              <a:rPr lang="en-ZA" sz="1400" b="1" dirty="0" err="1">
                <a:solidFill>
                  <a:schemeClr val="bg1"/>
                </a:solidFill>
              </a:rPr>
              <a:t>libertum</a:t>
            </a:r>
            <a:r>
              <a:rPr lang="en-ZA" sz="1400" b="1" dirty="0">
                <a:solidFill>
                  <a:schemeClr val="bg1"/>
                </a:solidFill>
              </a:rPr>
              <a:t> counterparts. </a:t>
            </a:r>
          </a:p>
        </p:txBody>
      </p:sp>
    </p:spTree>
    <p:extLst>
      <p:ext uri="{BB962C8B-B14F-4D97-AF65-F5344CB8AC3E}">
        <p14:creationId xmlns:p14="http://schemas.microsoft.com/office/powerpoint/2010/main" val="306574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3" name="Content Placeholder 2"/>
          <p:cNvSpPr>
            <a:spLocks noGrp="1"/>
          </p:cNvSpPr>
          <p:nvPr>
            <p:ph idx="1"/>
          </p:nvPr>
        </p:nvSpPr>
        <p:spPr>
          <a:xfrm>
            <a:off x="609600" y="4343400"/>
            <a:ext cx="7924800" cy="2209800"/>
          </a:xfrm>
        </p:spPr>
        <p:txBody>
          <a:bodyPr>
            <a:normAutofit fontScale="92500" lnSpcReduction="10000"/>
          </a:bodyPr>
          <a:lstStyle/>
          <a:p>
            <a:r>
              <a:rPr lang="en-ZA" dirty="0"/>
              <a:t>Despite equivalent energy intake from the same nutrient source</a:t>
            </a:r>
          </a:p>
          <a:p>
            <a:pPr lvl="1"/>
            <a:r>
              <a:rPr lang="en-ZA" dirty="0"/>
              <a:t>FT mice protected against excessive body weight gain </a:t>
            </a:r>
          </a:p>
          <a:p>
            <a:pPr lvl="1"/>
            <a:r>
              <a:rPr lang="en-ZA" dirty="0"/>
              <a:t>FA mice not </a:t>
            </a:r>
          </a:p>
          <a:p>
            <a:r>
              <a:rPr lang="en-ZA" dirty="0"/>
              <a:t>Temporal feeding pattern reprograms the molecular mechanisms of energy metabolism and body weight regulation.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9" y="0"/>
            <a:ext cx="9181439" cy="370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11" y="3700463"/>
            <a:ext cx="4652211" cy="523220"/>
          </a:xfrm>
          <a:prstGeom prst="rect">
            <a:avLst/>
          </a:prstGeom>
          <a:solidFill>
            <a:schemeClr val="tx1"/>
          </a:solidFill>
        </p:spPr>
        <p:txBody>
          <a:bodyPr wrap="square" rtlCol="0">
            <a:spAutoFit/>
          </a:bodyPr>
          <a:lstStyle/>
          <a:p>
            <a:pPr algn="ctr"/>
            <a:r>
              <a:rPr lang="en-ZA" sz="1400" b="1" dirty="0">
                <a:solidFill>
                  <a:schemeClr val="bg1"/>
                </a:solidFill>
              </a:rPr>
              <a:t>(J) Representative FT mice were remarkably leaner than the FA mice</a:t>
            </a:r>
          </a:p>
        </p:txBody>
      </p:sp>
      <p:sp>
        <p:nvSpPr>
          <p:cNvPr id="8" name="TextBox 7"/>
          <p:cNvSpPr txBox="1"/>
          <p:nvPr/>
        </p:nvSpPr>
        <p:spPr>
          <a:xfrm>
            <a:off x="4588042" y="3700463"/>
            <a:ext cx="4555958" cy="523220"/>
          </a:xfrm>
          <a:prstGeom prst="rect">
            <a:avLst/>
          </a:prstGeom>
          <a:solidFill>
            <a:schemeClr val="tx1"/>
          </a:solidFill>
        </p:spPr>
        <p:txBody>
          <a:bodyPr wrap="square" rtlCol="0">
            <a:spAutoFit/>
          </a:bodyPr>
          <a:lstStyle/>
          <a:p>
            <a:pPr algn="ctr"/>
            <a:r>
              <a:rPr lang="en-ZA" sz="1400" b="1" dirty="0">
                <a:solidFill>
                  <a:schemeClr val="bg1"/>
                </a:solidFill>
              </a:rPr>
              <a:t>(K) Average body weight (+SEM, n=20-32 mice)</a:t>
            </a:r>
          </a:p>
          <a:p>
            <a:pPr algn="ctr"/>
            <a:endParaRPr lang="en-ZA" sz="1400" b="1" dirty="0">
              <a:solidFill>
                <a:schemeClr val="bg1"/>
              </a:solidFill>
            </a:endParaRPr>
          </a:p>
        </p:txBody>
      </p:sp>
    </p:spTree>
    <p:extLst>
      <p:ext uri="{BB962C8B-B14F-4D97-AF65-F5344CB8AC3E}">
        <p14:creationId xmlns:p14="http://schemas.microsoft.com/office/powerpoint/2010/main" val="50218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6180658"/>
            <a:ext cx="45529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 y="5685358"/>
            <a:ext cx="78009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053"/>
            <a:ext cx="9144000" cy="566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8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0</a:t>
            </a:r>
          </a:p>
        </p:txBody>
      </p:sp>
      <p:sp>
        <p:nvSpPr>
          <p:cNvPr id="3" name="Content Placeholder 2"/>
          <p:cNvSpPr>
            <a:spLocks noGrp="1"/>
          </p:cNvSpPr>
          <p:nvPr>
            <p:ph idx="1"/>
          </p:nvPr>
        </p:nvSpPr>
        <p:spPr/>
        <p:txBody>
          <a:bodyPr/>
          <a:lstStyle/>
          <a:p>
            <a:endParaRPr lang="en-Z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0"/>
            <a:ext cx="9105649" cy="567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22094" y="5735238"/>
            <a:ext cx="4652211" cy="338554"/>
          </a:xfrm>
          <a:prstGeom prst="rect">
            <a:avLst/>
          </a:prstGeom>
          <a:solidFill>
            <a:schemeClr val="bg1"/>
          </a:solidFill>
        </p:spPr>
        <p:txBody>
          <a:bodyPr wrap="square" rtlCol="0">
            <a:spAutoFit/>
          </a:bodyPr>
          <a:lstStyle/>
          <a:p>
            <a:pPr algn="ctr"/>
            <a:r>
              <a:rPr lang="en-ZA" sz="1600" b="1" dirty="0"/>
              <a:t>(B) phospho-S6 in the mouse liver</a:t>
            </a:r>
          </a:p>
        </p:txBody>
      </p:sp>
    </p:spTree>
    <p:extLst>
      <p:ext uri="{BB962C8B-B14F-4D97-AF65-F5344CB8AC3E}">
        <p14:creationId xmlns:p14="http://schemas.microsoft.com/office/powerpoint/2010/main" val="121230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AMP and </a:t>
            </a:r>
            <a:r>
              <a:rPr lang="en-ZA" dirty="0" err="1"/>
              <a:t>pACC</a:t>
            </a:r>
            <a:endParaRPr lang="en-ZA" dirty="0"/>
          </a:p>
        </p:txBody>
      </p:sp>
      <p:grpSp>
        <p:nvGrpSpPr>
          <p:cNvPr id="6" name="Group 5"/>
          <p:cNvGrpSpPr/>
          <p:nvPr/>
        </p:nvGrpSpPr>
        <p:grpSpPr>
          <a:xfrm>
            <a:off x="506112" y="1676400"/>
            <a:ext cx="8296953" cy="5031685"/>
            <a:chOff x="459957" y="76200"/>
            <a:chExt cx="8296953" cy="5031685"/>
          </a:xfrm>
        </p:grpSpPr>
        <p:grpSp>
          <p:nvGrpSpPr>
            <p:cNvPr id="3" name="Group 2"/>
            <p:cNvGrpSpPr/>
            <p:nvPr/>
          </p:nvGrpSpPr>
          <p:grpSpPr>
            <a:xfrm>
              <a:off x="459957" y="76200"/>
              <a:ext cx="8296953" cy="4572000"/>
              <a:chOff x="650997" y="1066800"/>
              <a:chExt cx="6154568" cy="343852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97" y="1066800"/>
                <a:ext cx="2873253"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542" y="1066800"/>
                <a:ext cx="3082023"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459957" y="4523110"/>
              <a:ext cx="4229283" cy="584775"/>
            </a:xfrm>
            <a:prstGeom prst="rect">
              <a:avLst/>
            </a:prstGeom>
            <a:solidFill>
              <a:schemeClr val="bg1"/>
            </a:solidFill>
          </p:spPr>
          <p:txBody>
            <a:bodyPr wrap="square" rtlCol="0">
              <a:spAutoFit/>
            </a:bodyPr>
            <a:lstStyle/>
            <a:p>
              <a:pPr algn="ctr"/>
              <a:r>
                <a:rPr lang="en-ZA" sz="1600" b="1" dirty="0"/>
                <a:t>(C) AMP level in the liver of FT mice is </a:t>
              </a:r>
              <a:r>
                <a:rPr lang="en-ZA" sz="1600" b="1" dirty="0" err="1"/>
                <a:t>signifcantly</a:t>
              </a:r>
              <a:r>
                <a:rPr lang="en-ZA" sz="1600" b="1" dirty="0"/>
                <a:t> higher than that in FA mice.</a:t>
              </a:r>
            </a:p>
          </p:txBody>
        </p:sp>
        <p:sp>
          <p:nvSpPr>
            <p:cNvPr id="11" name="TextBox 10"/>
            <p:cNvSpPr txBox="1"/>
            <p:nvPr/>
          </p:nvSpPr>
          <p:spPr>
            <a:xfrm>
              <a:off x="4514850" y="4516591"/>
              <a:ext cx="4229283" cy="584775"/>
            </a:xfrm>
            <a:prstGeom prst="rect">
              <a:avLst/>
            </a:prstGeom>
            <a:solidFill>
              <a:schemeClr val="bg1"/>
            </a:solidFill>
          </p:spPr>
          <p:txBody>
            <a:bodyPr wrap="square" rtlCol="0">
              <a:spAutoFit/>
            </a:bodyPr>
            <a:lstStyle/>
            <a:p>
              <a:pPr algn="ctr"/>
              <a:r>
                <a:rPr lang="en-ZA" sz="1600" b="1" dirty="0"/>
                <a:t>(D) </a:t>
              </a:r>
              <a:r>
                <a:rPr lang="en-ZA" sz="1600" b="1" dirty="0" err="1"/>
                <a:t>phospho</a:t>
              </a:r>
              <a:r>
                <a:rPr lang="en-ZA" sz="1600" b="1" dirty="0"/>
                <a:t>-ACC relative to total ACC from mouse liver</a:t>
              </a:r>
            </a:p>
          </p:txBody>
        </p:sp>
      </p:grpSp>
    </p:spTree>
    <p:extLst>
      <p:ext uri="{BB962C8B-B14F-4D97-AF65-F5344CB8AC3E}">
        <p14:creationId xmlns:p14="http://schemas.microsoft.com/office/powerpoint/2010/main" val="217012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Insulin Levels and </a:t>
            </a:r>
            <a:r>
              <a:rPr lang="en-ZA" dirty="0" err="1"/>
              <a:t>Rotarod</a:t>
            </a:r>
            <a:r>
              <a:rPr lang="en-ZA" dirty="0"/>
              <a:t> Activity</a:t>
            </a:r>
          </a:p>
        </p:txBody>
      </p:sp>
      <p:sp>
        <p:nvSpPr>
          <p:cNvPr id="3" name="Content Placeholder 2"/>
          <p:cNvSpPr>
            <a:spLocks noGrp="1"/>
          </p:cNvSpPr>
          <p:nvPr>
            <p:ph idx="1"/>
          </p:nvPr>
        </p:nvSpPr>
        <p:spPr/>
        <p:txBody>
          <a:bodyPr/>
          <a:lstStyle/>
          <a:p>
            <a:endParaRPr lang="en-ZA" dirty="0"/>
          </a:p>
        </p:txBody>
      </p:sp>
      <p:grpSp>
        <p:nvGrpSpPr>
          <p:cNvPr id="5" name="Group 4"/>
          <p:cNvGrpSpPr/>
          <p:nvPr/>
        </p:nvGrpSpPr>
        <p:grpSpPr>
          <a:xfrm>
            <a:off x="-28074" y="1981200"/>
            <a:ext cx="9172074" cy="3740808"/>
            <a:chOff x="0" y="1524000"/>
            <a:chExt cx="9172074" cy="374080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52021" cy="294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0" y="4433808"/>
              <a:ext cx="9172074" cy="831000"/>
              <a:chOff x="0" y="4433808"/>
              <a:chExt cx="9172074" cy="831000"/>
            </a:xfrm>
          </p:grpSpPr>
          <p:sp>
            <p:nvSpPr>
              <p:cNvPr id="8" name="TextBox 7"/>
              <p:cNvSpPr txBox="1"/>
              <p:nvPr/>
            </p:nvSpPr>
            <p:spPr>
              <a:xfrm>
                <a:off x="0" y="4433811"/>
                <a:ext cx="3352799" cy="830997"/>
              </a:xfrm>
              <a:prstGeom prst="rect">
                <a:avLst/>
              </a:prstGeom>
              <a:solidFill>
                <a:schemeClr val="bg1"/>
              </a:solidFill>
            </p:spPr>
            <p:txBody>
              <a:bodyPr wrap="square" rtlCol="0">
                <a:spAutoFit/>
              </a:bodyPr>
              <a:lstStyle/>
              <a:p>
                <a:pPr marL="400050" indent="-400050" algn="ctr">
                  <a:buAutoNum type="romanUcParenBoth"/>
                </a:pPr>
                <a:r>
                  <a:rPr lang="en-ZA" sz="1600" b="1" dirty="0"/>
                  <a:t>IPGTT shows normal glucose tolerance in FT mice.</a:t>
                </a:r>
              </a:p>
              <a:p>
                <a:pPr marL="400050" indent="-400050" algn="ctr">
                  <a:buAutoNum type="romanUcParenBoth"/>
                </a:pPr>
                <a:endParaRPr lang="en-ZA" sz="1600" b="1" dirty="0"/>
              </a:p>
            </p:txBody>
          </p:sp>
          <p:sp>
            <p:nvSpPr>
              <p:cNvPr id="9" name="TextBox 8"/>
              <p:cNvSpPr txBox="1"/>
              <p:nvPr/>
            </p:nvSpPr>
            <p:spPr>
              <a:xfrm>
                <a:off x="3386779" y="4433809"/>
                <a:ext cx="3563463" cy="830997"/>
              </a:xfrm>
              <a:prstGeom prst="rect">
                <a:avLst/>
              </a:prstGeom>
              <a:solidFill>
                <a:schemeClr val="bg1"/>
              </a:solidFill>
            </p:spPr>
            <p:txBody>
              <a:bodyPr wrap="square" rtlCol="0">
                <a:spAutoFit/>
              </a:bodyPr>
              <a:lstStyle/>
              <a:p>
                <a:pPr algn="ctr"/>
                <a:r>
                  <a:rPr lang="en-ZA" sz="1600" b="1" dirty="0"/>
                  <a:t>(J) Levels of blood insulin after overnight fasting or 1h after glucose infusion.</a:t>
                </a:r>
              </a:p>
            </p:txBody>
          </p:sp>
          <p:sp>
            <p:nvSpPr>
              <p:cNvPr id="10" name="TextBox 9"/>
              <p:cNvSpPr txBox="1"/>
              <p:nvPr/>
            </p:nvSpPr>
            <p:spPr>
              <a:xfrm>
                <a:off x="6809874" y="4433808"/>
                <a:ext cx="2362200" cy="830997"/>
              </a:xfrm>
              <a:prstGeom prst="rect">
                <a:avLst/>
              </a:prstGeom>
              <a:solidFill>
                <a:schemeClr val="bg1"/>
              </a:solidFill>
            </p:spPr>
            <p:txBody>
              <a:bodyPr wrap="square" rtlCol="0">
                <a:spAutoFit/>
              </a:bodyPr>
              <a:lstStyle/>
              <a:p>
                <a:pPr algn="ctr"/>
                <a:r>
                  <a:rPr lang="en-ZA" sz="1600" b="1" dirty="0"/>
                  <a:t>(K) Time spent on an accelerating </a:t>
                </a:r>
                <a:r>
                  <a:rPr lang="en-ZA" sz="1600" b="1" dirty="0" err="1"/>
                  <a:t>rotarod</a:t>
                </a:r>
                <a:endParaRPr lang="en-ZA" sz="1600" b="1" dirty="0"/>
              </a:p>
              <a:p>
                <a:pPr algn="ctr"/>
                <a:endParaRPr lang="en-ZA" sz="1600" b="1" dirty="0"/>
              </a:p>
            </p:txBody>
          </p:sp>
        </p:grpSp>
      </p:grpSp>
    </p:spTree>
    <p:extLst>
      <p:ext uri="{BB962C8B-B14F-4D97-AF65-F5344CB8AC3E}">
        <p14:creationId xmlns:p14="http://schemas.microsoft.com/office/powerpoint/2010/main" val="88474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Body Composition, Leptin and Liver Weight</a:t>
            </a:r>
          </a:p>
        </p:txBody>
      </p:sp>
      <p:grpSp>
        <p:nvGrpSpPr>
          <p:cNvPr id="4" name="Group 3"/>
          <p:cNvGrpSpPr/>
          <p:nvPr/>
        </p:nvGrpSpPr>
        <p:grpSpPr>
          <a:xfrm>
            <a:off x="89549" y="1676400"/>
            <a:ext cx="8998609" cy="4533364"/>
            <a:chOff x="59345" y="1066800"/>
            <a:chExt cx="8998609" cy="4533364"/>
          </a:xfrm>
        </p:grpSpPr>
        <p:sp>
          <p:nvSpPr>
            <p:cNvPr id="7" name="TextBox 6"/>
            <p:cNvSpPr txBox="1"/>
            <p:nvPr/>
          </p:nvSpPr>
          <p:spPr>
            <a:xfrm>
              <a:off x="6172200" y="4276725"/>
              <a:ext cx="2877733" cy="1323439"/>
            </a:xfrm>
            <a:prstGeom prst="rect">
              <a:avLst/>
            </a:prstGeom>
            <a:solidFill>
              <a:schemeClr val="bg1"/>
            </a:solidFill>
          </p:spPr>
          <p:txBody>
            <a:bodyPr wrap="square" rtlCol="0">
              <a:spAutoFit/>
            </a:bodyPr>
            <a:lstStyle/>
            <a:p>
              <a:pPr algn="ctr"/>
              <a:r>
                <a:rPr lang="en-ZA" sz="1600" b="1" dirty="0"/>
                <a:t>(J) </a:t>
              </a:r>
              <a:r>
                <a:rPr lang="en-ZA" sz="1600" b="1" dirty="0" err="1"/>
                <a:t>tRF</a:t>
              </a:r>
              <a:r>
                <a:rPr lang="en-ZA" sz="1600" b="1" dirty="0"/>
                <a:t> also prevents enlarged liver and liver damage indicated by increased serum ALT </a:t>
              </a:r>
            </a:p>
            <a:p>
              <a:pPr marL="400050" indent="-400050" algn="ctr">
                <a:buAutoNum type="romanUcParenBoth"/>
              </a:pPr>
              <a:endParaRPr lang="en-ZA" sz="1600" b="1" dirty="0"/>
            </a:p>
          </p:txBody>
        </p:sp>
        <p:sp>
          <p:nvSpPr>
            <p:cNvPr id="6" name="TextBox 5"/>
            <p:cNvSpPr txBox="1"/>
            <p:nvPr/>
          </p:nvSpPr>
          <p:spPr>
            <a:xfrm>
              <a:off x="2971800" y="4278229"/>
              <a:ext cx="3352799" cy="1077218"/>
            </a:xfrm>
            <a:prstGeom prst="rect">
              <a:avLst/>
            </a:prstGeom>
            <a:solidFill>
              <a:schemeClr val="bg1"/>
            </a:solidFill>
          </p:spPr>
          <p:txBody>
            <a:bodyPr wrap="square" rtlCol="0">
              <a:spAutoFit/>
            </a:bodyPr>
            <a:lstStyle/>
            <a:p>
              <a:pPr marL="400050" indent="-400050" algn="ctr">
                <a:buAutoNum type="romanUcParenBoth"/>
              </a:pPr>
              <a:r>
                <a:rPr lang="en-ZA" sz="1600" b="1" dirty="0"/>
                <a:t>Increased leptin levels indicates increased adipose tissue in FA mice.</a:t>
              </a:r>
            </a:p>
            <a:p>
              <a:pPr marL="400050" indent="-400050" algn="ctr">
                <a:buAutoNum type="romanUcParenBoth"/>
              </a:pPr>
              <a:endParaRPr lang="en-ZA" sz="1600" b="1"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5" y="1066800"/>
              <a:ext cx="8998609"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345" y="4276725"/>
              <a:ext cx="3352799" cy="1077218"/>
            </a:xfrm>
            <a:prstGeom prst="rect">
              <a:avLst/>
            </a:prstGeom>
            <a:solidFill>
              <a:schemeClr val="bg1"/>
            </a:solidFill>
          </p:spPr>
          <p:txBody>
            <a:bodyPr wrap="square" rtlCol="0">
              <a:spAutoFit/>
            </a:bodyPr>
            <a:lstStyle/>
            <a:p>
              <a:pPr algn="ctr"/>
              <a:r>
                <a:rPr lang="en-ZA" sz="1600" b="1" dirty="0"/>
                <a:t>(H) Body composition analyses by MRI: </a:t>
              </a:r>
              <a:r>
                <a:rPr lang="en-ZA" sz="1600" b="1" dirty="0" err="1"/>
                <a:t>tRF</a:t>
              </a:r>
              <a:r>
                <a:rPr lang="en-ZA" sz="1600" b="1" dirty="0"/>
                <a:t> prevents excessive whole-body fat accumulation in HFD</a:t>
              </a:r>
            </a:p>
          </p:txBody>
        </p:sp>
      </p:grpSp>
    </p:spTree>
    <p:extLst>
      <p:ext uri="{BB962C8B-B14F-4D97-AF65-F5344CB8AC3E}">
        <p14:creationId xmlns:p14="http://schemas.microsoft.com/office/powerpoint/2010/main" val="322429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Reduced Cholesterol</a:t>
            </a:r>
          </a:p>
        </p:txBody>
      </p:sp>
      <p:sp>
        <p:nvSpPr>
          <p:cNvPr id="3" name="Content Placeholder 2"/>
          <p:cNvSpPr>
            <a:spLocks noGrp="1"/>
          </p:cNvSpPr>
          <p:nvPr>
            <p:ph idx="1"/>
          </p:nvPr>
        </p:nvSpPr>
        <p:spPr/>
        <p:txBody>
          <a:bodyPr/>
          <a:lstStyle/>
          <a:p>
            <a:endParaRPr lang="en-ZA"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96" y="1938423"/>
            <a:ext cx="2827985" cy="39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324600"/>
            <a:ext cx="32385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071" y="6333123"/>
            <a:ext cx="12382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302" y="5899485"/>
            <a:ext cx="76295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19400" y="2971800"/>
            <a:ext cx="838200" cy="762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23602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Diabetic Indicators?	</a:t>
            </a:r>
          </a:p>
        </p:txBody>
      </p:sp>
      <p:sp>
        <p:nvSpPr>
          <p:cNvPr id="3" name="Content Placeholder 2"/>
          <p:cNvSpPr>
            <a:spLocks noGrp="1"/>
          </p:cNvSpPr>
          <p:nvPr>
            <p:ph idx="1"/>
          </p:nvPr>
        </p:nvSpPr>
        <p:spPr/>
        <p:txBody>
          <a:bodyPr/>
          <a:lstStyle/>
          <a:p>
            <a:r>
              <a:rPr lang="en-ZA" dirty="0"/>
              <a:t>Intermittent Fasting vs Caloric </a:t>
            </a:r>
            <a:r>
              <a:rPr lang="en-ZA" dirty="0" err="1"/>
              <a:t>Restriciton</a:t>
            </a:r>
            <a:endParaRPr lang="en-ZA" dirty="0"/>
          </a:p>
          <a:p>
            <a:pPr lvl="2"/>
            <a:r>
              <a:rPr lang="en-ZA" dirty="0"/>
              <a:t>IN OVERWEIGHT AND OBESE INDIVIDUALS</a:t>
            </a:r>
          </a:p>
          <a:p>
            <a:endParaRPr lang="en-ZA"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2514600"/>
            <a:ext cx="6858001" cy="253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95640"/>
            <a:ext cx="91440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22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Symbol"/>
              </a:rPr>
              <a:t></a:t>
            </a:r>
            <a:r>
              <a:rPr lang="en-ZA" dirty="0"/>
              <a:t>Pro-inflammatory Cytokines</a:t>
            </a:r>
          </a:p>
        </p:txBody>
      </p:sp>
      <p:sp>
        <p:nvSpPr>
          <p:cNvPr id="3" name="Content Placeholder 2"/>
          <p:cNvSpPr>
            <a:spLocks noGrp="1"/>
          </p:cNvSpPr>
          <p:nvPr>
            <p:ph idx="1"/>
          </p:nvPr>
        </p:nvSpPr>
        <p:spPr/>
        <p:txBody>
          <a:bodyPr/>
          <a:lstStyle/>
          <a:p>
            <a:endParaRPr lang="en-ZA"/>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 y="1562188"/>
            <a:ext cx="8159479" cy="41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87" y="5705474"/>
            <a:ext cx="81915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78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65" y="0"/>
            <a:ext cx="78482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55834"/>
            <a:ext cx="9144000" cy="158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779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a:p>
        </p:txBody>
      </p:sp>
      <p:pic>
        <p:nvPicPr>
          <p:cNvPr id="3074" name="Picture 2" descr="F:\MSc\Presentations\Journal Club MRC Intermittent Fasting (9 March 2015)\eatingatnightduncanchart0814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55" y="0"/>
            <a:ext cx="70458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732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descr="F:\MSc\Presentations\Journal Club MRC Intermittent Fasting (9 March 2015)\intermittent-fa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152021" cy="2010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3.81503E-6 L -0.00035 -0.42034 " pathEditMode="relative" rAng="0" ptsTypes="AA">
                                      <p:cBhvr>
                                        <p:cTn id="6" dur="2000" fill="hold"/>
                                        <p:tgtEl>
                                          <p:spTgt spid="1026"/>
                                        </p:tgtEl>
                                        <p:attrNameLst>
                                          <p:attrName>ppt_x</p:attrName>
                                          <p:attrName>ppt_y</p:attrName>
                                        </p:attrNameLst>
                                      </p:cBhvr>
                                      <p:rCtr x="-17" y="-21017"/>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035 -0.42034 L -0.00035 -1.09734 " pathEditMode="relative" rAng="0" ptsTypes="AA">
                                      <p:cBhvr>
                                        <p:cTn id="10" dur="2000" fill="hold"/>
                                        <p:tgtEl>
                                          <p:spTgt spid="1026"/>
                                        </p:tgtEl>
                                        <p:attrNameLst>
                                          <p:attrName>ppt_x</p:attrName>
                                          <p:attrName>ppt_y</p:attrName>
                                        </p:attrNameLst>
                                      </p:cBhvr>
                                      <p:rCtr x="0" y="-3385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0035 -1.09734 L -0.00035 -1.75213 " pathEditMode="relative" rAng="0" ptsTypes="AA">
                                      <p:cBhvr>
                                        <p:cTn id="14" dur="2000" fill="hold"/>
                                        <p:tgtEl>
                                          <p:spTgt spid="1026"/>
                                        </p:tgtEl>
                                        <p:attrNameLst>
                                          <p:attrName>ppt_x</p:attrName>
                                          <p:attrName>ppt_y</p:attrName>
                                        </p:attrNameLst>
                                      </p:cBhvr>
                                      <p:rCtr x="0" y="-327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11500" b="1" dirty="0">
                <a:solidFill>
                  <a:schemeClr val="bg1"/>
                </a:solidFill>
              </a:rPr>
              <a:t>Thank You</a:t>
            </a:r>
          </a:p>
        </p:txBody>
      </p:sp>
      <p:sp>
        <p:nvSpPr>
          <p:cNvPr id="5" name="Text Placeholder 4"/>
          <p:cNvSpPr>
            <a:spLocks noGrp="1"/>
          </p:cNvSpPr>
          <p:nvPr>
            <p:ph type="body" idx="1"/>
          </p:nvPr>
        </p:nvSpPr>
        <p:spPr/>
        <p:txBody>
          <a:bodyPr/>
          <a:lstStyle/>
          <a:p>
            <a:endParaRPr lang="en-ZA"/>
          </a:p>
        </p:txBody>
      </p:sp>
    </p:spTree>
    <p:extLst>
      <p:ext uri="{BB962C8B-B14F-4D97-AF65-F5344CB8AC3E}">
        <p14:creationId xmlns:p14="http://schemas.microsoft.com/office/powerpoint/2010/main" val="366642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Conclusion</a:t>
            </a:r>
          </a:p>
        </p:txBody>
      </p:sp>
      <p:sp>
        <p:nvSpPr>
          <p:cNvPr id="3" name="Content Placeholder 2"/>
          <p:cNvSpPr>
            <a:spLocks noGrp="1"/>
          </p:cNvSpPr>
          <p:nvPr>
            <p:ph idx="1"/>
          </p:nvPr>
        </p:nvSpPr>
        <p:spPr/>
        <p:txBody>
          <a:bodyPr/>
          <a:lstStyle/>
          <a:p>
            <a:endParaRPr lang="en-ZA"/>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8" y="3453063"/>
            <a:ext cx="1119215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39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Methods</a:t>
            </a:r>
          </a:p>
        </p:txBody>
      </p:sp>
      <p:sp>
        <p:nvSpPr>
          <p:cNvPr id="3" name="Content Placeholder 2"/>
          <p:cNvSpPr>
            <a:spLocks noGrp="1"/>
          </p:cNvSpPr>
          <p:nvPr>
            <p:ph idx="1"/>
          </p:nvPr>
        </p:nvSpPr>
        <p:spPr/>
        <p:txBody>
          <a:bodyPr/>
          <a:lstStyle/>
          <a:p>
            <a:r>
              <a:rPr lang="en-ZA" b="1" dirty="0"/>
              <a:t>Animals</a:t>
            </a:r>
          </a:p>
          <a:p>
            <a:pPr lvl="1"/>
            <a:r>
              <a:rPr lang="en-ZA" dirty="0"/>
              <a:t>Whole body indirect calorimetry was carried out on a subset of mice at 4, 8 or 12 weeks </a:t>
            </a:r>
          </a:p>
          <a:p>
            <a:pPr lvl="1"/>
            <a:r>
              <a:rPr lang="en-ZA" dirty="0"/>
              <a:t>All other measurements were carried out on a subset of mice at least 12 weeks after the initiation of the feeding regimens.</a:t>
            </a:r>
          </a:p>
        </p:txBody>
      </p:sp>
    </p:spTree>
    <p:extLst>
      <p:ext uri="{BB962C8B-B14F-4D97-AF65-F5344CB8AC3E}">
        <p14:creationId xmlns:p14="http://schemas.microsoft.com/office/powerpoint/2010/main" val="339031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609600" y="1600200"/>
            <a:ext cx="7924800" cy="4953000"/>
          </a:xfrm>
        </p:spPr>
        <p:txBody>
          <a:bodyPr>
            <a:normAutofit fontScale="70000" lnSpcReduction="20000"/>
          </a:bodyPr>
          <a:lstStyle/>
          <a:p>
            <a:r>
              <a:rPr lang="en-ZA" dirty="0"/>
              <a:t>Diet-induced obesity (DIO) models attributed to increased caloric intake from fat. </a:t>
            </a:r>
          </a:p>
          <a:p>
            <a:r>
              <a:rPr lang="en-ZA" dirty="0"/>
              <a:t>Animals fed high fat diet (HFD) ad libitum eat frequently throughout day and night disrupting the normal feeding cycle.</a:t>
            </a:r>
          </a:p>
          <a:p>
            <a:endParaRPr lang="en-ZA" dirty="0"/>
          </a:p>
          <a:p>
            <a:r>
              <a:rPr lang="en-ZA" dirty="0"/>
              <a:t>To test whether obesity and metabolic diseases result from HFD or disruption of metabolic cycles:</a:t>
            </a:r>
          </a:p>
          <a:p>
            <a:r>
              <a:rPr lang="en-ZA" dirty="0"/>
              <a:t>Mice divided into 2 groups with equal calories:</a:t>
            </a:r>
          </a:p>
          <a:p>
            <a:pPr lvl="1"/>
            <a:r>
              <a:rPr lang="en-ZA" dirty="0"/>
              <a:t>Ad libitum feeding</a:t>
            </a:r>
          </a:p>
          <a:p>
            <a:pPr lvl="1"/>
            <a:r>
              <a:rPr lang="en-ZA" dirty="0"/>
              <a:t>Time restricted HFD feeding for 8h/day</a:t>
            </a:r>
          </a:p>
          <a:p>
            <a:endParaRPr lang="en-ZA" dirty="0"/>
          </a:p>
          <a:p>
            <a:r>
              <a:rPr lang="en-ZA" dirty="0"/>
              <a:t>Time restricted protected against</a:t>
            </a:r>
          </a:p>
          <a:p>
            <a:pPr lvl="1"/>
            <a:r>
              <a:rPr lang="en-ZA" dirty="0"/>
              <a:t>Obesity</a:t>
            </a:r>
          </a:p>
          <a:p>
            <a:pPr lvl="1"/>
            <a:r>
              <a:rPr lang="en-ZA" dirty="0" err="1"/>
              <a:t>Hyperinsulinemia</a:t>
            </a:r>
            <a:endParaRPr lang="en-ZA" dirty="0"/>
          </a:p>
          <a:p>
            <a:pPr lvl="1"/>
            <a:r>
              <a:rPr lang="en-ZA" dirty="0"/>
              <a:t>Hepatic </a:t>
            </a:r>
            <a:r>
              <a:rPr lang="en-ZA" dirty="0" err="1"/>
              <a:t>steatosis</a:t>
            </a:r>
            <a:endParaRPr lang="en-ZA" dirty="0"/>
          </a:p>
          <a:p>
            <a:pPr lvl="1"/>
            <a:r>
              <a:rPr lang="en-ZA" dirty="0"/>
              <a:t>Inflammation</a:t>
            </a:r>
          </a:p>
          <a:p>
            <a:pPr lvl="1"/>
            <a:r>
              <a:rPr lang="en-ZA" dirty="0"/>
              <a:t>Improves motor coordination</a:t>
            </a:r>
          </a:p>
          <a:p>
            <a:pPr lvl="1"/>
            <a:r>
              <a:rPr lang="en-ZA" dirty="0"/>
              <a:t>improved CREB, </a:t>
            </a:r>
            <a:r>
              <a:rPr lang="en-ZA" dirty="0" err="1"/>
              <a:t>mTOR</a:t>
            </a:r>
            <a:r>
              <a:rPr lang="en-ZA" dirty="0"/>
              <a:t> and AMPK pathway function</a:t>
            </a:r>
          </a:p>
          <a:p>
            <a:pPr lvl="1"/>
            <a:r>
              <a:rPr lang="en-ZA" dirty="0"/>
              <a:t>Improved oscillations of the circadian clock and their target genes‘ expression</a:t>
            </a:r>
          </a:p>
          <a:p>
            <a:pPr marL="457200" lvl="1" indent="0">
              <a:buNone/>
            </a:pPr>
            <a:endParaRPr lang="en-ZA" dirty="0"/>
          </a:p>
          <a:p>
            <a:pPr marL="457200" lvl="1" indent="0">
              <a:buNone/>
            </a:pPr>
            <a:r>
              <a:rPr lang="en-ZA" dirty="0"/>
              <a:t>These changes in catabolic and anabolic pathways altered liver metabolome, improved nutrient utilization and energy expenditure</a:t>
            </a:r>
          </a:p>
          <a:p>
            <a:pPr marL="457200" lvl="1" indent="0">
              <a:buNone/>
            </a:pPr>
            <a:endParaRPr lang="en-ZA" dirty="0"/>
          </a:p>
          <a:p>
            <a:pPr marL="457200" lvl="1" indent="0">
              <a:buNone/>
            </a:pPr>
            <a:r>
              <a:rPr lang="en-ZA" dirty="0"/>
              <a:t>We demonstrate in mice that </a:t>
            </a:r>
            <a:r>
              <a:rPr lang="en-ZA" dirty="0" err="1"/>
              <a:t>tRF</a:t>
            </a:r>
            <a:r>
              <a:rPr lang="en-ZA" dirty="0"/>
              <a:t> regimen is a non-pharmacological strategy against obesity and associated diseases.</a:t>
            </a:r>
          </a:p>
        </p:txBody>
      </p:sp>
    </p:spTree>
    <p:extLst>
      <p:ext uri="{BB962C8B-B14F-4D97-AF65-F5344CB8AC3E}">
        <p14:creationId xmlns:p14="http://schemas.microsoft.com/office/powerpoint/2010/main" val="2673590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Time restricted feeding prevents excessive body weight gain, </a:t>
            </a:r>
            <a:r>
              <a:rPr lang="en-ZA" b="1" dirty="0" err="1"/>
              <a:t>hepatosteatosis</a:t>
            </a:r>
            <a:r>
              <a:rPr lang="en-ZA" b="1" dirty="0"/>
              <a:t> and liver damage</a:t>
            </a:r>
            <a:endParaRPr lang="en-ZA" dirty="0"/>
          </a:p>
        </p:txBody>
      </p:sp>
      <p:sp>
        <p:nvSpPr>
          <p:cNvPr id="3" name="Content Placeholder 2"/>
          <p:cNvSpPr>
            <a:spLocks noGrp="1"/>
          </p:cNvSpPr>
          <p:nvPr>
            <p:ph idx="1"/>
          </p:nvPr>
        </p:nvSpPr>
        <p:spPr/>
        <p:txBody>
          <a:bodyPr>
            <a:normAutofit fontScale="92500" lnSpcReduction="20000"/>
          </a:bodyPr>
          <a:lstStyle/>
          <a:p>
            <a:r>
              <a:rPr lang="en-ZA" dirty="0"/>
              <a:t>FT mice were also protected from the hepatomegaly and elevated serum alanine aminotransferase (ALT) levels that are associated with obesity-induced hepatic </a:t>
            </a:r>
            <a:r>
              <a:rPr lang="en-ZA" dirty="0" err="1"/>
              <a:t>steatosis</a:t>
            </a:r>
            <a:r>
              <a:rPr lang="en-ZA" dirty="0"/>
              <a:t> (Figures 4J and 4K). To further characterize the pathologic state and </a:t>
            </a:r>
            <a:r>
              <a:rPr lang="en-ZA" dirty="0" err="1"/>
              <a:t>steatosis</a:t>
            </a:r>
            <a:r>
              <a:rPr lang="en-ZA" dirty="0"/>
              <a:t> of the liver in these four groups, we used a </a:t>
            </a:r>
            <a:r>
              <a:rPr lang="en-ZA" dirty="0" err="1"/>
              <a:t>Brunting</a:t>
            </a:r>
            <a:r>
              <a:rPr lang="en-ZA" dirty="0"/>
              <a:t> scoring system under blinded conditions. Tissue samples from the FT mice had significantly less hepatic </a:t>
            </a:r>
            <a:r>
              <a:rPr lang="en-ZA" dirty="0" err="1"/>
              <a:t>steatosis</a:t>
            </a:r>
            <a:r>
              <a:rPr lang="en-ZA" dirty="0"/>
              <a:t> compared to those from the FA mice (Figures 5A and 5B). In addition, volume analyses of serial block-face scanning electron microscope images of the liver samples revealed that livers from the FT mice did not have the profound increase in intracellular fat deposits, reduce mitochondrial density and reduced endoplasmic reticulum that were characteristic of the liver samples from the FA mice (Figures 5C, 5D and Table S2).</a:t>
            </a:r>
          </a:p>
        </p:txBody>
      </p:sp>
    </p:spTree>
    <p:extLst>
      <p:ext uri="{BB962C8B-B14F-4D97-AF65-F5344CB8AC3E}">
        <p14:creationId xmlns:p14="http://schemas.microsoft.com/office/powerpoint/2010/main" val="1352317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1371600"/>
            <a:ext cx="92297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4648200"/>
            <a:ext cx="82010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714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Time restricted feeding improves bile acid production, adipose tissue homeostasis and alleviates inflammation</a:t>
            </a:r>
          </a:p>
        </p:txBody>
      </p:sp>
      <p:sp>
        <p:nvSpPr>
          <p:cNvPr id="3" name="Content Placeholder 2"/>
          <p:cNvSpPr>
            <a:spLocks noGrp="1"/>
          </p:cNvSpPr>
          <p:nvPr>
            <p:ph idx="1"/>
          </p:nvPr>
        </p:nvSpPr>
        <p:spPr/>
        <p:txBody>
          <a:bodyPr>
            <a:normAutofit fontScale="92500" lnSpcReduction="10000"/>
          </a:bodyPr>
          <a:lstStyle/>
          <a:p>
            <a:r>
              <a:rPr lang="en-ZA" dirty="0"/>
              <a:t>Elevated β-oxidation and reduced fatty acid synthesis in the liver coupled with increased BAT energy expenditure observed in the FT mice prevented the adipocyte hypertrophy common to BAT and white adipose tissue (WAT) derived from the FA mice (Figures 6F and 6G). </a:t>
            </a:r>
          </a:p>
          <a:p>
            <a:r>
              <a:rPr lang="en-ZA" dirty="0"/>
              <a:t>Furthermore, inflammation marked by extensive infiltration of macrophages and expression of </a:t>
            </a:r>
            <a:r>
              <a:rPr lang="en-ZA" dirty="0" err="1"/>
              <a:t>proinflammatory</a:t>
            </a:r>
            <a:r>
              <a:rPr lang="en-ZA" dirty="0"/>
              <a:t> genes, including TNFα, IL6 and CXCL2 that are generally found in the WAT of the FA mice, were attenuated in the FT mice (Figure 6H). Even in mice fed normal diet, </a:t>
            </a:r>
            <a:r>
              <a:rPr lang="en-ZA" dirty="0" err="1"/>
              <a:t>tRF</a:t>
            </a:r>
            <a:r>
              <a:rPr lang="en-ZA" dirty="0"/>
              <a:t> reduced the expression of inflammatory cytokines in the WAT. In summary, the </a:t>
            </a:r>
            <a:r>
              <a:rPr lang="en-ZA" dirty="0" err="1"/>
              <a:t>tRF</a:t>
            </a:r>
            <a:r>
              <a:rPr lang="en-ZA" dirty="0"/>
              <a:t> paradigm affected multiple tissues and improved whole body energy homeostasis, and reduced inflammation.</a:t>
            </a:r>
          </a:p>
        </p:txBody>
      </p:sp>
    </p:spTree>
    <p:extLst>
      <p:ext uri="{BB962C8B-B14F-4D97-AF65-F5344CB8AC3E}">
        <p14:creationId xmlns:p14="http://schemas.microsoft.com/office/powerpoint/2010/main" val="131670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5410200"/>
            <a:ext cx="81915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 y="64973"/>
            <a:ext cx="7824537" cy="524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8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Circadian Rhythms</a:t>
            </a:r>
          </a:p>
        </p:txBody>
      </p:sp>
      <p:sp>
        <p:nvSpPr>
          <p:cNvPr id="3" name="Content Placeholder 2"/>
          <p:cNvSpPr>
            <a:spLocks noGrp="1"/>
          </p:cNvSpPr>
          <p:nvPr>
            <p:ph idx="1"/>
          </p:nvPr>
        </p:nvSpPr>
        <p:spPr/>
        <p:txBody>
          <a:bodyPr/>
          <a:lstStyle/>
          <a:p>
            <a:r>
              <a:rPr lang="en-ZA" dirty="0"/>
              <a:t>Energy metabolism in animals evolved to be cyclical</a:t>
            </a:r>
          </a:p>
          <a:p>
            <a:pPr lvl="1"/>
            <a:r>
              <a:rPr lang="en-ZA" dirty="0"/>
              <a:t>nutrient availability</a:t>
            </a:r>
          </a:p>
          <a:p>
            <a:r>
              <a:rPr lang="en-ZA" dirty="0"/>
              <a:t>Circadian Rhythm </a:t>
            </a:r>
          </a:p>
          <a:p>
            <a:pPr lvl="1"/>
            <a:r>
              <a:rPr lang="en-ZA" dirty="0"/>
              <a:t>Controls the feeding-fasting cycle which drives metabolism</a:t>
            </a:r>
          </a:p>
        </p:txBody>
      </p:sp>
    </p:spTree>
    <p:extLst>
      <p:ext uri="{BB962C8B-B14F-4D97-AF65-F5344CB8AC3E}">
        <p14:creationId xmlns:p14="http://schemas.microsoft.com/office/powerpoint/2010/main" val="266316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Circadian Rhythms</a:t>
            </a:r>
          </a:p>
        </p:txBody>
      </p:sp>
      <p:sp>
        <p:nvSpPr>
          <p:cNvPr id="3" name="Content Placeholder 2"/>
          <p:cNvSpPr>
            <a:spLocks noGrp="1"/>
          </p:cNvSpPr>
          <p:nvPr>
            <p:ph idx="1"/>
          </p:nvPr>
        </p:nvSpPr>
        <p:spPr/>
        <p:txBody>
          <a:bodyPr/>
          <a:lstStyle/>
          <a:p>
            <a:r>
              <a:rPr lang="en-ZA" dirty="0"/>
              <a:t>Energy metabolism in animals evolved to be cyclical</a:t>
            </a:r>
          </a:p>
          <a:p>
            <a:pPr lvl="1"/>
            <a:r>
              <a:rPr lang="en-ZA" dirty="0"/>
              <a:t>nutrient availability</a:t>
            </a:r>
          </a:p>
          <a:p>
            <a:r>
              <a:rPr lang="en-ZA" dirty="0"/>
              <a:t>Circadian Rhythm </a:t>
            </a:r>
          </a:p>
          <a:p>
            <a:pPr lvl="1"/>
            <a:r>
              <a:rPr lang="en-ZA" dirty="0"/>
              <a:t>Controls the feeding-fasting cycle which drives metabolism</a:t>
            </a:r>
          </a:p>
        </p:txBody>
      </p:sp>
      <p:pic>
        <p:nvPicPr>
          <p:cNvPr id="1026" name="Picture 2" descr="F:\MSc\Presentations\Journal Club MRC Intermittent Fasting (9 March 2015)\ehp.118-a28.g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2" y="1676400"/>
            <a:ext cx="916352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Experimental Design</a:t>
            </a:r>
            <a:br>
              <a:rPr lang="en-ZA" b="1" dirty="0"/>
            </a:br>
            <a:endParaRPr lang="en-ZA" dirty="0"/>
          </a:p>
        </p:txBody>
      </p:sp>
      <p:sp>
        <p:nvSpPr>
          <p:cNvPr id="3" name="Content Placeholder 2"/>
          <p:cNvSpPr>
            <a:spLocks noGrp="1"/>
          </p:cNvSpPr>
          <p:nvPr>
            <p:ph idx="1"/>
          </p:nvPr>
        </p:nvSpPr>
        <p:spPr>
          <a:xfrm>
            <a:off x="685800" y="609600"/>
            <a:ext cx="7924800" cy="1676400"/>
          </a:xfrm>
        </p:spPr>
        <p:txBody>
          <a:bodyPr>
            <a:normAutofit/>
          </a:bodyPr>
          <a:lstStyle/>
          <a:p>
            <a:endParaRPr lang="en-ZA" dirty="0"/>
          </a:p>
          <a:p>
            <a:r>
              <a:rPr lang="en-ZA" sz="1800" dirty="0"/>
              <a:t>8 Weeks old male C57BL/6J mice housed (3–5 mice/cage) under a 12h light:12h dark schedule for 4 weeks to adapt</a:t>
            </a:r>
            <a:endParaRPr lang="en-ZA" sz="1400" dirty="0"/>
          </a:p>
          <a:p>
            <a:endParaRPr lang="en-ZA" dirty="0"/>
          </a:p>
        </p:txBody>
      </p:sp>
      <p:pic>
        <p:nvPicPr>
          <p:cNvPr id="5122" name="Picture 2" descr="F:\MSc\Presentations\Journal Club MRC Intermittent Fasting (9 March 2015)\13031418030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8" y="179070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2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ZA" b="1" dirty="0"/>
              <a:t>Feeding Schedule and Diets</a:t>
            </a:r>
            <a:br>
              <a:rPr lang="en-ZA" b="1" dirty="0"/>
            </a:br>
            <a:endParaRPr lang="en-ZA" dirty="0"/>
          </a:p>
        </p:txBody>
      </p:sp>
      <p:sp>
        <p:nvSpPr>
          <p:cNvPr id="3" name="Content Placeholder 2"/>
          <p:cNvSpPr>
            <a:spLocks noGrp="1"/>
          </p:cNvSpPr>
          <p:nvPr>
            <p:ph idx="1"/>
          </p:nvPr>
        </p:nvSpPr>
        <p:spPr/>
        <p:txBody>
          <a:bodyPr>
            <a:normAutofit/>
          </a:bodyPr>
          <a:lstStyle/>
          <a:p>
            <a:endParaRPr lang="en-ZA" dirty="0"/>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799677473"/>
              </p:ext>
            </p:extLst>
          </p:nvPr>
        </p:nvGraphicFramePr>
        <p:xfrm>
          <a:off x="0" y="2743200"/>
          <a:ext cx="9144000" cy="2672080"/>
        </p:xfrm>
        <a:graphic>
          <a:graphicData uri="http://schemas.openxmlformats.org/drawingml/2006/table">
            <a:tbl>
              <a:tblPr firstRow="1" bandRow="1">
                <a:tableStyleId>{5C22544A-7EE6-4342-B048-85BDC9FD1C3A}</a:tableStyleId>
              </a:tblPr>
              <a:tblGrid>
                <a:gridCol w="1055075">
                  <a:extLst>
                    <a:ext uri="{9D8B030D-6E8A-4147-A177-3AD203B41FA5}">
                      <a16:colId xmlns:a16="http://schemas.microsoft.com/office/drawing/2014/main" val="20000"/>
                    </a:ext>
                  </a:extLst>
                </a:gridCol>
                <a:gridCol w="2110154">
                  <a:extLst>
                    <a:ext uri="{9D8B030D-6E8A-4147-A177-3AD203B41FA5}">
                      <a16:colId xmlns:a16="http://schemas.microsoft.com/office/drawing/2014/main" val="20001"/>
                    </a:ext>
                  </a:extLst>
                </a:gridCol>
                <a:gridCol w="2022232">
                  <a:extLst>
                    <a:ext uri="{9D8B030D-6E8A-4147-A177-3AD203B41FA5}">
                      <a16:colId xmlns:a16="http://schemas.microsoft.com/office/drawing/2014/main" val="20002"/>
                    </a:ext>
                  </a:extLst>
                </a:gridCol>
                <a:gridCol w="1973122">
                  <a:extLst>
                    <a:ext uri="{9D8B030D-6E8A-4147-A177-3AD203B41FA5}">
                      <a16:colId xmlns:a16="http://schemas.microsoft.com/office/drawing/2014/main" val="20003"/>
                    </a:ext>
                  </a:extLst>
                </a:gridCol>
                <a:gridCol w="1983417">
                  <a:extLst>
                    <a:ext uri="{9D8B030D-6E8A-4147-A177-3AD203B41FA5}">
                      <a16:colId xmlns:a16="http://schemas.microsoft.com/office/drawing/2014/main" val="20004"/>
                    </a:ext>
                  </a:extLst>
                </a:gridCol>
              </a:tblGrid>
              <a:tr h="127000">
                <a:tc rowSpan="2">
                  <a:txBody>
                    <a:bodyPr/>
                    <a:lstStyle/>
                    <a:p>
                      <a:pPr algn="ctr"/>
                      <a:r>
                        <a:rPr lang="en-ZA" sz="1600" dirty="0"/>
                        <a:t>Group</a:t>
                      </a:r>
                    </a:p>
                  </a:txBody>
                  <a:tcPr/>
                </a:tc>
                <a:tc gridSpan="3">
                  <a:txBody>
                    <a:bodyPr/>
                    <a:lstStyle/>
                    <a:p>
                      <a:pPr algn="ctr"/>
                      <a:r>
                        <a:rPr lang="en-ZA" sz="1600" baseline="0" dirty="0"/>
                        <a:t>Utilized for Energy</a:t>
                      </a:r>
                      <a:endParaRPr lang="en-ZA" sz="1600" dirty="0"/>
                    </a:p>
                  </a:txBody>
                  <a:tcPr/>
                </a:tc>
                <a:tc hMerge="1">
                  <a:txBody>
                    <a:bodyPr/>
                    <a:lstStyle/>
                    <a:p>
                      <a:endParaRPr lang="en-ZA" dirty="0"/>
                    </a:p>
                  </a:txBody>
                  <a:tcPr/>
                </a:tc>
                <a:tc hMerge="1">
                  <a:txBody>
                    <a:bodyPr/>
                    <a:lstStyle/>
                    <a:p>
                      <a:endParaRPr lang="en-ZA" dirty="0"/>
                    </a:p>
                  </a:txBody>
                  <a:tcPr/>
                </a:tc>
                <a:tc rowSpan="2">
                  <a:txBody>
                    <a:bodyPr/>
                    <a:lstStyle/>
                    <a:p>
                      <a:pPr algn="ctr"/>
                      <a:r>
                        <a:rPr lang="en-ZA" sz="1600" dirty="0"/>
                        <a:t>Food</a:t>
                      </a:r>
                      <a:r>
                        <a:rPr lang="en-ZA" sz="1600" baseline="0" dirty="0"/>
                        <a:t> Availability</a:t>
                      </a:r>
                      <a:endParaRPr lang="en-ZA" sz="1600" dirty="0"/>
                    </a:p>
                  </a:txBody>
                  <a:tcPr/>
                </a:tc>
                <a:extLst>
                  <a:ext uri="{0D108BD9-81ED-4DB2-BD59-A6C34878D82A}">
                    <a16:rowId xmlns:a16="http://schemas.microsoft.com/office/drawing/2014/main" val="10000"/>
                  </a:ext>
                </a:extLst>
              </a:tr>
              <a:tr h="127000">
                <a:tc vMerge="1">
                  <a:txBody>
                    <a:bodyPr/>
                    <a:lstStyle/>
                    <a:p>
                      <a:endParaRPr lang="en-ZA" dirty="0"/>
                    </a:p>
                  </a:txBody>
                  <a:tcPr/>
                </a:tc>
                <a:tc>
                  <a:txBody>
                    <a:bodyPr/>
                    <a:lstStyle/>
                    <a:p>
                      <a:pPr marL="0" algn="ctr" defTabSz="914400" rtl="0" eaLnBrk="1" latinLnBrk="0" hangingPunct="1"/>
                      <a:r>
                        <a:rPr lang="en-ZA" sz="1600" b="1" kern="1200" dirty="0">
                          <a:solidFill>
                            <a:schemeClr val="lt1"/>
                          </a:solidFill>
                          <a:latin typeface="+mn-lt"/>
                          <a:ea typeface="+mn-ea"/>
                          <a:cs typeface="+mn-cs"/>
                        </a:rPr>
                        <a:t>Carbohydrate (%)</a:t>
                      </a:r>
                    </a:p>
                  </a:txBody>
                  <a:tcPr>
                    <a:solidFill>
                      <a:schemeClr val="accent1"/>
                    </a:solidFill>
                  </a:tcPr>
                </a:tc>
                <a:tc>
                  <a:txBody>
                    <a:bodyPr/>
                    <a:lstStyle/>
                    <a:p>
                      <a:pPr marL="0" algn="ctr" defTabSz="914400" rtl="0" eaLnBrk="1" latinLnBrk="0" hangingPunct="1"/>
                      <a:r>
                        <a:rPr lang="en-ZA" sz="1600" b="1" kern="1200" dirty="0">
                          <a:solidFill>
                            <a:schemeClr val="lt1"/>
                          </a:solidFill>
                          <a:latin typeface="+mn-lt"/>
                          <a:ea typeface="+mn-ea"/>
                          <a:cs typeface="+mn-cs"/>
                        </a:rPr>
                        <a:t>Fat (%)</a:t>
                      </a:r>
                    </a:p>
                  </a:txBody>
                  <a:tcPr>
                    <a:solidFill>
                      <a:schemeClr val="accent1"/>
                    </a:solidFill>
                  </a:tcPr>
                </a:tc>
                <a:tc>
                  <a:txBody>
                    <a:bodyPr/>
                    <a:lstStyle/>
                    <a:p>
                      <a:pPr marL="0" algn="ctr" defTabSz="914400" rtl="0" eaLnBrk="1" latinLnBrk="0" hangingPunct="1"/>
                      <a:r>
                        <a:rPr lang="en-ZA" sz="1600" b="1" kern="1200" dirty="0">
                          <a:solidFill>
                            <a:schemeClr val="lt1"/>
                          </a:solidFill>
                          <a:latin typeface="+mn-lt"/>
                          <a:ea typeface="+mn-ea"/>
                          <a:cs typeface="+mn-cs"/>
                        </a:rPr>
                        <a:t>Protein (%)</a:t>
                      </a:r>
                    </a:p>
                  </a:txBody>
                  <a:tcPr>
                    <a:solidFill>
                      <a:schemeClr val="accent1"/>
                    </a:solidFill>
                  </a:tcPr>
                </a:tc>
                <a:tc vMerge="1">
                  <a:txBody>
                    <a:bodyPr/>
                    <a:lstStyle/>
                    <a:p>
                      <a:endParaRPr lang="en-ZA" dirty="0"/>
                    </a:p>
                  </a:txBody>
                  <a:tcPr/>
                </a:tc>
                <a:extLst>
                  <a:ext uri="{0D108BD9-81ED-4DB2-BD59-A6C34878D82A}">
                    <a16:rowId xmlns:a16="http://schemas.microsoft.com/office/drawing/2014/main" val="10001"/>
                  </a:ext>
                </a:extLst>
              </a:tr>
              <a:tr h="370840">
                <a:tc>
                  <a:txBody>
                    <a:bodyPr/>
                    <a:lstStyle/>
                    <a:p>
                      <a:r>
                        <a:rPr lang="en-ZA" sz="1600" dirty="0"/>
                        <a:t>NA</a:t>
                      </a:r>
                    </a:p>
                  </a:txBody>
                  <a:tcPr/>
                </a:tc>
                <a:tc>
                  <a:txBody>
                    <a:bodyPr/>
                    <a:lstStyle/>
                    <a:p>
                      <a:r>
                        <a:rPr lang="en-ZA" sz="1600" dirty="0"/>
                        <a:t>58</a:t>
                      </a:r>
                    </a:p>
                  </a:txBody>
                  <a:tcPr/>
                </a:tc>
                <a:tc>
                  <a:txBody>
                    <a:bodyPr/>
                    <a:lstStyle/>
                    <a:p>
                      <a:r>
                        <a:rPr lang="en-ZA" sz="1600" dirty="0"/>
                        <a:t>13</a:t>
                      </a:r>
                    </a:p>
                  </a:txBody>
                  <a:tcPr/>
                </a:tc>
                <a:tc>
                  <a:txBody>
                    <a:bodyPr/>
                    <a:lstStyle/>
                    <a:p>
                      <a:r>
                        <a:rPr lang="en-ZA" sz="1600" dirty="0"/>
                        <a:t>29</a:t>
                      </a:r>
                    </a:p>
                  </a:txBody>
                  <a:tcPr/>
                </a:tc>
                <a:tc>
                  <a:txBody>
                    <a:bodyPr/>
                    <a:lstStyle/>
                    <a:p>
                      <a:r>
                        <a:rPr lang="en-ZA" sz="1600" dirty="0"/>
                        <a:t>24 Hours</a:t>
                      </a:r>
                    </a:p>
                  </a:txBody>
                  <a:tcPr/>
                </a:tc>
                <a:extLst>
                  <a:ext uri="{0D108BD9-81ED-4DB2-BD59-A6C34878D82A}">
                    <a16:rowId xmlns:a16="http://schemas.microsoft.com/office/drawing/2014/main" val="10002"/>
                  </a:ext>
                </a:extLst>
              </a:tr>
              <a:tr h="370840">
                <a:tc>
                  <a:txBody>
                    <a:bodyPr/>
                    <a:lstStyle/>
                    <a:p>
                      <a:r>
                        <a:rPr lang="en-ZA" sz="1600" dirty="0"/>
                        <a:t>NT</a:t>
                      </a:r>
                    </a:p>
                  </a:txBody>
                  <a:tcPr/>
                </a:tc>
                <a:tc>
                  <a:txBody>
                    <a:bodyPr/>
                    <a:lstStyle/>
                    <a:p>
                      <a:r>
                        <a:rPr lang="en-ZA" sz="1600" dirty="0"/>
                        <a:t>58</a:t>
                      </a:r>
                    </a:p>
                  </a:txBody>
                  <a:tcPr/>
                </a:tc>
                <a:tc>
                  <a:txBody>
                    <a:bodyPr/>
                    <a:lstStyle/>
                    <a:p>
                      <a:r>
                        <a:rPr lang="en-ZA" sz="1600" dirty="0"/>
                        <a:t>13</a:t>
                      </a:r>
                    </a:p>
                  </a:txBody>
                  <a:tcPr/>
                </a:tc>
                <a:tc>
                  <a:txBody>
                    <a:bodyPr/>
                    <a:lstStyle/>
                    <a:p>
                      <a:r>
                        <a:rPr lang="en-ZA" sz="1600" dirty="0"/>
                        <a:t>29</a:t>
                      </a:r>
                    </a:p>
                  </a:txBody>
                  <a:tcPr/>
                </a:tc>
                <a:tc>
                  <a:txBody>
                    <a:bodyPr/>
                    <a:lstStyle/>
                    <a:p>
                      <a:r>
                        <a:rPr lang="en-ZA" sz="1600" dirty="0"/>
                        <a:t>8 Hours</a:t>
                      </a:r>
                    </a:p>
                  </a:txBody>
                  <a:tcPr/>
                </a:tc>
                <a:extLst>
                  <a:ext uri="{0D108BD9-81ED-4DB2-BD59-A6C34878D82A}">
                    <a16:rowId xmlns:a16="http://schemas.microsoft.com/office/drawing/2014/main" val="10003"/>
                  </a:ext>
                </a:extLst>
              </a:tr>
              <a:tr h="370840">
                <a:tc>
                  <a:txBody>
                    <a:bodyPr/>
                    <a:lstStyle/>
                    <a:p>
                      <a:r>
                        <a:rPr lang="en-ZA" sz="1600" dirty="0"/>
                        <a:t>FA</a:t>
                      </a:r>
                    </a:p>
                  </a:txBody>
                  <a:tcPr/>
                </a:tc>
                <a:tc>
                  <a:txBody>
                    <a:bodyPr/>
                    <a:lstStyle/>
                    <a:p>
                      <a:r>
                        <a:rPr lang="en-ZA" sz="1600" dirty="0"/>
                        <a:t>21</a:t>
                      </a:r>
                    </a:p>
                  </a:txBody>
                  <a:tcPr/>
                </a:tc>
                <a:tc>
                  <a:txBody>
                    <a:bodyPr/>
                    <a:lstStyle/>
                    <a:p>
                      <a:r>
                        <a:rPr lang="en-ZA" sz="1600" dirty="0"/>
                        <a:t>61</a:t>
                      </a:r>
                    </a:p>
                  </a:txBody>
                  <a:tcPr/>
                </a:tc>
                <a:tc>
                  <a:txBody>
                    <a:bodyPr/>
                    <a:lstStyle/>
                    <a:p>
                      <a:r>
                        <a:rPr lang="en-ZA" sz="1600" dirty="0"/>
                        <a:t>18</a:t>
                      </a:r>
                    </a:p>
                  </a:txBody>
                  <a:tcPr/>
                </a:tc>
                <a:tc>
                  <a:txBody>
                    <a:bodyPr/>
                    <a:lstStyle/>
                    <a:p>
                      <a:r>
                        <a:rPr lang="en-ZA" sz="1600" dirty="0"/>
                        <a:t>24 Hours</a:t>
                      </a:r>
                    </a:p>
                  </a:txBody>
                  <a:tcPr/>
                </a:tc>
                <a:extLst>
                  <a:ext uri="{0D108BD9-81ED-4DB2-BD59-A6C34878D82A}">
                    <a16:rowId xmlns:a16="http://schemas.microsoft.com/office/drawing/2014/main" val="10004"/>
                  </a:ext>
                </a:extLst>
              </a:tr>
              <a:tr h="370840">
                <a:tc>
                  <a:txBody>
                    <a:bodyPr/>
                    <a:lstStyle/>
                    <a:p>
                      <a:r>
                        <a:rPr lang="en-ZA" sz="1600" dirty="0"/>
                        <a:t>FT</a:t>
                      </a:r>
                    </a:p>
                  </a:txBody>
                  <a:tcPr/>
                </a:tc>
                <a:tc>
                  <a:txBody>
                    <a:bodyPr/>
                    <a:lstStyle/>
                    <a:p>
                      <a:r>
                        <a:rPr lang="en-ZA" sz="1600" dirty="0"/>
                        <a:t>21</a:t>
                      </a:r>
                    </a:p>
                  </a:txBody>
                  <a:tcPr/>
                </a:tc>
                <a:tc>
                  <a:txBody>
                    <a:bodyPr/>
                    <a:lstStyle/>
                    <a:p>
                      <a:r>
                        <a:rPr lang="en-ZA" sz="1600" dirty="0"/>
                        <a:t>61</a:t>
                      </a:r>
                    </a:p>
                  </a:txBody>
                  <a:tcPr/>
                </a:tc>
                <a:tc>
                  <a:txBody>
                    <a:bodyPr/>
                    <a:lstStyle/>
                    <a:p>
                      <a:r>
                        <a:rPr lang="en-ZA" sz="1600" dirty="0"/>
                        <a:t>18</a:t>
                      </a:r>
                    </a:p>
                  </a:txBody>
                  <a:tcPr/>
                </a:tc>
                <a:tc>
                  <a:txBody>
                    <a:bodyPr/>
                    <a:lstStyle/>
                    <a:p>
                      <a:r>
                        <a:rPr lang="en-ZA" sz="1600" dirty="0"/>
                        <a:t>8 Hours</a:t>
                      </a:r>
                    </a:p>
                  </a:txBody>
                  <a:tcPr/>
                </a:tc>
                <a:extLst>
                  <a:ext uri="{0D108BD9-81ED-4DB2-BD59-A6C34878D82A}">
                    <a16:rowId xmlns:a16="http://schemas.microsoft.com/office/drawing/2014/main" val="10005"/>
                  </a:ext>
                </a:extLst>
              </a:tr>
              <a:tr h="370840">
                <a:tc gridSpan="5">
                  <a:txBody>
                    <a:bodyPr/>
                    <a:lstStyle/>
                    <a:p>
                      <a:r>
                        <a:rPr lang="en-ZA" sz="1400" dirty="0"/>
                        <a:t>Mice nocturnal creatures – For fasting groups, food made available 1hour after lights off and 3 hours prior to lights on</a:t>
                      </a: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4731516"/>
              </p:ext>
            </p:extLst>
          </p:nvPr>
        </p:nvGraphicFramePr>
        <p:xfrm>
          <a:off x="0" y="762000"/>
          <a:ext cx="4495800" cy="1854200"/>
        </p:xfrm>
        <a:graphic>
          <a:graphicData uri="http://schemas.openxmlformats.org/drawingml/2006/table">
            <a:tbl>
              <a:tblPr firstRow="1" bandRow="1">
                <a:tableStyleId>{5C22544A-7EE6-4342-B048-85BDC9FD1C3A}</a:tableStyleId>
              </a:tblPr>
              <a:tblGrid>
                <a:gridCol w="737018">
                  <a:extLst>
                    <a:ext uri="{9D8B030D-6E8A-4147-A177-3AD203B41FA5}">
                      <a16:colId xmlns:a16="http://schemas.microsoft.com/office/drawing/2014/main" val="20000"/>
                    </a:ext>
                  </a:extLst>
                </a:gridCol>
                <a:gridCol w="3758782">
                  <a:extLst>
                    <a:ext uri="{9D8B030D-6E8A-4147-A177-3AD203B41FA5}">
                      <a16:colId xmlns:a16="http://schemas.microsoft.com/office/drawing/2014/main" val="20001"/>
                    </a:ext>
                  </a:extLst>
                </a:gridCol>
              </a:tblGrid>
              <a:tr h="370840">
                <a:tc gridSpan="2">
                  <a:txBody>
                    <a:bodyPr/>
                    <a:lstStyle/>
                    <a:p>
                      <a:endParaRPr lang="en-ZA"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1600" dirty="0"/>
                        <a:t>NA</a:t>
                      </a:r>
                    </a:p>
                  </a:txBody>
                  <a:tcPr>
                    <a:lnT w="38100" cmpd="sng">
                      <a:noFill/>
                    </a:lnT>
                  </a:tcPr>
                </a:tc>
                <a:tc>
                  <a:txBody>
                    <a:bodyPr/>
                    <a:lstStyle/>
                    <a:p>
                      <a:r>
                        <a:rPr lang="en-ZA" sz="1600" dirty="0"/>
                        <a:t>Normal</a:t>
                      </a:r>
                      <a:r>
                        <a:rPr lang="en-ZA" sz="1600" baseline="0" dirty="0"/>
                        <a:t> Chow </a:t>
                      </a:r>
                      <a:r>
                        <a:rPr lang="en-ZA" sz="1600" dirty="0"/>
                        <a:t>Ad Libitum </a:t>
                      </a:r>
                      <a:r>
                        <a:rPr lang="en-ZA" sz="1600" baseline="0" dirty="0"/>
                        <a:t>Feeding</a:t>
                      </a:r>
                      <a:endParaRPr lang="en-ZA" sz="1600" dirty="0"/>
                    </a:p>
                  </a:txBody>
                  <a:tcPr>
                    <a:lnT w="38100" cmpd="sng">
                      <a:noFill/>
                    </a:lnT>
                  </a:tcPr>
                </a:tc>
                <a:extLst>
                  <a:ext uri="{0D108BD9-81ED-4DB2-BD59-A6C34878D82A}">
                    <a16:rowId xmlns:a16="http://schemas.microsoft.com/office/drawing/2014/main" val="10001"/>
                  </a:ext>
                </a:extLst>
              </a:tr>
              <a:tr h="370840">
                <a:tc>
                  <a:txBody>
                    <a:bodyPr/>
                    <a:lstStyle/>
                    <a:p>
                      <a:r>
                        <a:rPr lang="en-ZA" sz="1600" dirty="0"/>
                        <a:t>NT</a:t>
                      </a:r>
                    </a:p>
                  </a:txBody>
                  <a:tcPr/>
                </a:tc>
                <a:tc>
                  <a:txBody>
                    <a:bodyPr/>
                    <a:lstStyle/>
                    <a:p>
                      <a:r>
                        <a:rPr lang="en-ZA" sz="1600" dirty="0"/>
                        <a:t>Normal Chow </a:t>
                      </a:r>
                      <a:r>
                        <a:rPr lang="en-ZA" sz="1600" baseline="0" dirty="0"/>
                        <a:t>Time Restricted </a:t>
                      </a:r>
                      <a:r>
                        <a:rPr lang="en-ZA" sz="1600" dirty="0"/>
                        <a:t>Feeding </a:t>
                      </a:r>
                    </a:p>
                  </a:txBody>
                  <a:tcPr/>
                </a:tc>
                <a:extLst>
                  <a:ext uri="{0D108BD9-81ED-4DB2-BD59-A6C34878D82A}">
                    <a16:rowId xmlns:a16="http://schemas.microsoft.com/office/drawing/2014/main" val="10002"/>
                  </a:ext>
                </a:extLst>
              </a:tr>
              <a:tr h="370840">
                <a:tc>
                  <a:txBody>
                    <a:bodyPr/>
                    <a:lstStyle/>
                    <a:p>
                      <a:r>
                        <a:rPr lang="en-ZA" sz="1600" dirty="0"/>
                        <a:t>FA</a:t>
                      </a:r>
                    </a:p>
                  </a:txBody>
                  <a:tcPr/>
                </a:tc>
                <a:tc>
                  <a:txBody>
                    <a:bodyPr/>
                    <a:lstStyle/>
                    <a:p>
                      <a:r>
                        <a:rPr lang="en-ZA" sz="1600" dirty="0"/>
                        <a:t>High</a:t>
                      </a:r>
                      <a:r>
                        <a:rPr lang="en-ZA" sz="1600" baseline="0" dirty="0"/>
                        <a:t> Fat </a:t>
                      </a:r>
                      <a:r>
                        <a:rPr lang="en-ZA" sz="1600" dirty="0"/>
                        <a:t>Ad Libitum </a:t>
                      </a:r>
                      <a:r>
                        <a:rPr lang="en-ZA" sz="1600" baseline="0" dirty="0"/>
                        <a:t>Feeding</a:t>
                      </a:r>
                      <a:endParaRPr lang="en-ZA" sz="1600" dirty="0"/>
                    </a:p>
                  </a:txBody>
                  <a:tcPr/>
                </a:tc>
                <a:extLst>
                  <a:ext uri="{0D108BD9-81ED-4DB2-BD59-A6C34878D82A}">
                    <a16:rowId xmlns:a16="http://schemas.microsoft.com/office/drawing/2014/main" val="10003"/>
                  </a:ext>
                </a:extLst>
              </a:tr>
              <a:tr h="370840">
                <a:tc>
                  <a:txBody>
                    <a:bodyPr/>
                    <a:lstStyle/>
                    <a:p>
                      <a:r>
                        <a:rPr lang="en-ZA" sz="1600" dirty="0"/>
                        <a:t>FT</a:t>
                      </a:r>
                    </a:p>
                  </a:txBody>
                  <a:tcPr/>
                </a:tc>
                <a:tc>
                  <a:txBody>
                    <a:bodyPr/>
                    <a:lstStyle/>
                    <a:p>
                      <a:r>
                        <a:rPr lang="en-ZA" sz="1600" baseline="0" dirty="0"/>
                        <a:t>High Fat Time Restricted Feeding</a:t>
                      </a:r>
                      <a:endParaRPr lang="en-ZA" sz="1600" dirty="0"/>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32531339"/>
              </p:ext>
            </p:extLst>
          </p:nvPr>
        </p:nvGraphicFramePr>
        <p:xfrm>
          <a:off x="0" y="5476240"/>
          <a:ext cx="9144000" cy="1320800"/>
        </p:xfrm>
        <a:graphic>
          <a:graphicData uri="http://schemas.openxmlformats.org/drawingml/2006/table">
            <a:tbl>
              <a:tblPr firstRow="1" bandRow="1">
                <a:tableStyleId>{5C22544A-7EE6-4342-B048-85BDC9FD1C3A}</a:tableStyleId>
              </a:tblPr>
              <a:tblGrid>
                <a:gridCol w="779426">
                  <a:extLst>
                    <a:ext uri="{9D8B030D-6E8A-4147-A177-3AD203B41FA5}">
                      <a16:colId xmlns:a16="http://schemas.microsoft.com/office/drawing/2014/main" val="20000"/>
                    </a:ext>
                  </a:extLst>
                </a:gridCol>
                <a:gridCol w="1824998">
                  <a:extLst>
                    <a:ext uri="{9D8B030D-6E8A-4147-A177-3AD203B41FA5}">
                      <a16:colId xmlns:a16="http://schemas.microsoft.com/office/drawing/2014/main" val="20001"/>
                    </a:ext>
                  </a:extLst>
                </a:gridCol>
                <a:gridCol w="2513486">
                  <a:extLst>
                    <a:ext uri="{9D8B030D-6E8A-4147-A177-3AD203B41FA5}">
                      <a16:colId xmlns:a16="http://schemas.microsoft.com/office/drawing/2014/main" val="20002"/>
                    </a:ext>
                  </a:extLst>
                </a:gridCol>
                <a:gridCol w="1247796">
                  <a:extLst>
                    <a:ext uri="{9D8B030D-6E8A-4147-A177-3AD203B41FA5}">
                      <a16:colId xmlns:a16="http://schemas.microsoft.com/office/drawing/2014/main" val="20003"/>
                    </a:ext>
                  </a:extLst>
                </a:gridCol>
                <a:gridCol w="1254294">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r>
                        <a:rPr lang="en-ZA" sz="1600" dirty="0"/>
                        <a:t>Diet</a:t>
                      </a:r>
                    </a:p>
                  </a:txBody>
                  <a:tcPr/>
                </a:tc>
                <a:tc>
                  <a:txBody>
                    <a:bodyPr/>
                    <a:lstStyle/>
                    <a:p>
                      <a:r>
                        <a:rPr lang="en-ZA" sz="1600" dirty="0"/>
                        <a:t>Total Saturated Fatty Acids (%) </a:t>
                      </a:r>
                    </a:p>
                  </a:txBody>
                  <a:tcPr/>
                </a:tc>
                <a:tc>
                  <a:txBody>
                    <a:bodyPr/>
                    <a:lstStyle/>
                    <a:p>
                      <a:r>
                        <a:rPr lang="en-ZA" sz="1600" dirty="0"/>
                        <a:t>Total Mono-unsaturated</a:t>
                      </a:r>
                      <a:r>
                        <a:rPr lang="en-ZA" sz="1600" baseline="0" dirty="0"/>
                        <a:t> Fatty Acids (%)</a:t>
                      </a:r>
                      <a:endParaRPr lang="en-ZA" sz="1600" dirty="0"/>
                    </a:p>
                  </a:txBody>
                  <a:tcPr/>
                </a:tc>
                <a:tc>
                  <a:txBody>
                    <a:bodyPr/>
                    <a:lstStyle/>
                    <a:p>
                      <a:r>
                        <a:rPr lang="en-ZA" sz="1600" dirty="0"/>
                        <a:t>Omega-6</a:t>
                      </a:r>
                      <a:r>
                        <a:rPr lang="en-ZA" sz="1600" baseline="0" dirty="0"/>
                        <a:t> (%)</a:t>
                      </a:r>
                      <a:endParaRPr lang="en-ZA" sz="1600" dirty="0"/>
                    </a:p>
                  </a:txBody>
                  <a:tcPr/>
                </a:tc>
                <a:tc>
                  <a:txBody>
                    <a:bodyPr/>
                    <a:lstStyle/>
                    <a:p>
                      <a:r>
                        <a:rPr lang="en-ZA" sz="1600" dirty="0"/>
                        <a:t>Omega-3</a:t>
                      </a:r>
                    </a:p>
                    <a:p>
                      <a:r>
                        <a:rPr lang="en-ZA" sz="1600" dirty="0"/>
                        <a:t>(%)</a:t>
                      </a:r>
                    </a:p>
                  </a:txBody>
                  <a:tcPr/>
                </a:tc>
                <a:tc>
                  <a:txBody>
                    <a:bodyPr/>
                    <a:lstStyle/>
                    <a:p>
                      <a:r>
                        <a:rPr lang="en-ZA" sz="1600" dirty="0"/>
                        <a:t>Total Fat (%)</a:t>
                      </a:r>
                    </a:p>
                  </a:txBody>
                  <a:tcPr/>
                </a:tc>
                <a:extLst>
                  <a:ext uri="{0D108BD9-81ED-4DB2-BD59-A6C34878D82A}">
                    <a16:rowId xmlns:a16="http://schemas.microsoft.com/office/drawing/2014/main" val="10000"/>
                  </a:ext>
                </a:extLst>
              </a:tr>
              <a:tr h="370840">
                <a:tc>
                  <a:txBody>
                    <a:bodyPr/>
                    <a:lstStyle/>
                    <a:p>
                      <a:r>
                        <a:rPr lang="en-ZA" sz="1600" dirty="0"/>
                        <a:t>NA</a:t>
                      </a:r>
                    </a:p>
                  </a:txBody>
                  <a:tcPr/>
                </a:tc>
                <a:tc>
                  <a:txBody>
                    <a:bodyPr/>
                    <a:lstStyle/>
                    <a:p>
                      <a:r>
                        <a:rPr lang="en-ZA" sz="1600" dirty="0"/>
                        <a:t>1.6</a:t>
                      </a:r>
                    </a:p>
                  </a:txBody>
                  <a:tcPr/>
                </a:tc>
                <a:tc>
                  <a:txBody>
                    <a:bodyPr/>
                    <a:lstStyle/>
                    <a:p>
                      <a:r>
                        <a:rPr lang="en-ZA" sz="1600" dirty="0"/>
                        <a:t>1.6</a:t>
                      </a:r>
                    </a:p>
                  </a:txBody>
                  <a:tcPr/>
                </a:tc>
                <a:tc>
                  <a:txBody>
                    <a:bodyPr/>
                    <a:lstStyle/>
                    <a:p>
                      <a:r>
                        <a:rPr lang="en-ZA" sz="1600" dirty="0"/>
                        <a:t>1.3</a:t>
                      </a:r>
                    </a:p>
                  </a:txBody>
                  <a:tcPr/>
                </a:tc>
                <a:tc>
                  <a:txBody>
                    <a:bodyPr/>
                    <a:lstStyle/>
                    <a:p>
                      <a:r>
                        <a:rPr lang="en-ZA" sz="1600" dirty="0"/>
                        <a:t>0.2</a:t>
                      </a:r>
                    </a:p>
                  </a:txBody>
                  <a:tcPr/>
                </a:tc>
                <a:tc>
                  <a:txBody>
                    <a:bodyPr/>
                    <a:lstStyle/>
                    <a:p>
                      <a:r>
                        <a:rPr lang="en-ZA" sz="1600" dirty="0"/>
                        <a:t>5.0</a:t>
                      </a:r>
                    </a:p>
                  </a:txBody>
                  <a:tcPr/>
                </a:tc>
                <a:extLst>
                  <a:ext uri="{0D108BD9-81ED-4DB2-BD59-A6C34878D82A}">
                    <a16:rowId xmlns:a16="http://schemas.microsoft.com/office/drawing/2014/main" val="10001"/>
                  </a:ext>
                </a:extLst>
              </a:tr>
              <a:tr h="370840">
                <a:tc>
                  <a:txBody>
                    <a:bodyPr/>
                    <a:lstStyle/>
                    <a:p>
                      <a:r>
                        <a:rPr lang="en-ZA" sz="1600" dirty="0"/>
                        <a:t>FA</a:t>
                      </a:r>
                    </a:p>
                  </a:txBody>
                  <a:tcPr/>
                </a:tc>
                <a:tc>
                  <a:txBody>
                    <a:bodyPr/>
                    <a:lstStyle/>
                    <a:p>
                      <a:r>
                        <a:rPr lang="en-ZA" sz="1600" dirty="0"/>
                        <a:t>13.7</a:t>
                      </a:r>
                    </a:p>
                  </a:txBody>
                  <a:tcPr/>
                </a:tc>
                <a:tc>
                  <a:txBody>
                    <a:bodyPr/>
                    <a:lstStyle/>
                    <a:p>
                      <a:r>
                        <a:rPr lang="en-ZA" sz="1600" dirty="0"/>
                        <a:t>14</a:t>
                      </a:r>
                    </a:p>
                  </a:txBody>
                  <a:tcPr/>
                </a:tc>
                <a:tc>
                  <a:txBody>
                    <a:bodyPr/>
                    <a:lstStyle/>
                    <a:p>
                      <a:r>
                        <a:rPr lang="en-ZA" sz="1600" dirty="0"/>
                        <a:t>5.1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t>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t>34.9</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380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Handling and Food Measurement</a:t>
            </a:r>
            <a:endParaRPr lang="en-ZA" dirty="0"/>
          </a:p>
        </p:txBody>
      </p:sp>
      <p:sp>
        <p:nvSpPr>
          <p:cNvPr id="3" name="Content Placeholder 2"/>
          <p:cNvSpPr>
            <a:spLocks noGrp="1"/>
          </p:cNvSpPr>
          <p:nvPr>
            <p:ph idx="1"/>
          </p:nvPr>
        </p:nvSpPr>
        <p:spPr/>
        <p:txBody>
          <a:bodyPr>
            <a:normAutofit/>
          </a:bodyPr>
          <a:lstStyle/>
          <a:p>
            <a:endParaRPr lang="en-ZA" dirty="0"/>
          </a:p>
          <a:p>
            <a:r>
              <a:rPr lang="en-ZA" sz="1800" dirty="0"/>
              <a:t>Mice transferred between cages daily to control food access. </a:t>
            </a:r>
          </a:p>
          <a:p>
            <a:r>
              <a:rPr lang="en-ZA" sz="1800" dirty="0"/>
              <a:t>Weekly food intake was measured by monitoring the weight of the remaining food.</a:t>
            </a:r>
          </a:p>
          <a:p>
            <a:endParaRPr lang="en-ZA" sz="1800" dirty="0"/>
          </a:p>
        </p:txBody>
      </p:sp>
      <p:pic>
        <p:nvPicPr>
          <p:cNvPr id="2050" name="Picture 2" descr="F:\MSc\Presentations\Journal Club MRC Intermittent Fasting (9 March 2015)\lfig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33800"/>
            <a:ext cx="2535914"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MSc\Presentations\Journal Club MRC Intermittent Fasting (9 March 2015)\lfi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3076575"/>
            <a:ext cx="422910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79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1147</TotalTime>
  <Words>3887</Words>
  <Application>Microsoft Office PowerPoint</Application>
  <PresentationFormat>On-screen Show (4:3)</PresentationFormat>
  <Paragraphs>297</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Courier New</vt:lpstr>
      <vt:lpstr>Palatino Linotype</vt:lpstr>
      <vt:lpstr>Symbol</vt:lpstr>
      <vt:lpstr>Executive</vt:lpstr>
      <vt:lpstr>INTERMITTENT FASTING  AN EFFECTIVE THERAPY  IN PREVENTING  METABOLIC DISEASES  IN MICE ….. AND HUMANS? </vt:lpstr>
      <vt:lpstr>Intermittent Fasting</vt:lpstr>
      <vt:lpstr>Diabetic Indicators? </vt:lpstr>
      <vt:lpstr>PowerPoint Presentation</vt:lpstr>
      <vt:lpstr>Circadian Rhythms</vt:lpstr>
      <vt:lpstr>Circadian Rhythms</vt:lpstr>
      <vt:lpstr>Experimental Design </vt:lpstr>
      <vt:lpstr>Feeding Schedule and Diets </vt:lpstr>
      <vt:lpstr>Handling and Food Measurement</vt:lpstr>
      <vt:lpstr>Metabolic Cages</vt:lpstr>
      <vt:lpstr>Glucose Tolerance</vt:lpstr>
      <vt:lpstr>Insulin and Leptin ELISA’s</vt:lpstr>
      <vt:lpstr>ALT and Cholesterol</vt:lpstr>
      <vt:lpstr>Rotarod</vt:lpstr>
      <vt:lpstr>Histology</vt:lpstr>
      <vt:lpstr>Cellular and Body Composition</vt:lpstr>
      <vt:lpstr>Transcript Protein and Metabolite Analyses</vt:lpstr>
      <vt:lpstr>PowerPoint Presentation</vt:lpstr>
      <vt:lpstr>Time of Feeding Shapes Metabolism</vt:lpstr>
      <vt:lpstr>Activity</vt:lpstr>
      <vt:lpstr>PowerPoint Presentation</vt:lpstr>
      <vt:lpstr>PowerPoint Presentation</vt:lpstr>
      <vt:lpstr> </vt:lpstr>
      <vt:lpstr>PowerPoint Presentation</vt:lpstr>
      <vt:lpstr>0</vt:lpstr>
      <vt:lpstr>AMP and pACC</vt:lpstr>
      <vt:lpstr>Insulin Levels and Rotarod Activity</vt:lpstr>
      <vt:lpstr>Body Composition, Leptin and Liver Weight</vt:lpstr>
      <vt:lpstr>Reduced Cholesterol</vt:lpstr>
      <vt:lpstr>Pro-inflammatory Cytokines</vt:lpstr>
      <vt:lpstr>PowerPoint Presentation</vt:lpstr>
      <vt:lpstr>PowerPoint Presentation</vt:lpstr>
      <vt:lpstr>PowerPoint Presentation</vt:lpstr>
      <vt:lpstr>Thank You</vt:lpstr>
      <vt:lpstr>Conclusion</vt:lpstr>
      <vt:lpstr>Methods</vt:lpstr>
      <vt:lpstr>PowerPoint Presentation</vt:lpstr>
      <vt:lpstr>Time restricted feeding prevents excessive body weight gain, hepatosteatosis and liver damage</vt:lpstr>
      <vt:lpstr>PowerPoint Presentation</vt:lpstr>
      <vt:lpstr>Time restricted feeding improves bile acid production, adipose tissue homeostasis and alleviates inflammation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Sybrand</dc:creator>
  <cp:lastModifiedBy>Editor</cp:lastModifiedBy>
  <cp:revision>84</cp:revision>
  <dcterms:created xsi:type="dcterms:W3CDTF">2006-08-16T00:00:00Z</dcterms:created>
  <dcterms:modified xsi:type="dcterms:W3CDTF">2024-05-21T07:37:23Z</dcterms:modified>
</cp:coreProperties>
</file>