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1"/>
  </p:sldMasterIdLst>
  <p:notesMasterIdLst>
    <p:notesMasterId r:id="rId74"/>
  </p:notesMasterIdLst>
  <p:sldIdLst>
    <p:sldId id="261" r:id="rId2"/>
    <p:sldId id="256" r:id="rId3"/>
    <p:sldId id="334" r:id="rId4"/>
    <p:sldId id="335" r:id="rId5"/>
    <p:sldId id="336" r:id="rId6"/>
    <p:sldId id="351" r:id="rId7"/>
    <p:sldId id="268" r:id="rId8"/>
    <p:sldId id="263" r:id="rId9"/>
    <p:sldId id="260" r:id="rId10"/>
    <p:sldId id="355" r:id="rId11"/>
    <p:sldId id="267" r:id="rId12"/>
    <p:sldId id="266" r:id="rId13"/>
    <p:sldId id="338" r:id="rId14"/>
    <p:sldId id="337" r:id="rId15"/>
    <p:sldId id="262" r:id="rId16"/>
    <p:sldId id="271" r:id="rId17"/>
    <p:sldId id="273" r:id="rId18"/>
    <p:sldId id="274" r:id="rId19"/>
    <p:sldId id="265" r:id="rId20"/>
    <p:sldId id="275" r:id="rId21"/>
    <p:sldId id="374" r:id="rId22"/>
    <p:sldId id="375" r:id="rId23"/>
    <p:sldId id="396" r:id="rId24"/>
    <p:sldId id="339" r:id="rId25"/>
    <p:sldId id="361" r:id="rId26"/>
    <p:sldId id="302" r:id="rId27"/>
    <p:sldId id="332" r:id="rId28"/>
    <p:sldId id="333" r:id="rId29"/>
    <p:sldId id="360" r:id="rId30"/>
    <p:sldId id="359" r:id="rId31"/>
    <p:sldId id="346" r:id="rId32"/>
    <p:sldId id="388" r:id="rId33"/>
    <p:sldId id="368" r:id="rId34"/>
    <p:sldId id="365" r:id="rId35"/>
    <p:sldId id="343" r:id="rId36"/>
    <p:sldId id="369" r:id="rId37"/>
    <p:sldId id="370" r:id="rId38"/>
    <p:sldId id="371" r:id="rId39"/>
    <p:sldId id="366" r:id="rId40"/>
    <p:sldId id="345" r:id="rId41"/>
    <p:sldId id="362" r:id="rId42"/>
    <p:sldId id="385" r:id="rId43"/>
    <p:sldId id="363" r:id="rId44"/>
    <p:sldId id="364" r:id="rId45"/>
    <p:sldId id="299" r:id="rId46"/>
    <p:sldId id="301" r:id="rId47"/>
    <p:sldId id="303" r:id="rId48"/>
    <p:sldId id="304" r:id="rId49"/>
    <p:sldId id="307" r:id="rId50"/>
    <p:sldId id="381" r:id="rId51"/>
    <p:sldId id="384" r:id="rId52"/>
    <p:sldId id="320" r:id="rId53"/>
    <p:sldId id="326" r:id="rId54"/>
    <p:sldId id="325" r:id="rId55"/>
    <p:sldId id="328" r:id="rId56"/>
    <p:sldId id="323" r:id="rId57"/>
    <p:sldId id="389" r:id="rId58"/>
    <p:sldId id="390" r:id="rId59"/>
    <p:sldId id="312" r:id="rId60"/>
    <p:sldId id="330" r:id="rId61"/>
    <p:sldId id="380" r:id="rId62"/>
    <p:sldId id="348" r:id="rId63"/>
    <p:sldId id="393" r:id="rId64"/>
    <p:sldId id="394" r:id="rId65"/>
    <p:sldId id="349" r:id="rId66"/>
    <p:sldId id="392" r:id="rId67"/>
    <p:sldId id="397" r:id="rId68"/>
    <p:sldId id="391" r:id="rId69"/>
    <p:sldId id="309" r:id="rId70"/>
    <p:sldId id="379" r:id="rId71"/>
    <p:sldId id="310" r:id="rId72"/>
    <p:sldId id="376"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3063"/>
    <a:srgbClr val="693064"/>
    <a:srgbClr val="FF9900"/>
    <a:srgbClr val="2E214A"/>
    <a:srgbClr val="E1B812"/>
    <a:srgbClr val="EA9A6D"/>
    <a:srgbClr val="295204"/>
    <a:srgbClr val="FE900F"/>
    <a:srgbClr val="00FF00"/>
    <a:srgbClr val="D6E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51" autoAdjust="0"/>
    <p:restoredTop sz="73985" autoAdjust="0"/>
  </p:normalViewPr>
  <p:slideViewPr>
    <p:cSldViewPr snapToGrid="0">
      <p:cViewPr varScale="1">
        <p:scale>
          <a:sx n="45" d="100"/>
          <a:sy n="45" d="100"/>
        </p:scale>
        <p:origin x="1284" y="5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93941-6399-4465-BDF5-A46246A13CBD}" type="datetimeFigureOut">
              <a:rPr lang="en-ZA" smtClean="0"/>
              <a:t>2020/04/05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7721A-5A64-41E7-83DC-39EC8F4D7DB4}" type="slidenum">
              <a:rPr lang="en-ZA" smtClean="0"/>
              <a:t>‹#›</a:t>
            </a:fld>
            <a:endParaRPr lang="en-ZA"/>
          </a:p>
        </p:txBody>
      </p:sp>
    </p:spTree>
    <p:extLst>
      <p:ext uri="{BB962C8B-B14F-4D97-AF65-F5344CB8AC3E}">
        <p14:creationId xmlns:p14="http://schemas.microsoft.com/office/powerpoint/2010/main" val="382243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Good Morning and thank you for being here. Before we start, I just HAVE TO add a disclaimer that this talk might be a bit longer than usual… Halfway through preparing the presentation I realized how cutting down to only include the essential information can be quite a daunting task, so I opted to rather just write freely and try to convey as much information as I found interesting. So, hopefully between all the details, everyone can at least take home one thing that made you ponder…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http://keepvitality.com/free-radicals/</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1</a:t>
            </a:fld>
            <a:endParaRPr lang="en-ZA" dirty="0"/>
          </a:p>
        </p:txBody>
      </p:sp>
    </p:spTree>
    <p:extLst>
      <p:ext uri="{BB962C8B-B14F-4D97-AF65-F5344CB8AC3E}">
        <p14:creationId xmlns:p14="http://schemas.microsoft.com/office/powerpoint/2010/main" val="211736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However, the complexity of the interaction between cells and ROS is evident in the fact that cells can generate ROS deliberately (NEXT) in small amounts to act as </a:t>
            </a:r>
            <a:r>
              <a:rPr lang="en-ZA" sz="1200" kern="1200" dirty="0" err="1">
                <a:solidFill>
                  <a:schemeClr val="tx1"/>
                </a:solidFill>
                <a:effectLst/>
                <a:latin typeface="+mn-lt"/>
                <a:ea typeface="+mn-ea"/>
                <a:cs typeface="+mn-cs"/>
              </a:rPr>
              <a:t>signaling</a:t>
            </a:r>
            <a:r>
              <a:rPr lang="en-ZA" sz="1200" kern="1200" dirty="0">
                <a:solidFill>
                  <a:schemeClr val="tx1"/>
                </a:solidFill>
                <a:effectLst/>
                <a:latin typeface="+mn-lt"/>
                <a:ea typeface="+mn-ea"/>
                <a:cs typeface="+mn-cs"/>
              </a:rPr>
              <a:t> molecules, deliberately (NEXT) in large amounts to act as part of the immune </a:t>
            </a:r>
            <a:r>
              <a:rPr lang="en-ZA" sz="1200" kern="1200" dirty="0" err="1">
                <a:solidFill>
                  <a:schemeClr val="tx1"/>
                </a:solidFill>
                <a:effectLst/>
                <a:latin typeface="+mn-lt"/>
                <a:ea typeface="+mn-ea"/>
                <a:cs typeface="+mn-cs"/>
              </a:rPr>
              <a:t>defense</a:t>
            </a:r>
            <a:r>
              <a:rPr lang="en-ZA" sz="1200" kern="1200" dirty="0">
                <a:solidFill>
                  <a:schemeClr val="tx1"/>
                </a:solidFill>
                <a:effectLst/>
                <a:latin typeface="+mn-lt"/>
                <a:ea typeface="+mn-ea"/>
                <a:cs typeface="+mn-cs"/>
              </a:rPr>
              <a:t> mechanism, or indirectly (NEXT) through the respiratory chain or other metabolic processes. </a:t>
            </a:r>
          </a:p>
          <a:p>
            <a:endParaRPr lang="en-ZA" sz="1200" b="0" i="0" u="none" strike="noStrike" kern="1200" baseline="0" dirty="0">
              <a:solidFill>
                <a:schemeClr val="tx1"/>
              </a:solidFill>
              <a:latin typeface="+mn-lt"/>
              <a:ea typeface="+mn-ea"/>
              <a:cs typeface="+mn-cs"/>
            </a:endParaRPr>
          </a:p>
          <a:p>
            <a:r>
              <a:rPr lang="en-ZA" sz="1200" b="0" i="0" u="none" strike="noStrike" kern="1200" baseline="0" dirty="0">
                <a:solidFill>
                  <a:schemeClr val="tx1"/>
                </a:solidFill>
                <a:latin typeface="+mn-lt"/>
                <a:ea typeface="+mn-ea"/>
                <a:cs typeface="+mn-cs"/>
              </a:rPr>
              <a:t>Review Article</a:t>
            </a:r>
          </a:p>
          <a:p>
            <a:r>
              <a:rPr lang="en-ZA" sz="1200" b="0" i="0" u="none" strike="noStrike" kern="1200" baseline="0" dirty="0">
                <a:solidFill>
                  <a:schemeClr val="tx1"/>
                </a:solidFill>
                <a:latin typeface="+mn-lt"/>
                <a:ea typeface="+mn-ea"/>
                <a:cs typeface="+mn-cs"/>
              </a:rPr>
              <a:t>Molecular mechanisms of ROS production and oxidative stress in diabetes</a:t>
            </a:r>
          </a:p>
          <a:p>
            <a:r>
              <a:rPr lang="en-ZA" sz="1200" b="0" i="0" u="none" strike="noStrike" kern="1200" baseline="0" dirty="0">
                <a:solidFill>
                  <a:schemeClr val="tx1"/>
                </a:solidFill>
                <a:latin typeface="+mn-lt"/>
                <a:ea typeface="+mn-ea"/>
                <a:cs typeface="+mn-cs"/>
              </a:rPr>
              <a:t>Philip Newsholme1, </a:t>
            </a:r>
            <a:r>
              <a:rPr lang="en-ZA" sz="1200" b="0" i="0" u="none" strike="noStrike" kern="1200" baseline="0" dirty="0" err="1">
                <a:solidFill>
                  <a:schemeClr val="tx1"/>
                </a:solidFill>
                <a:latin typeface="+mn-lt"/>
                <a:ea typeface="+mn-ea"/>
                <a:cs typeface="+mn-cs"/>
              </a:rPr>
              <a:t>Vinicius</a:t>
            </a:r>
            <a:r>
              <a:rPr lang="en-ZA" sz="1200" b="0" i="0" u="none" strike="noStrike" kern="1200" baseline="0" dirty="0">
                <a:solidFill>
                  <a:schemeClr val="tx1"/>
                </a:solidFill>
                <a:latin typeface="+mn-lt"/>
                <a:ea typeface="+mn-ea"/>
                <a:cs typeface="+mn-cs"/>
              </a:rPr>
              <a:t> Fernandes Cruzat1,2, Kevin Noel Keane1, Rodrigo Carlessi1 and </a:t>
            </a:r>
            <a:r>
              <a:rPr lang="pt-BR" sz="1200" b="0" i="0" u="none" strike="noStrike" kern="1200" baseline="0" dirty="0">
                <a:solidFill>
                  <a:schemeClr val="tx1"/>
                </a:solidFill>
                <a:latin typeface="+mn-lt"/>
                <a:ea typeface="+mn-ea"/>
                <a:cs typeface="+mn-cs"/>
              </a:rPr>
              <a:t>Paulo Ivo Homem de Bittencourt Jr3</a:t>
            </a:r>
          </a:p>
          <a:p>
            <a:endParaRPr lang="en-ZA" sz="1200" b="0" i="0" u="none" strike="noStrike" kern="1200" baseline="0" dirty="0">
              <a:solidFill>
                <a:schemeClr val="tx1"/>
              </a:solidFill>
              <a:latin typeface="+mn-lt"/>
              <a:ea typeface="+mn-ea"/>
              <a:cs typeface="+mn-cs"/>
            </a:endParaRPr>
          </a:p>
          <a:p>
            <a:r>
              <a:rPr lang="en-ZA" sz="1200" b="0" i="0" u="none" strike="noStrike" kern="1200" baseline="0" dirty="0">
                <a:solidFill>
                  <a:schemeClr val="tx1"/>
                </a:solidFill>
                <a:latin typeface="+mn-lt"/>
                <a:ea typeface="+mn-ea"/>
                <a:cs typeface="+mn-cs"/>
              </a:rPr>
              <a:t>Biochemical Journal (2016) 473 4527–4550</a:t>
            </a:r>
          </a:p>
          <a:p>
            <a:r>
              <a:rPr lang="en-ZA" sz="1200" b="0" i="0" u="none" strike="noStrike" kern="1200" baseline="0" dirty="0">
                <a:solidFill>
                  <a:schemeClr val="tx1"/>
                </a:solidFill>
                <a:latin typeface="+mn-lt"/>
                <a:ea typeface="+mn-ea"/>
                <a:cs typeface="+mn-cs"/>
              </a:rPr>
              <a:t>DOI: 10.1042/BCJ20160503C</a:t>
            </a:r>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10</a:t>
            </a:fld>
            <a:endParaRPr lang="en-ZA"/>
          </a:p>
        </p:txBody>
      </p:sp>
    </p:spTree>
    <p:extLst>
      <p:ext uri="{BB962C8B-B14F-4D97-AF65-F5344CB8AC3E}">
        <p14:creationId xmlns:p14="http://schemas.microsoft.com/office/powerpoint/2010/main" val="1994890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ROS are generated in multiple compartments and by multiple enzymes within the cell, such as (NEXT) NADPH oxidase at the plasma membrane, (NEXT) lipid oxidation within peroxisomes, (NEXT) oxidative phosphorylation within mitochondria, and (NEXT) various cyclooxygenases and xanthine oxidase in the cytoplasm.</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Although all of these sources contribute to the overall oxidative burden, the majority of ROS (NEXT) are produced during oxidative phosphorylation and ATP generation within the mitochondria.</a:t>
            </a:r>
          </a:p>
          <a:p>
            <a:r>
              <a:rPr lang="en-ZA" sz="1200" kern="1200" dirty="0">
                <a:solidFill>
                  <a:schemeClr val="tx1"/>
                </a:solidFill>
                <a:effectLst/>
                <a:latin typeface="+mn-lt"/>
                <a:ea typeface="+mn-ea"/>
                <a:cs typeface="+mn-cs"/>
              </a:rPr>
              <a:t>Mitochondrial ROS might attack various mitochondrial constituents, causing mitochondrial DNA mutations and oxidative damage to respiratory enzymes. A defect in mitochondrial respiratory enzymes would increase mitochondrial production of ROS, causing further mitochondrial damage and dysfunction, leading to further decline in cellular and organ function that can eventually progress to death.</a:t>
            </a:r>
          </a:p>
          <a:p>
            <a:endParaRPr lang="en-ZA" dirty="0"/>
          </a:p>
          <a:p>
            <a:r>
              <a:rPr lang="en-ZA" dirty="0"/>
              <a:t>http://www.nature.com/nrm/journal/v15/n6/fig_tab/nrm3801_F2.html?foxtrotcallback=true</a:t>
            </a:r>
          </a:p>
        </p:txBody>
      </p:sp>
      <p:sp>
        <p:nvSpPr>
          <p:cNvPr id="4" name="Slide Number Placeholder 3"/>
          <p:cNvSpPr>
            <a:spLocks noGrp="1"/>
          </p:cNvSpPr>
          <p:nvPr>
            <p:ph type="sldNum" sz="quarter" idx="10"/>
          </p:nvPr>
        </p:nvSpPr>
        <p:spPr/>
        <p:txBody>
          <a:bodyPr/>
          <a:lstStyle/>
          <a:p>
            <a:fld id="{AA47721A-5A64-41E7-83DC-39EC8F4D7DB4}" type="slidenum">
              <a:rPr lang="en-ZA" smtClean="0"/>
              <a:t>11</a:t>
            </a:fld>
            <a:endParaRPr lang="en-ZA"/>
          </a:p>
        </p:txBody>
      </p:sp>
    </p:spTree>
    <p:extLst>
      <p:ext uri="{BB962C8B-B14F-4D97-AF65-F5344CB8AC3E}">
        <p14:creationId xmlns:p14="http://schemas.microsoft.com/office/powerpoint/2010/main" val="4001801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Therefore, oxidative stress – an imbalance between pro-oxidants and antioxidants, in favor of the former – is an important contributory factor to the atherogenic process . Many conditions linked to cardiovascular disease are associated with excessive pro-oxidant production and/or depression of endogenous antioxidant status; examples include diabetes, hyperlipidemia, hypertension, and obesity.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However</a:t>
            </a:r>
            <a:r>
              <a:rPr lang="en-ZA" sz="1200" kern="1200" dirty="0">
                <a:solidFill>
                  <a:schemeClr val="tx1"/>
                </a:solidFill>
                <a:effectLst/>
                <a:latin typeface="+mn-lt"/>
                <a:ea typeface="+mn-ea"/>
                <a:cs typeface="+mn-cs"/>
              </a:rPr>
              <a:t>, to label oxidative stress as universally harmful is, therefore, inaccurate; because its propensity toward harm is a function of the site and amount of ROS generated and can be ameliorated or entirely reversed by the compensatory adaptive response.</a:t>
            </a:r>
          </a:p>
          <a:p>
            <a:endParaRPr lang="en-ZA" sz="1200" b="0" i="0" u="none" strike="noStrike" kern="1200" baseline="0" dirty="0">
              <a:solidFill>
                <a:schemeClr val="tx1"/>
              </a:solidFill>
              <a:latin typeface="+mn-lt"/>
              <a:ea typeface="+mn-ea"/>
              <a:cs typeface="+mn-cs"/>
            </a:endParaRPr>
          </a:p>
          <a:p>
            <a:r>
              <a:rPr lang="en-ZA" sz="1200" b="0" i="0" u="none" strike="noStrike" kern="1200" baseline="0" dirty="0">
                <a:solidFill>
                  <a:schemeClr val="tx1"/>
                </a:solidFill>
                <a:latin typeface="+mn-lt"/>
                <a:ea typeface="+mn-ea"/>
                <a:cs typeface="+mn-cs"/>
              </a:rPr>
              <a:t>Review Article</a:t>
            </a:r>
          </a:p>
          <a:p>
            <a:r>
              <a:rPr lang="en-ZA" sz="1200" b="0" i="0" u="none" strike="noStrike" kern="1200" baseline="0" dirty="0">
                <a:solidFill>
                  <a:schemeClr val="tx1"/>
                </a:solidFill>
                <a:latin typeface="+mn-lt"/>
                <a:ea typeface="+mn-ea"/>
                <a:cs typeface="+mn-cs"/>
              </a:rPr>
              <a:t>Molecular mechanisms of ROS production and oxidative stress in diabetes</a:t>
            </a:r>
          </a:p>
          <a:p>
            <a:r>
              <a:rPr lang="en-ZA" sz="1200" b="0" i="0" u="none" strike="noStrike" kern="1200" baseline="0" dirty="0">
                <a:solidFill>
                  <a:schemeClr val="tx1"/>
                </a:solidFill>
                <a:latin typeface="+mn-lt"/>
                <a:ea typeface="+mn-ea"/>
                <a:cs typeface="+mn-cs"/>
              </a:rPr>
              <a:t>Philip Newsholme1, </a:t>
            </a:r>
            <a:r>
              <a:rPr lang="en-ZA" sz="1200" b="0" i="0" u="none" strike="noStrike" kern="1200" baseline="0" dirty="0" err="1">
                <a:solidFill>
                  <a:schemeClr val="tx1"/>
                </a:solidFill>
                <a:latin typeface="+mn-lt"/>
                <a:ea typeface="+mn-ea"/>
                <a:cs typeface="+mn-cs"/>
              </a:rPr>
              <a:t>Vinicius</a:t>
            </a:r>
            <a:r>
              <a:rPr lang="en-ZA" sz="1200" b="0" i="0" u="none" strike="noStrike" kern="1200" baseline="0" dirty="0">
                <a:solidFill>
                  <a:schemeClr val="tx1"/>
                </a:solidFill>
                <a:latin typeface="+mn-lt"/>
                <a:ea typeface="+mn-ea"/>
                <a:cs typeface="+mn-cs"/>
              </a:rPr>
              <a:t> Fernandes Cruzat1,2, Kevin Noel Keane1, Rodrigo Carlessi1 and </a:t>
            </a:r>
            <a:r>
              <a:rPr lang="pt-BR" sz="1200" b="0" i="0" u="none" strike="noStrike" kern="1200" baseline="0" dirty="0">
                <a:solidFill>
                  <a:schemeClr val="tx1"/>
                </a:solidFill>
                <a:latin typeface="+mn-lt"/>
                <a:ea typeface="+mn-ea"/>
                <a:cs typeface="+mn-cs"/>
              </a:rPr>
              <a:t>Paulo Ivo Homem de Bittencourt Jr3</a:t>
            </a:r>
          </a:p>
          <a:p>
            <a:endParaRPr lang="en-ZA" sz="1200" b="0" i="0" u="none" strike="noStrike" kern="1200" baseline="0" dirty="0">
              <a:solidFill>
                <a:schemeClr val="tx1"/>
              </a:solidFill>
              <a:latin typeface="+mn-lt"/>
              <a:ea typeface="+mn-ea"/>
              <a:cs typeface="+mn-cs"/>
            </a:endParaRPr>
          </a:p>
          <a:p>
            <a:r>
              <a:rPr lang="en-ZA" sz="1200" b="0" i="0" u="none" strike="noStrike" kern="1200" baseline="0" dirty="0">
                <a:solidFill>
                  <a:schemeClr val="tx1"/>
                </a:solidFill>
                <a:latin typeface="+mn-lt"/>
                <a:ea typeface="+mn-ea"/>
                <a:cs typeface="+mn-cs"/>
              </a:rPr>
              <a:t>Biochemical Journal (2016) 473 4527–4550</a:t>
            </a:r>
          </a:p>
          <a:p>
            <a:r>
              <a:rPr lang="en-ZA" sz="1200" b="0" i="0" u="none" strike="noStrike" kern="1200" baseline="0" dirty="0">
                <a:solidFill>
                  <a:schemeClr val="tx1"/>
                </a:solidFill>
                <a:latin typeface="+mn-lt"/>
                <a:ea typeface="+mn-ea"/>
                <a:cs typeface="+mn-cs"/>
              </a:rPr>
              <a:t>DOI: 10.1042/BCJ20160503C</a:t>
            </a:r>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12</a:t>
            </a:fld>
            <a:endParaRPr lang="en-ZA"/>
          </a:p>
        </p:txBody>
      </p:sp>
    </p:spTree>
    <p:extLst>
      <p:ext uri="{BB962C8B-B14F-4D97-AF65-F5344CB8AC3E}">
        <p14:creationId xmlns:p14="http://schemas.microsoft.com/office/powerpoint/2010/main" val="3700296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How then does cells compensate for maladaptive responses?</a:t>
            </a:r>
          </a:p>
          <a:p>
            <a:endParaRPr lang="en-ZA" dirty="0"/>
          </a:p>
          <a:p>
            <a:r>
              <a:rPr lang="en-ZA" dirty="0"/>
              <a:t>https://thumbs.dreamstime.com/z/glass-lab-beakers-liquids-17285923.jpg</a:t>
            </a:r>
          </a:p>
        </p:txBody>
      </p:sp>
      <p:sp>
        <p:nvSpPr>
          <p:cNvPr id="4" name="Slide Number Placeholder 3"/>
          <p:cNvSpPr>
            <a:spLocks noGrp="1"/>
          </p:cNvSpPr>
          <p:nvPr>
            <p:ph type="sldNum" sz="quarter" idx="10"/>
          </p:nvPr>
        </p:nvSpPr>
        <p:spPr/>
        <p:txBody>
          <a:bodyPr/>
          <a:lstStyle/>
          <a:p>
            <a:fld id="{AA47721A-5A64-41E7-83DC-39EC8F4D7DB4}" type="slidenum">
              <a:rPr lang="en-ZA" smtClean="0"/>
              <a:t>13</a:t>
            </a:fld>
            <a:endParaRPr lang="en-ZA"/>
          </a:p>
        </p:txBody>
      </p:sp>
    </p:spTree>
    <p:extLst>
      <p:ext uri="{BB962C8B-B14F-4D97-AF65-F5344CB8AC3E}">
        <p14:creationId xmlns:p14="http://schemas.microsoft.com/office/powerpoint/2010/main" val="818850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In essence it is argued, through antioxidants, which are substances that “neutralize” ROS before they are able to react with cellular components and alter their structure or function. According to the free radical theory of aging, antioxidants were considered to be universally protective and beneficial; hence, the familiar manufacturers’ claims that foods, drinks, and supplements are “high in antioxidants,” with the subliminal inference that they must therefore be “good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https://cdn1.dailyhealthpost.com/wp-content/uploads/2015-07-01-nine-essential-antioxidants-for-better-health-inline-1.png</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14</a:t>
            </a:fld>
            <a:endParaRPr lang="en-ZA"/>
          </a:p>
        </p:txBody>
      </p:sp>
    </p:spTree>
    <p:extLst>
      <p:ext uri="{BB962C8B-B14F-4D97-AF65-F5344CB8AC3E}">
        <p14:creationId xmlns:p14="http://schemas.microsoft.com/office/powerpoint/2010/main" val="3982148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This generalization can be misleading for a number of reasons. First, it implies that all antioxidants are the same; the truth, however, is that the term “antioxidant” applies to a very wide variety of chemical entities that share only the capability of chemical reduction (meaning compounds that donate electrons). </a:t>
            </a:r>
          </a:p>
          <a:p>
            <a:r>
              <a:rPr lang="en-ZA" dirty="0"/>
              <a:t>	</a:t>
            </a:r>
          </a:p>
          <a:p>
            <a:r>
              <a:rPr lang="en-ZA" dirty="0"/>
              <a:t>http://keepvitality.com/antioxidants-and-cancer/</a:t>
            </a:r>
          </a:p>
        </p:txBody>
      </p:sp>
      <p:sp>
        <p:nvSpPr>
          <p:cNvPr id="4" name="Slide Number Placeholder 3"/>
          <p:cNvSpPr>
            <a:spLocks noGrp="1"/>
          </p:cNvSpPr>
          <p:nvPr>
            <p:ph type="sldNum" sz="quarter" idx="10"/>
          </p:nvPr>
        </p:nvSpPr>
        <p:spPr/>
        <p:txBody>
          <a:bodyPr/>
          <a:lstStyle/>
          <a:p>
            <a:fld id="{AA47721A-5A64-41E7-83DC-39EC8F4D7DB4}" type="slidenum">
              <a:rPr lang="en-ZA" smtClean="0"/>
              <a:t>15</a:t>
            </a:fld>
            <a:endParaRPr lang="en-ZA"/>
          </a:p>
        </p:txBody>
      </p:sp>
    </p:spTree>
    <p:extLst>
      <p:ext uri="{BB962C8B-B14F-4D97-AF65-F5344CB8AC3E}">
        <p14:creationId xmlns:p14="http://schemas.microsoft.com/office/powerpoint/2010/main" val="1841042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Importantly also, dietary antioxidants span across the chemical spectrum; some are highly lipophilic with long alkyl chains (e.g., vitamin E, carotenoids), which will predispose them to accumulate in the cell membranes, while others are highly water-soluble (e.g., vitamin C), meaning they can only enter cells with dedicated transporters. </a:t>
            </a:r>
          </a:p>
          <a:p>
            <a:endParaRPr lang="en-ZA" dirty="0"/>
          </a:p>
          <a:p>
            <a:r>
              <a:rPr lang="en-ZA" dirty="0"/>
              <a:t>https://www.researchgate.net/figure/222677188_tbl2_Table-2-Overview-of-the-Trolox-equivalent-antioxidant-capacity-TEAC-values-of-the-most</a:t>
            </a:r>
          </a:p>
        </p:txBody>
      </p:sp>
      <p:sp>
        <p:nvSpPr>
          <p:cNvPr id="4" name="Slide Number Placeholder 3"/>
          <p:cNvSpPr>
            <a:spLocks noGrp="1"/>
          </p:cNvSpPr>
          <p:nvPr>
            <p:ph type="sldNum" sz="quarter" idx="10"/>
          </p:nvPr>
        </p:nvSpPr>
        <p:spPr/>
        <p:txBody>
          <a:bodyPr/>
          <a:lstStyle/>
          <a:p>
            <a:fld id="{AA47721A-5A64-41E7-83DC-39EC8F4D7DB4}" type="slidenum">
              <a:rPr lang="en-ZA" smtClean="0"/>
              <a:t>16</a:t>
            </a:fld>
            <a:endParaRPr lang="en-ZA"/>
          </a:p>
        </p:txBody>
      </p:sp>
    </p:spTree>
    <p:extLst>
      <p:ext uri="{BB962C8B-B14F-4D97-AF65-F5344CB8AC3E}">
        <p14:creationId xmlns:p14="http://schemas.microsoft.com/office/powerpoint/2010/main" val="2042715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 addition, the size (NEXT) and complexity of antioxidants varies from the small and simple to very complex polyphenolic agents, like tannic acid. This chemical diversity (NEXT) impacts heavily on bioavailability, metabolism, and cellular distribution of any given antioxidant; </a:t>
            </a:r>
          </a:p>
          <a:p>
            <a:r>
              <a:rPr lang="en-ZA" sz="1200" kern="1200" dirty="0">
                <a:solidFill>
                  <a:schemeClr val="tx1"/>
                </a:solidFill>
                <a:effectLst/>
                <a:latin typeface="+mn-lt"/>
                <a:ea typeface="+mn-ea"/>
                <a:cs typeface="+mn-cs"/>
              </a:rPr>
              <a:t>Bioavailability is a highly complex issue that depends on resistance to digestion and metabolic conversion by the gut microbiome, absorption, metabolism, and clearance. Finally, antioxidants are, by definition (NEXT), rapidly oxidized; while this is less of an issue for those that can be stored in solid form, it is an important consideration upon dissolution and when entrapped in oils. Oxidation before or during ingestion might not only render an antioxidant inert but could also actively promote oxidative stress, depending on the nature of the product formed.</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17</a:t>
            </a:fld>
            <a:endParaRPr lang="en-ZA"/>
          </a:p>
        </p:txBody>
      </p:sp>
    </p:spTree>
    <p:extLst>
      <p:ext uri="{BB962C8B-B14F-4D97-AF65-F5344CB8AC3E}">
        <p14:creationId xmlns:p14="http://schemas.microsoft.com/office/powerpoint/2010/main" val="787248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Antioxidants are either (NEXT) endogenous, derived from diet, or in the form of therapies. Endogenous antioxidants include superoxide dismutase (SOD), catalase, glutathione (GSH), GSH peroxidase (</a:t>
            </a:r>
            <a:r>
              <a:rPr lang="en-ZA" sz="1200" kern="1200" dirty="0" err="1">
                <a:solidFill>
                  <a:schemeClr val="tx1"/>
                </a:solidFill>
                <a:effectLst/>
                <a:latin typeface="+mn-lt"/>
                <a:ea typeface="+mn-ea"/>
                <a:cs typeface="+mn-cs"/>
              </a:rPr>
              <a:t>GPx</a:t>
            </a:r>
            <a:r>
              <a:rPr lang="en-ZA" sz="1200" kern="1200" dirty="0">
                <a:solidFill>
                  <a:schemeClr val="tx1"/>
                </a:solidFill>
                <a:effectLst/>
                <a:latin typeface="+mn-lt"/>
                <a:ea typeface="+mn-ea"/>
                <a:cs typeface="+mn-cs"/>
              </a:rPr>
              <a:t>), </a:t>
            </a:r>
            <a:r>
              <a:rPr lang="en-ZA" sz="1200" kern="1200" dirty="0" err="1">
                <a:solidFill>
                  <a:schemeClr val="tx1"/>
                </a:solidFill>
                <a:effectLst/>
                <a:latin typeface="+mn-lt"/>
                <a:ea typeface="+mn-ea"/>
                <a:cs typeface="+mn-cs"/>
              </a:rPr>
              <a:t>thioreductase</a:t>
            </a:r>
            <a:r>
              <a:rPr lang="en-ZA" sz="1200" kern="1200" dirty="0">
                <a:solidFill>
                  <a:schemeClr val="tx1"/>
                </a:solidFill>
                <a:effectLst/>
                <a:latin typeface="+mn-lt"/>
                <a:ea typeface="+mn-ea"/>
                <a:cs typeface="+mn-cs"/>
              </a:rPr>
              <a:t>, and uric acid. (NEXT)</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Dietary sources include vitamins A, C, and E, as well as polyphenolic compounds and minerals, while (NEXT) N-acetyl cysteine and allopurinol are therapeutic agents under investigation for antioxidant effects.</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18</a:t>
            </a:fld>
            <a:endParaRPr lang="en-ZA"/>
          </a:p>
        </p:txBody>
      </p:sp>
    </p:spTree>
    <p:extLst>
      <p:ext uri="{BB962C8B-B14F-4D97-AF65-F5344CB8AC3E}">
        <p14:creationId xmlns:p14="http://schemas.microsoft.com/office/powerpoint/2010/main" val="78418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So, How do we go about applying what we know about oxidative stress and antioxidants to prevent disease?</a:t>
            </a:r>
          </a:p>
          <a:p>
            <a:endParaRPr lang="en-ZA" dirty="0"/>
          </a:p>
          <a:p>
            <a:r>
              <a:rPr lang="en-ZA" dirty="0"/>
              <a:t>https://juicing-for-health.com/easy-to-understand-guide-to-antioxidants</a:t>
            </a:r>
          </a:p>
        </p:txBody>
      </p:sp>
      <p:sp>
        <p:nvSpPr>
          <p:cNvPr id="4" name="Slide Number Placeholder 3"/>
          <p:cNvSpPr>
            <a:spLocks noGrp="1"/>
          </p:cNvSpPr>
          <p:nvPr>
            <p:ph type="sldNum" sz="quarter" idx="10"/>
          </p:nvPr>
        </p:nvSpPr>
        <p:spPr/>
        <p:txBody>
          <a:bodyPr/>
          <a:lstStyle/>
          <a:p>
            <a:fld id="{AA47721A-5A64-41E7-83DC-39EC8F4D7DB4}" type="slidenum">
              <a:rPr lang="en-ZA" smtClean="0"/>
              <a:t>19</a:t>
            </a:fld>
            <a:endParaRPr lang="en-ZA"/>
          </a:p>
        </p:txBody>
      </p:sp>
    </p:spTree>
    <p:extLst>
      <p:ext uri="{BB962C8B-B14F-4D97-AF65-F5344CB8AC3E}">
        <p14:creationId xmlns:p14="http://schemas.microsoft.com/office/powerpoint/2010/main" val="353192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My </a:t>
            </a:r>
            <a:r>
              <a:rPr lang="en-ZA" sz="1200" kern="1200" dirty="0" err="1">
                <a:solidFill>
                  <a:schemeClr val="tx1"/>
                </a:solidFill>
                <a:effectLst/>
                <a:latin typeface="+mn-lt"/>
                <a:ea typeface="+mn-ea"/>
                <a:cs typeface="+mn-cs"/>
              </a:rPr>
              <a:t>curiousity</a:t>
            </a:r>
            <a:r>
              <a:rPr lang="en-ZA" sz="1200" kern="1200" dirty="0">
                <a:solidFill>
                  <a:schemeClr val="tx1"/>
                </a:solidFill>
                <a:effectLst/>
                <a:latin typeface="+mn-lt"/>
                <a:ea typeface="+mn-ea"/>
                <a:cs typeface="+mn-cs"/>
              </a:rPr>
              <a:t> for this topic, which I will umbrella term as “What exactly are antioxidants?” was stirred when my sister got flu during her test week a few weeks ago, which was attributed to too much stress and too little sleep. But now that she was in it and feeling horrible, what could be done? So she opted for a recommended twice-daily ‘teaspoon’ of vitamin C powder, which contained a dose of about 50 oranges each. Which literally blew my mind. Because I felt, if this doesn’t work what will? IN my mind, Vitamin C </a:t>
            </a:r>
            <a:r>
              <a:rPr lang="en-ZA" sz="1200" kern="1200" dirty="0" err="1">
                <a:solidFill>
                  <a:schemeClr val="tx1"/>
                </a:solidFill>
                <a:effectLst/>
                <a:latin typeface="+mn-lt"/>
                <a:ea typeface="+mn-ea"/>
                <a:cs typeface="+mn-cs"/>
              </a:rPr>
              <a:t>equaled</a:t>
            </a:r>
            <a:r>
              <a:rPr lang="en-ZA" sz="1200" kern="1200" dirty="0">
                <a:solidFill>
                  <a:schemeClr val="tx1"/>
                </a:solidFill>
                <a:effectLst/>
                <a:latin typeface="+mn-lt"/>
                <a:ea typeface="+mn-ea"/>
                <a:cs typeface="+mn-cs"/>
              </a:rPr>
              <a:t> very good, and thus having a lot of it should be some sort of cure. However, she </a:t>
            </a:r>
            <a:r>
              <a:rPr lang="en-ZA" sz="1200" kern="1200" dirty="0" err="1">
                <a:solidFill>
                  <a:schemeClr val="tx1"/>
                </a:solidFill>
                <a:effectLst/>
                <a:latin typeface="+mn-lt"/>
                <a:ea typeface="+mn-ea"/>
                <a:cs typeface="+mn-cs"/>
              </a:rPr>
              <a:t>kinda</a:t>
            </a:r>
            <a:r>
              <a:rPr lang="en-ZA" sz="1200" kern="1200" dirty="0">
                <a:solidFill>
                  <a:schemeClr val="tx1"/>
                </a:solidFill>
                <a:effectLst/>
                <a:latin typeface="+mn-lt"/>
                <a:ea typeface="+mn-ea"/>
                <a:cs typeface="+mn-cs"/>
              </a:rPr>
              <a:t> just went through the normal 3 day follow-up of feeling horrible because I have flu feeling, and it all got better once the sleeping patterns were restored and the stress of tests were gone.  So, the question became, what did the Vitamin C actually do? So… to hopefully indirectly answer that, I will be presenting on antioxidants from a heart perspective, to find out just how clinically relevant they are in treating or preventing cardiovascular diseases. And also, (NEXT) for those like me who didn’t know, “Panacea” means a solution or remedy for all difficulties or diseases. And given that it’s such a powerful word, I feel everyone in the field of Health Sciences should definitely try to remember it.  </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2</a:t>
            </a:fld>
            <a:endParaRPr lang="en-ZA"/>
          </a:p>
        </p:txBody>
      </p:sp>
    </p:spTree>
    <p:extLst>
      <p:ext uri="{BB962C8B-B14F-4D97-AF65-F5344CB8AC3E}">
        <p14:creationId xmlns:p14="http://schemas.microsoft.com/office/powerpoint/2010/main" val="184791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As an example, I will use the disease progression in atherosclerosis. This pathological process underlies coronary artery disease, leading to myocardial infarction and strokes. Dysfunction of the endothelial cells that line all blood vessels is a key early event, which starts off as an inflammatory process, and ultimately results in a lipid </a:t>
            </a:r>
            <a:r>
              <a:rPr lang="en-ZA" sz="1200" kern="1200" dirty="0" err="1">
                <a:solidFill>
                  <a:schemeClr val="tx1"/>
                </a:solidFill>
                <a:effectLst/>
                <a:latin typeface="+mn-lt"/>
                <a:ea typeface="+mn-ea"/>
                <a:cs typeface="+mn-cs"/>
              </a:rPr>
              <a:t>buildup</a:t>
            </a:r>
            <a:r>
              <a:rPr lang="en-ZA" sz="1200" kern="1200" dirty="0">
                <a:solidFill>
                  <a:schemeClr val="tx1"/>
                </a:solidFill>
                <a:effectLst/>
                <a:latin typeface="+mn-lt"/>
                <a:ea typeface="+mn-ea"/>
                <a:cs typeface="+mn-cs"/>
              </a:rPr>
              <a:t> in the intima of the blood vessel wall. It is often categorized into three stages: fatty streak formation, fibrous plaque development, and establishment of a complicated plaque.</a:t>
            </a:r>
          </a:p>
          <a:p>
            <a:endParaRPr lang="en-ZA" dirty="0"/>
          </a:p>
          <a:p>
            <a:r>
              <a:rPr lang="en-ZA" dirty="0"/>
              <a:t>https://cardiologydoc.files.wordpress.com/2012/02/atherosclerosis-3.jpg</a:t>
            </a:r>
          </a:p>
        </p:txBody>
      </p:sp>
      <p:sp>
        <p:nvSpPr>
          <p:cNvPr id="4" name="Slide Number Placeholder 3"/>
          <p:cNvSpPr>
            <a:spLocks noGrp="1"/>
          </p:cNvSpPr>
          <p:nvPr>
            <p:ph type="sldNum" sz="quarter" idx="10"/>
          </p:nvPr>
        </p:nvSpPr>
        <p:spPr/>
        <p:txBody>
          <a:bodyPr/>
          <a:lstStyle/>
          <a:p>
            <a:fld id="{AA47721A-5A64-41E7-83DC-39EC8F4D7DB4}" type="slidenum">
              <a:rPr lang="en-ZA" smtClean="0"/>
              <a:t>20</a:t>
            </a:fld>
            <a:endParaRPr lang="en-ZA"/>
          </a:p>
        </p:txBody>
      </p:sp>
    </p:spTree>
    <p:extLst>
      <p:ext uri="{BB962C8B-B14F-4D97-AF65-F5344CB8AC3E}">
        <p14:creationId xmlns:p14="http://schemas.microsoft.com/office/powerpoint/2010/main" val="1546086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Endothelial cells are particularly susceptible to oxidative stress, through ROS-mediated cell death and also through a decrease in nitricoxide (NO), which is compromised when reacting with superoxide anion. </a:t>
            </a:r>
          </a:p>
          <a:p>
            <a:r>
              <a:rPr lang="en-ZA" sz="1200" kern="1200">
                <a:solidFill>
                  <a:schemeClr val="tx1"/>
                </a:solidFill>
                <a:effectLst/>
                <a:latin typeface="+mn-lt"/>
                <a:ea typeface="+mn-ea"/>
                <a:cs typeface="+mn-cs"/>
              </a:rPr>
              <a:t>The fatty streak is instigated by (NEXT) damage to the endothelium, resulting in expression of (NEXT) cellular adhesion molecules, which ultimately leads to (NEXT) recruitment of monocytes (NEXT) into the sub-endothelial space. Monocytes are activated (NEXT) by cytokines to differentiate into (NEXT) macrophages. The presence of macrophages in the vessel wall does not necessarily constitute a problem when inflammation is rapidly resolved. However, chronic inflammation due to oxidative stress (NEXT) results in LDL, which usually diffuses </a:t>
            </a:r>
          </a:p>
          <a:p>
            <a:endParaRPr lang="en-ZA" sz="1200" kern="1200">
              <a:solidFill>
                <a:schemeClr val="tx1"/>
              </a:solidFill>
              <a:effectLst/>
              <a:latin typeface="+mn-lt"/>
              <a:ea typeface="+mn-ea"/>
              <a:cs typeface="+mn-cs"/>
            </a:endParaRPr>
          </a:p>
          <a:p>
            <a:r>
              <a:rPr lang="en-ZA" sz="1200" kern="1200">
                <a:solidFill>
                  <a:schemeClr val="tx1"/>
                </a:solidFill>
                <a:effectLst/>
                <a:latin typeface="+mn-lt"/>
                <a:ea typeface="+mn-ea"/>
                <a:cs typeface="+mn-cs"/>
              </a:rPr>
              <a:t>freely across the endothelium, undergoing (NEXT) peroxidation to (NEXT) oxidized-LDL, and is recognized as foreign by (NEXT) activated macrophages in the vessel wall. Phagocytosis of ox-LDL by macrophages traps the lipoprotein in the intima and the now bloated macrophages take on a new identity (NEXT) – “foamcells”. The fibrous plaque (NEXT) is characterized by a stable cap of proliferated smooth muscle cells and fibroblasts, which secrete collagen and other connective tissue, enveloping a cholesterol-rich, lipid, and collagen core. </a:t>
            </a:r>
          </a:p>
          <a:p>
            <a:endParaRPr lang="en-Z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The final stage of plaque development, the complicated plaque, results in an unstable lesion characterized by (NEXT) inflammation, necrosis, ulceration, hemorrhage, and (NEXT) thrombus, which can ultimately be responsible for the occlusion of the blood vessel, with clinical consequences of myocardial infarction and strokes. </a:t>
            </a:r>
          </a:p>
        </p:txBody>
      </p:sp>
      <p:sp>
        <p:nvSpPr>
          <p:cNvPr id="4" name="Slide Number Placeholder 3"/>
          <p:cNvSpPr>
            <a:spLocks noGrp="1"/>
          </p:cNvSpPr>
          <p:nvPr>
            <p:ph type="sldNum" sz="quarter" idx="10"/>
          </p:nvPr>
        </p:nvSpPr>
        <p:spPr/>
        <p:txBody>
          <a:bodyPr/>
          <a:lstStyle/>
          <a:p>
            <a:fld id="{AA47721A-5A64-41E7-83DC-39EC8F4D7DB4}" type="slidenum">
              <a:rPr lang="en-ZA" smtClean="0"/>
              <a:t>21</a:t>
            </a:fld>
            <a:endParaRPr lang="en-ZA"/>
          </a:p>
        </p:txBody>
      </p:sp>
    </p:spTree>
    <p:extLst>
      <p:ext uri="{BB962C8B-B14F-4D97-AF65-F5344CB8AC3E}">
        <p14:creationId xmlns:p14="http://schemas.microsoft.com/office/powerpoint/2010/main" val="2104341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 a state of oxidative stress, antioxidants help to mitigate against damage by removing potential oxidants or transforming them into less reactive compounds. The function of the so-called primary </a:t>
            </a:r>
            <a:r>
              <a:rPr lang="en-ZA" sz="1200" kern="1200" dirty="0" err="1">
                <a:solidFill>
                  <a:schemeClr val="tx1"/>
                </a:solidFill>
                <a:effectLst/>
                <a:latin typeface="+mn-lt"/>
                <a:ea typeface="+mn-ea"/>
                <a:cs typeface="+mn-cs"/>
              </a:rPr>
              <a:t>defense</a:t>
            </a:r>
            <a:r>
              <a:rPr lang="en-ZA" sz="1200" kern="1200" dirty="0">
                <a:solidFill>
                  <a:schemeClr val="tx1"/>
                </a:solidFill>
                <a:effectLst/>
                <a:latin typeface="+mn-lt"/>
                <a:ea typeface="+mn-ea"/>
                <a:cs typeface="+mn-cs"/>
              </a:rPr>
              <a:t> mechanism is to prevent the oxidative damage directly by intercepting free radicals before they can damage intracellular targets. The endogenous enzymes are central in primary </a:t>
            </a:r>
            <a:r>
              <a:rPr lang="en-ZA" sz="1200" kern="1200" dirty="0" err="1">
                <a:solidFill>
                  <a:schemeClr val="tx1"/>
                </a:solidFill>
                <a:effectLst/>
                <a:latin typeface="+mn-lt"/>
                <a:ea typeface="+mn-ea"/>
                <a:cs typeface="+mn-cs"/>
              </a:rPr>
              <a:t>defense</a:t>
            </a:r>
            <a:r>
              <a:rPr lang="en-ZA" sz="1200" kern="1200" dirty="0">
                <a:solidFill>
                  <a:schemeClr val="tx1"/>
                </a:solidFill>
                <a:effectLst/>
                <a:latin typeface="+mn-lt"/>
                <a:ea typeface="+mn-ea"/>
                <a:cs typeface="+mn-cs"/>
              </a:rPr>
              <a:t>. SOD is responsible for converting (NEXT) superoxide radical to (NEXT) hydrogen peroxide.</a:t>
            </a:r>
          </a:p>
          <a:p>
            <a:r>
              <a:rPr lang="en-ZA" sz="1200" kern="1200" dirty="0">
                <a:solidFill>
                  <a:schemeClr val="tx1"/>
                </a:solidFill>
                <a:effectLst/>
                <a:latin typeface="+mn-lt"/>
                <a:ea typeface="+mn-ea"/>
                <a:cs typeface="+mn-cs"/>
              </a:rPr>
              <a:t>Primary </a:t>
            </a:r>
            <a:r>
              <a:rPr lang="en-ZA" sz="1200" kern="1200" dirty="0" err="1">
                <a:solidFill>
                  <a:schemeClr val="tx1"/>
                </a:solidFill>
                <a:effectLst/>
                <a:latin typeface="+mn-lt"/>
                <a:ea typeface="+mn-ea"/>
                <a:cs typeface="+mn-cs"/>
              </a:rPr>
              <a:t>defense</a:t>
            </a:r>
            <a:r>
              <a:rPr lang="en-ZA" sz="1200" kern="1200" dirty="0">
                <a:solidFill>
                  <a:schemeClr val="tx1"/>
                </a:solidFill>
                <a:effectLst/>
                <a:latin typeface="+mn-lt"/>
                <a:ea typeface="+mn-ea"/>
                <a:cs typeface="+mn-cs"/>
              </a:rPr>
              <a:t> against hydrogen peroxide is mediated by the enzymes catalase and </a:t>
            </a:r>
            <a:r>
              <a:rPr lang="en-ZA" sz="1200" kern="1200" dirty="0" err="1">
                <a:solidFill>
                  <a:schemeClr val="tx1"/>
                </a:solidFill>
                <a:effectLst/>
                <a:latin typeface="+mn-lt"/>
                <a:ea typeface="+mn-ea"/>
                <a:cs typeface="+mn-cs"/>
              </a:rPr>
              <a:t>GPx</a:t>
            </a:r>
            <a:r>
              <a:rPr lang="en-ZA" sz="1200" kern="1200" dirty="0">
                <a:solidFill>
                  <a:schemeClr val="tx1"/>
                </a:solidFill>
                <a:effectLst/>
                <a:latin typeface="+mn-lt"/>
                <a:ea typeface="+mn-ea"/>
                <a:cs typeface="+mn-cs"/>
              </a:rPr>
              <a:t>, which transform (NEXT) H2O2 into water and molecular oxygen:</a:t>
            </a:r>
          </a:p>
          <a:p>
            <a:r>
              <a:rPr lang="en-ZA" sz="1200" kern="1200" dirty="0">
                <a:solidFill>
                  <a:schemeClr val="tx1"/>
                </a:solidFill>
                <a:effectLst/>
                <a:latin typeface="+mn-lt"/>
                <a:ea typeface="+mn-ea"/>
                <a:cs typeface="+mn-cs"/>
              </a:rPr>
              <a:t>The GSH system (NEXT) is an important cellular </a:t>
            </a:r>
            <a:r>
              <a:rPr lang="en-ZA" sz="1200" kern="1200" dirty="0" err="1">
                <a:solidFill>
                  <a:schemeClr val="tx1"/>
                </a:solidFill>
                <a:effectLst/>
                <a:latin typeface="+mn-lt"/>
                <a:ea typeface="+mn-ea"/>
                <a:cs typeface="+mn-cs"/>
              </a:rPr>
              <a:t>defense</a:t>
            </a:r>
            <a:r>
              <a:rPr lang="en-ZA" sz="1200" kern="1200" dirty="0">
                <a:solidFill>
                  <a:schemeClr val="tx1"/>
                </a:solidFill>
                <a:effectLst/>
                <a:latin typeface="+mn-lt"/>
                <a:ea typeface="+mn-ea"/>
                <a:cs typeface="+mn-cs"/>
              </a:rPr>
              <a:t> mechanism against free radicals. GSH not only acts as a direct ROS scavenger but also plays a fundamental role in the regulation of the intracellular redox state. </a:t>
            </a:r>
            <a:r>
              <a:rPr lang="en-ZA" sz="1200" kern="1200" dirty="0" err="1">
                <a:solidFill>
                  <a:schemeClr val="tx1"/>
                </a:solidFill>
                <a:effectLst/>
                <a:latin typeface="+mn-lt"/>
                <a:ea typeface="+mn-ea"/>
                <a:cs typeface="+mn-cs"/>
              </a:rPr>
              <a:t>GPx</a:t>
            </a:r>
            <a:r>
              <a:rPr lang="en-ZA" sz="1200" kern="1200" dirty="0">
                <a:solidFill>
                  <a:schemeClr val="tx1"/>
                </a:solidFill>
                <a:effectLst/>
                <a:latin typeface="+mn-lt"/>
                <a:ea typeface="+mn-ea"/>
                <a:cs typeface="+mn-cs"/>
              </a:rPr>
              <a:t> </a:t>
            </a:r>
            <a:r>
              <a:rPr lang="en-ZA" sz="1200" kern="1200" dirty="0" err="1">
                <a:solidFill>
                  <a:schemeClr val="tx1"/>
                </a:solidFill>
                <a:effectLst/>
                <a:latin typeface="+mn-lt"/>
                <a:ea typeface="+mn-ea"/>
                <a:cs typeface="+mn-cs"/>
              </a:rPr>
              <a:t>catalyzes</a:t>
            </a:r>
            <a:r>
              <a:rPr lang="en-ZA" sz="1200" kern="1200" dirty="0">
                <a:solidFill>
                  <a:schemeClr val="tx1"/>
                </a:solidFill>
                <a:effectLst/>
                <a:latin typeface="+mn-lt"/>
                <a:ea typeface="+mn-ea"/>
                <a:cs typeface="+mn-cs"/>
              </a:rPr>
              <a:t> the reduction of H2O2 to water utilizing GSH as a co-substrate:</a:t>
            </a:r>
          </a:p>
          <a:p>
            <a:r>
              <a:rPr lang="en-ZA" sz="1200" kern="1200" dirty="0">
                <a:solidFill>
                  <a:schemeClr val="tx1"/>
                </a:solidFill>
                <a:effectLst/>
                <a:latin typeface="+mn-lt"/>
                <a:ea typeface="+mn-ea"/>
                <a:cs typeface="+mn-cs"/>
              </a:rPr>
              <a:t>Glutathione (NEXT) disulphide (GSSG) is then reduced back to (NEXT) GSH by GSH reductase:</a:t>
            </a:r>
          </a:p>
          <a:p>
            <a:r>
              <a:rPr lang="en-ZA" sz="1200" kern="1200" dirty="0">
                <a:solidFill>
                  <a:schemeClr val="tx1"/>
                </a:solidFill>
                <a:effectLst/>
                <a:latin typeface="+mn-lt"/>
                <a:ea typeface="+mn-ea"/>
                <a:cs typeface="+mn-cs"/>
              </a:rPr>
              <a:t>The ability of cells to regenerate GSH (through the reduction of GSSG or by </a:t>
            </a:r>
            <a:r>
              <a:rPr lang="en-ZA" sz="1200" kern="1200" dirty="0" err="1">
                <a:solidFill>
                  <a:schemeClr val="tx1"/>
                </a:solidFill>
                <a:effectLst/>
                <a:latin typeface="+mn-lt"/>
                <a:ea typeface="+mn-ea"/>
                <a:cs typeface="+mn-cs"/>
              </a:rPr>
              <a:t>denovo</a:t>
            </a:r>
            <a:r>
              <a:rPr lang="en-ZA" sz="1200" kern="1200" dirty="0">
                <a:solidFill>
                  <a:schemeClr val="tx1"/>
                </a:solidFill>
                <a:effectLst/>
                <a:latin typeface="+mn-lt"/>
                <a:ea typeface="+mn-ea"/>
                <a:cs typeface="+mn-cs"/>
              </a:rPr>
              <a:t> synthesis of GSH) reflects efficiency of the cell in managing oxidative stress.</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22</a:t>
            </a:fld>
            <a:endParaRPr lang="en-ZA"/>
          </a:p>
        </p:txBody>
      </p:sp>
    </p:spTree>
    <p:extLst>
      <p:ext uri="{BB962C8B-B14F-4D97-AF65-F5344CB8AC3E}">
        <p14:creationId xmlns:p14="http://schemas.microsoft.com/office/powerpoint/2010/main" val="1500372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Secondary antioxidant </a:t>
            </a:r>
            <a:r>
              <a:rPr lang="en-ZA" sz="1200" kern="1200" dirty="0" err="1">
                <a:solidFill>
                  <a:schemeClr val="tx1"/>
                </a:solidFill>
                <a:effectLst/>
                <a:latin typeface="+mn-lt"/>
                <a:ea typeface="+mn-ea"/>
                <a:cs typeface="+mn-cs"/>
              </a:rPr>
              <a:t>defense</a:t>
            </a:r>
            <a:r>
              <a:rPr lang="en-ZA" sz="1200" kern="1200" dirty="0">
                <a:solidFill>
                  <a:schemeClr val="tx1"/>
                </a:solidFill>
                <a:effectLst/>
                <a:latin typeface="+mn-lt"/>
                <a:ea typeface="+mn-ea"/>
                <a:cs typeface="+mn-cs"/>
              </a:rPr>
              <a:t> mechanisms– also known as chain-breaking defences –trap harmful radicals before they can inflict damage. Lipid soluble antioxidants, (NEXT) such as vitamin A and E, are present in cell membranes and protect against lipid peroxidation. </a:t>
            </a:r>
          </a:p>
          <a:p>
            <a:r>
              <a:rPr lang="en-ZA" sz="1200" kern="1200" dirty="0">
                <a:solidFill>
                  <a:schemeClr val="tx1"/>
                </a:solidFill>
                <a:effectLst/>
                <a:latin typeface="+mn-lt"/>
                <a:ea typeface="+mn-ea"/>
                <a:cs typeface="+mn-cs"/>
              </a:rPr>
              <a:t>Hydrophilic antioxidants, such as Vitamin C (NEXT)  scavenges ROS such as (NEXT) superoxide, hydroxyl radicals, (NEXT) peroxyl radicals and (NEXT) nitric oxide. However, it is important to recognize that vitamin C is also capable of recycling other endogenous antioxidants, (NEXT) including vitamin E.</a:t>
            </a:r>
          </a:p>
        </p:txBody>
      </p:sp>
      <p:sp>
        <p:nvSpPr>
          <p:cNvPr id="4" name="Slide Number Placeholder 3"/>
          <p:cNvSpPr>
            <a:spLocks noGrp="1"/>
          </p:cNvSpPr>
          <p:nvPr>
            <p:ph type="sldNum" sz="quarter" idx="10"/>
          </p:nvPr>
        </p:nvSpPr>
        <p:spPr/>
        <p:txBody>
          <a:bodyPr/>
          <a:lstStyle/>
          <a:p>
            <a:fld id="{AA47721A-5A64-41E7-83DC-39EC8F4D7DB4}" type="slidenum">
              <a:rPr lang="en-ZA" smtClean="0"/>
              <a:t>23</a:t>
            </a:fld>
            <a:endParaRPr lang="en-ZA"/>
          </a:p>
        </p:txBody>
      </p:sp>
    </p:spTree>
    <p:extLst>
      <p:ext uri="{BB962C8B-B14F-4D97-AF65-F5344CB8AC3E}">
        <p14:creationId xmlns:p14="http://schemas.microsoft.com/office/powerpoint/2010/main" val="3324125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Okay, so, we now know about oxidative stress, and how it can lead to poor cardiovascular outcomes if not balanced properly, and that we actually have means or medications, to try and return some balance to the system. So how has our antioxidant therapies faired in practice? To do that, I’m </a:t>
            </a:r>
            <a:r>
              <a:rPr lang="en-ZA" sz="1200" kern="1200" dirty="0" err="1">
                <a:solidFill>
                  <a:schemeClr val="tx1"/>
                </a:solidFill>
                <a:effectLst/>
                <a:latin typeface="+mn-lt"/>
                <a:ea typeface="+mn-ea"/>
                <a:cs typeface="+mn-cs"/>
              </a:rPr>
              <a:t>gonna</a:t>
            </a:r>
            <a:r>
              <a:rPr lang="en-ZA" sz="1200" kern="1200" dirty="0">
                <a:solidFill>
                  <a:schemeClr val="tx1"/>
                </a:solidFill>
                <a:effectLst/>
                <a:latin typeface="+mn-lt"/>
                <a:ea typeface="+mn-ea"/>
                <a:cs typeface="+mn-cs"/>
              </a:rPr>
              <a:t> run through some of the more familiar vitamins and their results in clinical studies. </a:t>
            </a:r>
          </a:p>
          <a:p>
            <a:endParaRPr lang="en-ZA" dirty="0"/>
          </a:p>
          <a:p>
            <a:r>
              <a:rPr lang="en-ZA" dirty="0"/>
              <a:t>http://www.icr-global.org/media/1008/clinical.jpg</a:t>
            </a:r>
          </a:p>
        </p:txBody>
      </p:sp>
      <p:sp>
        <p:nvSpPr>
          <p:cNvPr id="4" name="Slide Number Placeholder 3"/>
          <p:cNvSpPr>
            <a:spLocks noGrp="1"/>
          </p:cNvSpPr>
          <p:nvPr>
            <p:ph type="sldNum" sz="quarter" idx="10"/>
          </p:nvPr>
        </p:nvSpPr>
        <p:spPr/>
        <p:txBody>
          <a:bodyPr/>
          <a:lstStyle/>
          <a:p>
            <a:fld id="{AA47721A-5A64-41E7-83DC-39EC8F4D7DB4}" type="slidenum">
              <a:rPr lang="en-ZA" smtClean="0"/>
              <a:t>24</a:t>
            </a:fld>
            <a:endParaRPr lang="en-ZA"/>
          </a:p>
        </p:txBody>
      </p:sp>
    </p:spTree>
    <p:extLst>
      <p:ext uri="{BB962C8B-B14F-4D97-AF65-F5344CB8AC3E}">
        <p14:creationId xmlns:p14="http://schemas.microsoft.com/office/powerpoint/2010/main" val="1864590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So first up, let’s have a look at Vitamin C supplementation.</a:t>
            </a:r>
          </a:p>
          <a:p>
            <a:endParaRPr lang="en-ZA" dirty="0"/>
          </a:p>
          <a:p>
            <a:r>
              <a:rPr lang="en-ZA" dirty="0"/>
              <a:t>https://www.thecandidadiet.com/wp-content/uploads/2013/01/vitamin-c-620x4121.jpg</a:t>
            </a:r>
          </a:p>
        </p:txBody>
      </p:sp>
      <p:sp>
        <p:nvSpPr>
          <p:cNvPr id="4" name="Slide Number Placeholder 3"/>
          <p:cNvSpPr>
            <a:spLocks noGrp="1"/>
          </p:cNvSpPr>
          <p:nvPr>
            <p:ph type="sldNum" sz="quarter" idx="10"/>
          </p:nvPr>
        </p:nvSpPr>
        <p:spPr/>
        <p:txBody>
          <a:bodyPr/>
          <a:lstStyle/>
          <a:p>
            <a:fld id="{AA47721A-5A64-41E7-83DC-39EC8F4D7DB4}" type="slidenum">
              <a:rPr lang="en-ZA" smtClean="0"/>
              <a:t>25</a:t>
            </a:fld>
            <a:endParaRPr lang="en-ZA"/>
          </a:p>
        </p:txBody>
      </p:sp>
    </p:spTree>
    <p:extLst>
      <p:ext uri="{BB962C8B-B14F-4D97-AF65-F5344CB8AC3E}">
        <p14:creationId xmlns:p14="http://schemas.microsoft.com/office/powerpoint/2010/main" val="2566690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Now, Vitamin C (also known as (NEXT)(NEXT) ascorbate or ascorbic acid) is a (NEXT) water-soluble vitamin found in high concentrations in fruit and vegetables, particularly guavas, red peppers and oranges. Dietary ascorbate is essential (NEXT) for humans because we lack the enzyme required to synthesize it. The recommended daily allowance (NEXT) for ascorbate varies between countries, (40–90mg/day), but is derived from two factors:</a:t>
            </a:r>
          </a:p>
          <a:p>
            <a:endParaRPr lang="en-ZA" dirty="0"/>
          </a:p>
          <a:p>
            <a:r>
              <a:rPr lang="en-ZA" dirty="0"/>
              <a:t>http://www.berkeleywellness.com/healthy-eating/nutrition/slideshow/surprising-sources-vitamin-c</a:t>
            </a:r>
          </a:p>
          <a:p>
            <a:endParaRPr lang="en-ZA" dirty="0"/>
          </a:p>
          <a:p>
            <a:r>
              <a:rPr lang="en-ZA" dirty="0"/>
              <a:t>https://www.dreamstime.com/stock-illustration-vitamin-c-sources-illustration-fruits-vegetables-rich-image66618173</a:t>
            </a:r>
          </a:p>
        </p:txBody>
      </p:sp>
      <p:sp>
        <p:nvSpPr>
          <p:cNvPr id="4" name="Slide Number Placeholder 3"/>
          <p:cNvSpPr>
            <a:spLocks noGrp="1"/>
          </p:cNvSpPr>
          <p:nvPr>
            <p:ph type="sldNum" sz="quarter" idx="10"/>
          </p:nvPr>
        </p:nvSpPr>
        <p:spPr/>
        <p:txBody>
          <a:bodyPr/>
          <a:lstStyle/>
          <a:p>
            <a:fld id="{AA47721A-5A64-41E7-83DC-39EC8F4D7DB4}" type="slidenum">
              <a:rPr lang="en-ZA" smtClean="0"/>
              <a:t>26</a:t>
            </a:fld>
            <a:endParaRPr lang="en-ZA"/>
          </a:p>
        </p:txBody>
      </p:sp>
    </p:spTree>
    <p:extLst>
      <p:ext uri="{BB962C8B-B14F-4D97-AF65-F5344CB8AC3E}">
        <p14:creationId xmlns:p14="http://schemas.microsoft.com/office/powerpoint/2010/main" val="3006825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First is the minimum requirements to prevent scurvy – a debilitating disease caused by chronic vitamin C deficiency – and second </a:t>
            </a:r>
          </a:p>
          <a:p>
            <a:endParaRPr lang="en-ZA" dirty="0"/>
          </a:p>
          <a:p>
            <a:r>
              <a:rPr lang="en-ZA" dirty="0"/>
              <a:t>http://www.wikihow.com/Diagnose-and-Treat-Scurvy</a:t>
            </a:r>
          </a:p>
          <a:p>
            <a:r>
              <a:rPr lang="en-ZA" dirty="0"/>
              <a:t>https://www.patrickholford.com/blog/the-vitamin-c-pee-myth</a:t>
            </a:r>
          </a:p>
        </p:txBody>
      </p:sp>
      <p:sp>
        <p:nvSpPr>
          <p:cNvPr id="4" name="Slide Number Placeholder 3"/>
          <p:cNvSpPr>
            <a:spLocks noGrp="1"/>
          </p:cNvSpPr>
          <p:nvPr>
            <p:ph type="sldNum" sz="quarter" idx="10"/>
          </p:nvPr>
        </p:nvSpPr>
        <p:spPr/>
        <p:txBody>
          <a:bodyPr/>
          <a:lstStyle/>
          <a:p>
            <a:fld id="{AA47721A-5A64-41E7-83DC-39EC8F4D7DB4}" type="slidenum">
              <a:rPr lang="en-ZA" smtClean="0"/>
              <a:t>27</a:t>
            </a:fld>
            <a:endParaRPr lang="en-ZA"/>
          </a:p>
        </p:txBody>
      </p:sp>
    </p:spTree>
    <p:extLst>
      <p:ext uri="{BB962C8B-B14F-4D97-AF65-F5344CB8AC3E}">
        <p14:creationId xmlns:p14="http://schemas.microsoft.com/office/powerpoint/2010/main" val="1125684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 threshold plasma concentration that drives excretion. The importance of vitamin C in cellular function is highlighted by its very high (NEXT) intracellular concentration (&gt;1 </a:t>
            </a:r>
            <a:r>
              <a:rPr lang="en-ZA" sz="1200" kern="1200" dirty="0" err="1">
                <a:solidFill>
                  <a:schemeClr val="tx1"/>
                </a:solidFill>
                <a:effectLst/>
                <a:latin typeface="+mn-lt"/>
                <a:ea typeface="+mn-ea"/>
                <a:cs typeface="+mn-cs"/>
              </a:rPr>
              <a:t>mM</a:t>
            </a:r>
            <a:r>
              <a:rPr lang="en-ZA" sz="1200" kern="1200" dirty="0">
                <a:solidFill>
                  <a:schemeClr val="tx1"/>
                </a:solidFill>
                <a:effectLst/>
                <a:latin typeface="+mn-lt"/>
                <a:ea typeface="+mn-ea"/>
                <a:cs typeface="+mn-cs"/>
              </a:rPr>
              <a:t>), which is considerably greater than that in the plasma (which is typically 30–80 </a:t>
            </a:r>
            <a:r>
              <a:rPr lang="en-ZA" sz="1200" kern="1200" dirty="0" err="1">
                <a:solidFill>
                  <a:schemeClr val="tx1"/>
                </a:solidFill>
                <a:effectLst/>
                <a:latin typeface="+mn-lt"/>
                <a:ea typeface="+mn-ea"/>
                <a:cs typeface="+mn-cs"/>
              </a:rPr>
              <a:t>μM</a:t>
            </a:r>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It is also important to acknowledge that, by definition, vitamins are only required in small quantities. For instance, (NEXT) absorption of vitamin C occurs at variable rates, depending on the intake (from as high as ~100% absorption with low intake and as low as ~30% with high intake).</a:t>
            </a:r>
          </a:p>
          <a:p>
            <a:r>
              <a:rPr lang="en-ZA" sz="1200" kern="1200" dirty="0">
                <a:solidFill>
                  <a:schemeClr val="tx1"/>
                </a:solidFill>
                <a:effectLst/>
                <a:latin typeface="+mn-lt"/>
                <a:ea typeface="+mn-ea"/>
                <a:cs typeface="+mn-cs"/>
              </a:rPr>
              <a:t>Regardless, it has long been recognized that vitamin C is a strong antioxidant and that its consumption may be beneficial in reducing the impact of oxidative stress in a range of disease processes.</a:t>
            </a:r>
          </a:p>
          <a:p>
            <a:endParaRPr lang="en-ZA" dirty="0"/>
          </a:p>
          <a:p>
            <a:r>
              <a:rPr lang="en-ZA" dirty="0"/>
              <a:t>http://www.wikihow.com/Diagnose-and-Treat-Scurvy</a:t>
            </a:r>
          </a:p>
          <a:p>
            <a:r>
              <a:rPr lang="en-ZA" dirty="0"/>
              <a:t>https://www.patrickholford.com/blog/the-vitamin-c-pee-myth</a:t>
            </a:r>
          </a:p>
        </p:txBody>
      </p:sp>
      <p:sp>
        <p:nvSpPr>
          <p:cNvPr id="4" name="Slide Number Placeholder 3"/>
          <p:cNvSpPr>
            <a:spLocks noGrp="1"/>
          </p:cNvSpPr>
          <p:nvPr>
            <p:ph type="sldNum" sz="quarter" idx="10"/>
          </p:nvPr>
        </p:nvSpPr>
        <p:spPr/>
        <p:txBody>
          <a:bodyPr/>
          <a:lstStyle/>
          <a:p>
            <a:fld id="{AA47721A-5A64-41E7-83DC-39EC8F4D7DB4}" type="slidenum">
              <a:rPr lang="en-ZA" smtClean="0"/>
              <a:t>28</a:t>
            </a:fld>
            <a:endParaRPr lang="en-ZA"/>
          </a:p>
        </p:txBody>
      </p:sp>
    </p:spTree>
    <p:extLst>
      <p:ext uri="{BB962C8B-B14F-4D97-AF65-F5344CB8AC3E}">
        <p14:creationId xmlns:p14="http://schemas.microsoft.com/office/powerpoint/2010/main" val="3482240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For instance, a large-scale study conducted over 20 years found that diets rich in vitamin C were associated with a lower incidence of stroke in elderly people (+65 years), but no significant association was found with coronary heart disease. </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29</a:t>
            </a:fld>
            <a:endParaRPr lang="en-ZA"/>
          </a:p>
        </p:txBody>
      </p:sp>
    </p:spTree>
    <p:extLst>
      <p:ext uri="{BB962C8B-B14F-4D97-AF65-F5344CB8AC3E}">
        <p14:creationId xmlns:p14="http://schemas.microsoft.com/office/powerpoint/2010/main" val="167166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So, first of all: what is the problem at hand?</a:t>
            </a:r>
          </a:p>
          <a:p>
            <a:endParaRPr lang="en-ZA" dirty="0"/>
          </a:p>
          <a:p>
            <a:r>
              <a:rPr lang="en-ZA" dirty="0"/>
              <a:t>http://carneyco.com/tag/problems/</a:t>
            </a:r>
          </a:p>
        </p:txBody>
      </p:sp>
      <p:sp>
        <p:nvSpPr>
          <p:cNvPr id="4" name="Slide Number Placeholder 3"/>
          <p:cNvSpPr>
            <a:spLocks noGrp="1"/>
          </p:cNvSpPr>
          <p:nvPr>
            <p:ph type="sldNum" sz="quarter" idx="10"/>
          </p:nvPr>
        </p:nvSpPr>
        <p:spPr/>
        <p:txBody>
          <a:bodyPr/>
          <a:lstStyle/>
          <a:p>
            <a:fld id="{AA47721A-5A64-41E7-83DC-39EC8F4D7DB4}" type="slidenum">
              <a:rPr lang="en-ZA" smtClean="0"/>
              <a:t>3</a:t>
            </a:fld>
            <a:endParaRPr lang="en-ZA"/>
          </a:p>
        </p:txBody>
      </p:sp>
    </p:spTree>
    <p:extLst>
      <p:ext uri="{BB962C8B-B14F-4D97-AF65-F5344CB8AC3E}">
        <p14:creationId xmlns:p14="http://schemas.microsoft.com/office/powerpoint/2010/main" val="2943650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 European prospective investigation into cancer and nutrition (EPIC) Norfolk study found that plasma vitamin C concentration was inversely related to incidence of cardiovascular disease-related mortality, as well as all-cause mortality, in both men and women. The study monitored plasma vitamin C and all-cause mortality. It was determined that by increasing plasma vitamin C by 20 </a:t>
            </a:r>
            <a:r>
              <a:rPr lang="en-ZA" sz="1200" kern="1200" dirty="0" err="1">
                <a:solidFill>
                  <a:schemeClr val="tx1"/>
                </a:solidFill>
                <a:effectLst/>
                <a:latin typeface="+mn-lt"/>
                <a:ea typeface="+mn-ea"/>
                <a:cs typeface="+mn-cs"/>
              </a:rPr>
              <a:t>μM</a:t>
            </a:r>
            <a:r>
              <a:rPr lang="en-ZA" sz="1200" kern="1200" dirty="0">
                <a:solidFill>
                  <a:schemeClr val="tx1"/>
                </a:solidFill>
                <a:effectLst/>
                <a:latin typeface="+mn-lt"/>
                <a:ea typeface="+mn-ea"/>
                <a:cs typeface="+mn-cs"/>
              </a:rPr>
              <a:t> through increased intake of fruit and vegetables, cardiovascular disease mortality was reduced by ~20%.</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30</a:t>
            </a:fld>
            <a:endParaRPr lang="en-ZA"/>
          </a:p>
        </p:txBody>
      </p:sp>
    </p:spTree>
    <p:extLst>
      <p:ext uri="{BB962C8B-B14F-4D97-AF65-F5344CB8AC3E}">
        <p14:creationId xmlns:p14="http://schemas.microsoft.com/office/powerpoint/2010/main" val="3124558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Endothelial dysfunction has also been identified as the major target for vitamin C-mediated effects.</a:t>
            </a:r>
          </a:p>
          <a:p>
            <a:r>
              <a:rPr lang="en-ZA" sz="1200" kern="1200" dirty="0">
                <a:solidFill>
                  <a:schemeClr val="tx1"/>
                </a:solidFill>
                <a:effectLst/>
                <a:latin typeface="+mn-lt"/>
                <a:ea typeface="+mn-ea"/>
                <a:cs typeface="+mn-cs"/>
              </a:rPr>
              <a:t>The British Regional Heart Study found an inverse association between plasma vitamin C concentration and markers of inflammation and endothelial dysfunction in men with no history of cardiovascular disease or diabetes. </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31</a:t>
            </a:fld>
            <a:endParaRPr lang="en-ZA"/>
          </a:p>
        </p:txBody>
      </p:sp>
    </p:spTree>
    <p:extLst>
      <p:ext uri="{BB962C8B-B14F-4D97-AF65-F5344CB8AC3E}">
        <p14:creationId xmlns:p14="http://schemas.microsoft.com/office/powerpoint/2010/main" val="2740519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And then comes a big However: vitamin C supplement studies have not been able to show any conclusive promise of being cardioprotective. A meta-analysis done a few years ago had already concluded (NEXT) even: there is no evidence to support the use of vitamin and antioxidant supplements for prevention of cardiovascular disease. How does this then explain the protective effects of Vitamin C in the studies I just mentioned? It would indicate that having high Vitamin C concentrations in your blood is not the reason for </a:t>
            </a:r>
            <a:r>
              <a:rPr lang="en-ZA" sz="1200" kern="1200" dirty="0" err="1">
                <a:solidFill>
                  <a:schemeClr val="tx1"/>
                </a:solidFill>
                <a:effectLst/>
                <a:latin typeface="+mn-lt"/>
                <a:ea typeface="+mn-ea"/>
                <a:cs typeface="+mn-cs"/>
              </a:rPr>
              <a:t>cardioprotection</a:t>
            </a:r>
            <a:r>
              <a:rPr lang="en-ZA" sz="1200" kern="1200" dirty="0">
                <a:solidFill>
                  <a:schemeClr val="tx1"/>
                </a:solidFill>
                <a:effectLst/>
                <a:latin typeface="+mn-lt"/>
                <a:ea typeface="+mn-ea"/>
                <a:cs typeface="+mn-cs"/>
              </a:rPr>
              <a:t>, but rather some other nutrient obtained from a fruit and vegetable diet.</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32</a:t>
            </a:fld>
            <a:endParaRPr lang="en-ZA"/>
          </a:p>
        </p:txBody>
      </p:sp>
    </p:spTree>
    <p:extLst>
      <p:ext uri="{BB962C8B-B14F-4D97-AF65-F5344CB8AC3E}">
        <p14:creationId xmlns:p14="http://schemas.microsoft.com/office/powerpoint/2010/main" val="1744882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Maybe Vitamin C is the exception, let’s rather look at Vitamin A supplementation.</a:t>
            </a:r>
          </a:p>
          <a:p>
            <a:endParaRPr lang="en-ZA" dirty="0"/>
          </a:p>
          <a:p>
            <a:r>
              <a:rPr lang="en-ZA" dirty="0"/>
              <a:t>http://news.berkeley.edu/wp-content/uploads/2015/08/vitamine_istock750.jpg</a:t>
            </a:r>
          </a:p>
        </p:txBody>
      </p:sp>
      <p:sp>
        <p:nvSpPr>
          <p:cNvPr id="4" name="Slide Number Placeholder 3"/>
          <p:cNvSpPr>
            <a:spLocks noGrp="1"/>
          </p:cNvSpPr>
          <p:nvPr>
            <p:ph type="sldNum" sz="quarter" idx="10"/>
          </p:nvPr>
        </p:nvSpPr>
        <p:spPr/>
        <p:txBody>
          <a:bodyPr/>
          <a:lstStyle/>
          <a:p>
            <a:fld id="{AA47721A-5A64-41E7-83DC-39EC8F4D7DB4}" type="slidenum">
              <a:rPr lang="en-ZA" smtClean="0"/>
              <a:t>33</a:t>
            </a:fld>
            <a:endParaRPr lang="en-ZA"/>
          </a:p>
        </p:txBody>
      </p:sp>
    </p:spTree>
    <p:extLst>
      <p:ext uri="{BB962C8B-B14F-4D97-AF65-F5344CB8AC3E}">
        <p14:creationId xmlns:p14="http://schemas.microsoft.com/office/powerpoint/2010/main" val="2144997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Vitamin A (or Retinol) can be synthesized from (NEXT) β-carotene in the gut, both before and after absorption. (NEXT) Lycopene, which is the precursor for β-carotene and many other carotenoids, is the most studied of this group. It is a potent singlet oxygen scavenger that is twice as effective in this capacity as β-carotene and 10 times more effective than Vitamin E’s, α-tocopherol, which we’ll get to shortly.</a:t>
            </a:r>
          </a:p>
          <a:p>
            <a:endParaRPr lang="en-ZA" dirty="0"/>
          </a:p>
          <a:p>
            <a:r>
              <a:rPr lang="en-ZA" dirty="0"/>
              <a:t>http://journal.frontiersin.org/article/10.3389/fcvm.2015.00029/full</a:t>
            </a:r>
          </a:p>
          <a:p>
            <a:endParaRPr lang="en-ZA" dirty="0"/>
          </a:p>
          <a:p>
            <a:r>
              <a:rPr lang="en-ZA" dirty="0"/>
              <a:t>http://www.frontiersin.org/files/Articles/145177/fcvm-02-00029-HTML/image_m/fcvm-02-00029-g006.jpg</a:t>
            </a:r>
          </a:p>
          <a:p>
            <a:endParaRPr lang="en-ZA" dirty="0"/>
          </a:p>
          <a:p>
            <a:r>
              <a:rPr lang="en-ZA" dirty="0"/>
              <a:t>https://ehs.ucsc.edu/programs/research-safety/images/phenol.png</a:t>
            </a:r>
          </a:p>
        </p:txBody>
      </p:sp>
      <p:sp>
        <p:nvSpPr>
          <p:cNvPr id="4" name="Slide Number Placeholder 3"/>
          <p:cNvSpPr>
            <a:spLocks noGrp="1"/>
          </p:cNvSpPr>
          <p:nvPr>
            <p:ph type="sldNum" sz="quarter" idx="10"/>
          </p:nvPr>
        </p:nvSpPr>
        <p:spPr/>
        <p:txBody>
          <a:bodyPr/>
          <a:lstStyle/>
          <a:p>
            <a:fld id="{AA47721A-5A64-41E7-83DC-39EC8F4D7DB4}" type="slidenum">
              <a:rPr lang="en-ZA" smtClean="0"/>
              <a:t>34</a:t>
            </a:fld>
            <a:endParaRPr lang="en-ZA"/>
          </a:p>
        </p:txBody>
      </p:sp>
    </p:spTree>
    <p:extLst>
      <p:ext uri="{BB962C8B-B14F-4D97-AF65-F5344CB8AC3E}">
        <p14:creationId xmlns:p14="http://schemas.microsoft.com/office/powerpoint/2010/main" val="2585047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 carotenoids (NEXT) are a group of lipid soluble, vibrantly </a:t>
            </a:r>
            <a:r>
              <a:rPr lang="en-ZA" sz="1200" kern="1200" dirty="0" err="1">
                <a:solidFill>
                  <a:schemeClr val="tx1"/>
                </a:solidFill>
                <a:effectLst/>
                <a:latin typeface="+mn-lt"/>
                <a:ea typeface="+mn-ea"/>
                <a:cs typeface="+mn-cs"/>
              </a:rPr>
              <a:t>colored</a:t>
            </a:r>
            <a:r>
              <a:rPr lang="en-ZA" sz="1200" kern="1200" dirty="0">
                <a:solidFill>
                  <a:schemeClr val="tx1"/>
                </a:solidFill>
                <a:effectLst/>
                <a:latin typeface="+mn-lt"/>
                <a:ea typeface="+mn-ea"/>
                <a:cs typeface="+mn-cs"/>
              </a:rPr>
              <a:t> pigments (yellow, orange, and red) found extensively in fruit and vegetables, with the highest concentration present in carrots, sweet </a:t>
            </a:r>
            <a:r>
              <a:rPr lang="en-ZA" sz="1200" kern="1200" dirty="0" err="1">
                <a:solidFill>
                  <a:schemeClr val="tx1"/>
                </a:solidFill>
                <a:effectLst/>
                <a:latin typeface="+mn-lt"/>
                <a:ea typeface="+mn-ea"/>
                <a:cs typeface="+mn-cs"/>
              </a:rPr>
              <a:t>potatos</a:t>
            </a:r>
            <a:r>
              <a:rPr lang="en-ZA" sz="1200" kern="1200" dirty="0">
                <a:solidFill>
                  <a:schemeClr val="tx1"/>
                </a:solidFill>
                <a:effectLst/>
                <a:latin typeface="+mn-lt"/>
                <a:ea typeface="+mn-ea"/>
                <a:cs typeface="+mn-cs"/>
              </a:rPr>
              <a:t> and liver. </a:t>
            </a:r>
          </a:p>
          <a:p>
            <a:endParaRPr lang="en-ZA" dirty="0"/>
          </a:p>
          <a:p>
            <a:r>
              <a:rPr lang="en-ZA" dirty="0"/>
              <a:t>http://www.berkeleywellness.com/healthy-eating/nutrition/slideshow/surprising-sources-vitamin-c</a:t>
            </a:r>
          </a:p>
          <a:p>
            <a:endParaRPr lang="en-ZA" dirty="0"/>
          </a:p>
          <a:p>
            <a:r>
              <a:rPr lang="en-ZA" dirty="0"/>
              <a:t>https://www.dreamstime.com/stock-illustration-vitamin-c-sources-illustration-fruits-vegetables-rich-image66618173</a:t>
            </a:r>
          </a:p>
        </p:txBody>
      </p:sp>
      <p:sp>
        <p:nvSpPr>
          <p:cNvPr id="4" name="Slide Number Placeholder 3"/>
          <p:cNvSpPr>
            <a:spLocks noGrp="1"/>
          </p:cNvSpPr>
          <p:nvPr>
            <p:ph type="sldNum" sz="quarter" idx="10"/>
          </p:nvPr>
        </p:nvSpPr>
        <p:spPr/>
        <p:txBody>
          <a:bodyPr/>
          <a:lstStyle/>
          <a:p>
            <a:fld id="{AA47721A-5A64-41E7-83DC-39EC8F4D7DB4}" type="slidenum">
              <a:rPr lang="en-ZA" smtClean="0"/>
              <a:t>35</a:t>
            </a:fld>
            <a:endParaRPr lang="en-ZA"/>
          </a:p>
        </p:txBody>
      </p:sp>
    </p:spTree>
    <p:extLst>
      <p:ext uri="{BB962C8B-B14F-4D97-AF65-F5344CB8AC3E}">
        <p14:creationId xmlns:p14="http://schemas.microsoft.com/office/powerpoint/2010/main" val="4223061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While lycopene’s antioxidant activity might be higher than that of vitamin E and other diet-derived antioxidants, the limitation to in vivo antioxidant effects revolve around its bioavailability (where plasma concentrations typically are less than &lt;1 </a:t>
            </a:r>
            <a:r>
              <a:rPr lang="en-ZA" sz="1200" kern="1200" dirty="0" err="1">
                <a:solidFill>
                  <a:schemeClr val="tx1"/>
                </a:solidFill>
                <a:effectLst/>
                <a:latin typeface="+mn-lt"/>
                <a:ea typeface="+mn-ea"/>
                <a:cs typeface="+mn-cs"/>
              </a:rPr>
              <a:t>μM</a:t>
            </a:r>
            <a:r>
              <a:rPr lang="en-ZA" sz="1200" kern="1200" dirty="0">
                <a:solidFill>
                  <a:schemeClr val="tx1"/>
                </a:solidFill>
                <a:effectLst/>
                <a:latin typeface="+mn-lt"/>
                <a:ea typeface="+mn-ea"/>
                <a:cs typeface="+mn-cs"/>
              </a:rPr>
              <a:t>). However, the situation is more complex than simply considering raw plasma concentration because</a:t>
            </a:r>
          </a:p>
          <a:p>
            <a:endParaRPr lang="en-ZA" dirty="0"/>
          </a:p>
          <a:p>
            <a:r>
              <a:rPr lang="en-ZA" dirty="0"/>
              <a:t>http://jn.nutrition.org/content/129/4/849.long</a:t>
            </a:r>
          </a:p>
        </p:txBody>
      </p:sp>
      <p:sp>
        <p:nvSpPr>
          <p:cNvPr id="4" name="Slide Number Placeholder 3"/>
          <p:cNvSpPr>
            <a:spLocks noGrp="1"/>
          </p:cNvSpPr>
          <p:nvPr>
            <p:ph type="sldNum" sz="quarter" idx="10"/>
          </p:nvPr>
        </p:nvSpPr>
        <p:spPr/>
        <p:txBody>
          <a:bodyPr/>
          <a:lstStyle/>
          <a:p>
            <a:fld id="{AA47721A-5A64-41E7-83DC-39EC8F4D7DB4}" type="slidenum">
              <a:rPr lang="en-ZA" smtClean="0"/>
              <a:t>36</a:t>
            </a:fld>
            <a:endParaRPr lang="en-ZA"/>
          </a:p>
        </p:txBody>
      </p:sp>
    </p:spTree>
    <p:extLst>
      <p:ext uri="{BB962C8B-B14F-4D97-AF65-F5344CB8AC3E}">
        <p14:creationId xmlns:p14="http://schemas.microsoft.com/office/powerpoint/2010/main" val="4273340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lycopene associates with LDL in the plasma, where the local concentration in these lipid-rich moieties will be considerably higher. In addition, the (NEXT) lipid solubility of lycopene ensures that it accumulates in fat-rich organs and tissues (e.g., liver, prostate, testes), where it might reach sufficient concentrations to have a genuine impact on antioxidant capacity. </a:t>
            </a:r>
          </a:p>
          <a:p>
            <a:r>
              <a:rPr lang="en-ZA" sz="1200" kern="1200" dirty="0">
                <a:solidFill>
                  <a:schemeClr val="tx1"/>
                </a:solidFill>
                <a:effectLst/>
                <a:latin typeface="+mn-lt"/>
                <a:ea typeface="+mn-ea"/>
                <a:cs typeface="+mn-cs"/>
              </a:rPr>
              <a:t>As with other diet-derived components, it is also crucial to consider the effect of (NEXT) cooking and oxidation prior to ingestion. The impact of cooking is not necessarily detrimental to antioxidant capacity, as studies involving thermal processing of tomatoes indicated that heating reduced vitamin C content, but caused a concomitant increase in bioavailable lycopene, possibly due to release from the matrix of the fruit, and a net increase in antioxidant capacity.</a:t>
            </a:r>
          </a:p>
          <a:p>
            <a:endParaRPr lang="en-ZA" dirty="0"/>
          </a:p>
          <a:p>
            <a:r>
              <a:rPr lang="en-ZA" dirty="0"/>
              <a:t>http://jn.nutrition.org/content/129/4/849.long</a:t>
            </a:r>
          </a:p>
        </p:txBody>
      </p:sp>
      <p:sp>
        <p:nvSpPr>
          <p:cNvPr id="4" name="Slide Number Placeholder 3"/>
          <p:cNvSpPr>
            <a:spLocks noGrp="1"/>
          </p:cNvSpPr>
          <p:nvPr>
            <p:ph type="sldNum" sz="quarter" idx="10"/>
          </p:nvPr>
        </p:nvSpPr>
        <p:spPr/>
        <p:txBody>
          <a:bodyPr/>
          <a:lstStyle/>
          <a:p>
            <a:fld id="{AA47721A-5A64-41E7-83DC-39EC8F4D7DB4}" type="slidenum">
              <a:rPr lang="en-ZA" smtClean="0"/>
              <a:t>37</a:t>
            </a:fld>
            <a:endParaRPr lang="en-ZA"/>
          </a:p>
        </p:txBody>
      </p:sp>
    </p:spTree>
    <p:extLst>
      <p:ext uri="{BB962C8B-B14F-4D97-AF65-F5344CB8AC3E}">
        <p14:creationId xmlns:p14="http://schemas.microsoft.com/office/powerpoint/2010/main" val="2463802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In clinical studies, the </a:t>
            </a:r>
            <a:r>
              <a:rPr lang="en-ZA" sz="1200" kern="1200" dirty="0" err="1">
                <a:solidFill>
                  <a:schemeClr val="tx1"/>
                </a:solidFill>
                <a:effectLst/>
                <a:latin typeface="+mn-lt"/>
                <a:ea typeface="+mn-ea"/>
                <a:cs typeface="+mn-cs"/>
              </a:rPr>
              <a:t>Bruneck</a:t>
            </a:r>
            <a:r>
              <a:rPr lang="en-ZA" sz="1200" kern="1200" dirty="0">
                <a:solidFill>
                  <a:schemeClr val="tx1"/>
                </a:solidFill>
                <a:effectLst/>
                <a:latin typeface="+mn-lt"/>
                <a:ea typeface="+mn-ea"/>
                <a:cs typeface="+mn-cs"/>
              </a:rPr>
              <a:t> study found a 20% lower incidence of atherosclerosis in individuals with higher plasma levels of β-carotene and α-carotene.</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38</a:t>
            </a:fld>
            <a:endParaRPr lang="en-ZA"/>
          </a:p>
        </p:txBody>
      </p:sp>
    </p:spTree>
    <p:extLst>
      <p:ext uri="{BB962C8B-B14F-4D97-AF65-F5344CB8AC3E}">
        <p14:creationId xmlns:p14="http://schemas.microsoft.com/office/powerpoint/2010/main" val="3160415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Furthermore, the Physicians Health Study found that coronary artery disease was 25% less prevalent in men who ate vegetables rich in carotenoids.</a:t>
            </a:r>
          </a:p>
          <a:p>
            <a:r>
              <a:rPr lang="en-ZA" sz="1200" kern="1200" dirty="0">
                <a:solidFill>
                  <a:schemeClr val="tx1"/>
                </a:solidFill>
                <a:effectLst/>
                <a:latin typeface="+mn-lt"/>
                <a:ea typeface="+mn-ea"/>
                <a:cs typeface="+mn-cs"/>
              </a:rPr>
              <a:t>However, similar to Vitamin C supplementation, there is a disparity between findings where β-carotene is used as a marker of fruit and vegetable ingestion and those involving supplements, which could be interpreted to indicate that β-carotene is a bystander rather than causal in dietary studies. As such, the stance of the US Preventative Task Force (NEXT) is to not recommend β-carotene for prevention of cardiovascular disease.</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39</a:t>
            </a:fld>
            <a:endParaRPr lang="en-ZA"/>
          </a:p>
        </p:txBody>
      </p:sp>
    </p:spTree>
    <p:extLst>
      <p:ext uri="{BB962C8B-B14F-4D97-AF65-F5344CB8AC3E}">
        <p14:creationId xmlns:p14="http://schemas.microsoft.com/office/powerpoint/2010/main" val="2034791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Well, we all need to constantly breathe air, and inhale oxygen to live! Oxygen is the molecule of life for all aerobic creatures. When oxygen gets into our blood stream and cells, it is delivered to the mitochondria</a:t>
            </a:r>
          </a:p>
          <a:p>
            <a:endParaRPr lang="en-ZA" dirty="0"/>
          </a:p>
          <a:p>
            <a:r>
              <a:rPr lang="en-ZA" dirty="0"/>
              <a:t>http://333oee3bik6e1t8q4y139009mcg.wpengine.netdna-cdn.com/wp-content/uploads/2013/01/Breathing_Oxygen.png</a:t>
            </a:r>
          </a:p>
        </p:txBody>
      </p:sp>
      <p:sp>
        <p:nvSpPr>
          <p:cNvPr id="4" name="Slide Number Placeholder 3"/>
          <p:cNvSpPr>
            <a:spLocks noGrp="1"/>
          </p:cNvSpPr>
          <p:nvPr>
            <p:ph type="sldNum" sz="quarter" idx="10"/>
          </p:nvPr>
        </p:nvSpPr>
        <p:spPr/>
        <p:txBody>
          <a:bodyPr/>
          <a:lstStyle/>
          <a:p>
            <a:fld id="{AA47721A-5A64-41E7-83DC-39EC8F4D7DB4}" type="slidenum">
              <a:rPr lang="en-ZA" smtClean="0"/>
              <a:t>4</a:t>
            </a:fld>
            <a:endParaRPr lang="en-ZA"/>
          </a:p>
        </p:txBody>
      </p:sp>
    </p:spTree>
    <p:extLst>
      <p:ext uri="{BB962C8B-B14F-4D97-AF65-F5344CB8AC3E}">
        <p14:creationId xmlns:p14="http://schemas.microsoft.com/office/powerpoint/2010/main" val="885498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Finally, for the singlet vitamins, let’s have a quick look at Vitamin E. </a:t>
            </a:r>
          </a:p>
          <a:p>
            <a:endParaRPr lang="en-ZA" dirty="0"/>
          </a:p>
          <a:p>
            <a:r>
              <a:rPr lang="en-ZA" dirty="0"/>
              <a:t>http://news.berkeley.edu/wp-content/uploads/2015/08/vitamine_istock750.jpg</a:t>
            </a:r>
          </a:p>
        </p:txBody>
      </p:sp>
      <p:sp>
        <p:nvSpPr>
          <p:cNvPr id="4" name="Slide Number Placeholder 3"/>
          <p:cNvSpPr>
            <a:spLocks noGrp="1"/>
          </p:cNvSpPr>
          <p:nvPr>
            <p:ph type="sldNum" sz="quarter" idx="10"/>
          </p:nvPr>
        </p:nvSpPr>
        <p:spPr/>
        <p:txBody>
          <a:bodyPr/>
          <a:lstStyle/>
          <a:p>
            <a:fld id="{AA47721A-5A64-41E7-83DC-39EC8F4D7DB4}" type="slidenum">
              <a:rPr lang="en-ZA" smtClean="0"/>
              <a:t>40</a:t>
            </a:fld>
            <a:endParaRPr lang="en-ZA"/>
          </a:p>
        </p:txBody>
      </p:sp>
    </p:spTree>
    <p:extLst>
      <p:ext uri="{BB962C8B-B14F-4D97-AF65-F5344CB8AC3E}">
        <p14:creationId xmlns:p14="http://schemas.microsoft.com/office/powerpoint/2010/main" val="1683196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 term “Vitamin E” refers to eight lipid soluble, isomeric compounds containing three asymmetric carbon atoms, known as tocopherols and tocotrienols. The major isoforms in human diet are (NEXT) α- and (NEXT) γ-tocopherol, with α-tocopherol being the most potent antioxidant of the group. </a:t>
            </a:r>
          </a:p>
          <a:p>
            <a:endParaRPr lang="en-ZA" dirty="0"/>
          </a:p>
          <a:p>
            <a:r>
              <a:rPr lang="en-ZA" dirty="0"/>
              <a:t>http://journal.frontiersin.org/article/10.3389/fcvm.2015.00029/full</a:t>
            </a:r>
          </a:p>
          <a:p>
            <a:endParaRPr lang="en-ZA" dirty="0"/>
          </a:p>
          <a:p>
            <a:r>
              <a:rPr lang="en-ZA" dirty="0"/>
              <a:t>http://www.frontiersin.org/files/Articles/145177/fcvm-02-00029-HTML/image_m/fcvm-02-00029-g006.jpg</a:t>
            </a:r>
          </a:p>
          <a:p>
            <a:endParaRPr lang="en-ZA" dirty="0"/>
          </a:p>
          <a:p>
            <a:r>
              <a:rPr lang="en-ZA" dirty="0"/>
              <a:t>https://ehs.ucsc.edu/programs/research-safety/images/phenol.png</a:t>
            </a:r>
          </a:p>
        </p:txBody>
      </p:sp>
      <p:sp>
        <p:nvSpPr>
          <p:cNvPr id="4" name="Slide Number Placeholder 3"/>
          <p:cNvSpPr>
            <a:spLocks noGrp="1"/>
          </p:cNvSpPr>
          <p:nvPr>
            <p:ph type="sldNum" sz="quarter" idx="10"/>
          </p:nvPr>
        </p:nvSpPr>
        <p:spPr/>
        <p:txBody>
          <a:bodyPr/>
          <a:lstStyle/>
          <a:p>
            <a:fld id="{AA47721A-5A64-41E7-83DC-39EC8F4D7DB4}" type="slidenum">
              <a:rPr lang="en-ZA" smtClean="0"/>
              <a:t>41</a:t>
            </a:fld>
            <a:endParaRPr lang="en-ZA"/>
          </a:p>
        </p:txBody>
      </p:sp>
    </p:spTree>
    <p:extLst>
      <p:ext uri="{BB962C8B-B14F-4D97-AF65-F5344CB8AC3E}">
        <p14:creationId xmlns:p14="http://schemas.microsoft.com/office/powerpoint/2010/main" val="3264971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Cooking oils, (NEXT) (NEXT) egg yolk, butter, green leafy vegetables, and some fruits (such as kiwi fruit, pumpkins, mangoes, papayas, and </a:t>
            </a:r>
            <a:r>
              <a:rPr lang="en-ZA" sz="1200" kern="1200" dirty="0" err="1">
                <a:solidFill>
                  <a:schemeClr val="tx1"/>
                </a:solidFill>
                <a:effectLst/>
                <a:latin typeface="+mn-lt"/>
                <a:ea typeface="+mn-ea"/>
                <a:cs typeface="+mn-cs"/>
              </a:rPr>
              <a:t>tomatos</a:t>
            </a:r>
            <a:r>
              <a:rPr lang="en-ZA" sz="1200" kern="1200" dirty="0">
                <a:solidFill>
                  <a:schemeClr val="tx1"/>
                </a:solidFill>
                <a:effectLst/>
                <a:latin typeface="+mn-lt"/>
                <a:ea typeface="+mn-ea"/>
                <a:cs typeface="+mn-cs"/>
              </a:rPr>
              <a:t>) are rich sources of vitamin E. Vitamin E is the most (NEXT) comprehensively studied antioxidant in humans, to date, particularly with respect to large-scale clinical trials. The results of these trials have had a major impact on the (NEXT) perception of antioxidants as a cardioprotective treatment. While vitamin E deficiency (NEXT) can cause serious health problems (NEXT), it usually occurs in premature babies who have genetic deficiency in tocopherol transport protein or have fat absorption problems – and is rarely due to deficiency in the diet.</a:t>
            </a:r>
          </a:p>
          <a:p>
            <a:endParaRPr lang="en-ZA" dirty="0"/>
          </a:p>
          <a:p>
            <a:r>
              <a:rPr lang="en-ZA" dirty="0"/>
              <a:t>http://www.berkeleywellness.com/healthy-eating/nutrition/slideshow/surprising-sources-vitamin-c</a:t>
            </a:r>
          </a:p>
          <a:p>
            <a:endParaRPr lang="en-ZA" dirty="0"/>
          </a:p>
          <a:p>
            <a:r>
              <a:rPr lang="en-ZA" dirty="0"/>
              <a:t>https://www.dreamstime.com/stock-illustration-vitamin-c-sources-illustration-fruits-vegetables-rich-image66618173</a:t>
            </a:r>
          </a:p>
        </p:txBody>
      </p:sp>
      <p:sp>
        <p:nvSpPr>
          <p:cNvPr id="4" name="Slide Number Placeholder 3"/>
          <p:cNvSpPr>
            <a:spLocks noGrp="1"/>
          </p:cNvSpPr>
          <p:nvPr>
            <p:ph type="sldNum" sz="quarter" idx="10"/>
          </p:nvPr>
        </p:nvSpPr>
        <p:spPr/>
        <p:txBody>
          <a:bodyPr/>
          <a:lstStyle/>
          <a:p>
            <a:fld id="{AA47721A-5A64-41E7-83DC-39EC8F4D7DB4}" type="slidenum">
              <a:rPr lang="en-ZA" smtClean="0"/>
              <a:t>42</a:t>
            </a:fld>
            <a:endParaRPr lang="en-ZA"/>
          </a:p>
        </p:txBody>
      </p:sp>
    </p:spTree>
    <p:extLst>
      <p:ext uri="{BB962C8B-B14F-4D97-AF65-F5344CB8AC3E}">
        <p14:creationId xmlns:p14="http://schemas.microsoft.com/office/powerpoint/2010/main" val="1556184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Vitamin E has been the subject of two large clinical trials: the Cambridge heart antioxidant study (known as the CHAOS study) and the heart outcomes prevention valuation study (abbreviated as the HOPE study). The results from CHAOS showed some promise in that, while α-tocopherol supplementation failed to have an impact on cardiovascular mortality rates, it succeeded in reducing the incidence of non-fatal myocardial infarction in patients with coronary artery disease. </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43</a:t>
            </a:fld>
            <a:endParaRPr lang="en-ZA"/>
          </a:p>
        </p:txBody>
      </p:sp>
    </p:spTree>
    <p:extLst>
      <p:ext uri="{BB962C8B-B14F-4D97-AF65-F5344CB8AC3E}">
        <p14:creationId xmlns:p14="http://schemas.microsoft.com/office/powerpoint/2010/main" val="2207439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Results from the HOPE trial, however, were disappointing, because vitamin E supplementation was found to have no effect on cardiovascular outcomes in patients at high risk of cardiovascular events or in patients with diabetes. The results of the HOPE trial dealt a massive blow to vitamin E as a beneficial antioxidant in cardiovascular disease and led to a widespread sense that the whole concept of antioxidant therapy might be flawed. Currently, the recommendation from the US preventative task force is that (NEXT) vitamin E supplementation is not recommended in primary prevention of cardiovascular disease. And to put it bluntly in the words of Margaret Traber (NEXT), a Vitamin E researcher at Oregon State University: </a:t>
            </a:r>
            <a:r>
              <a:rPr lang="en-ZA" sz="1200" b="1" kern="1200" dirty="0">
                <a:solidFill>
                  <a:schemeClr val="tx1"/>
                </a:solidFill>
                <a:effectLst/>
                <a:latin typeface="+mn-lt"/>
                <a:ea typeface="+mn-ea"/>
                <a:cs typeface="+mn-cs"/>
              </a:rPr>
              <a:t>Vitamin E is associated with lipids, or the fats found in the blood, but it's mostly just a micronutrient that's going along for the ride.</a:t>
            </a:r>
            <a:endParaRPr lang="en-ZA" sz="1200" kern="1200" dirty="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44</a:t>
            </a:fld>
            <a:endParaRPr lang="en-ZA"/>
          </a:p>
        </p:txBody>
      </p:sp>
    </p:spTree>
    <p:extLst>
      <p:ext uri="{BB962C8B-B14F-4D97-AF65-F5344CB8AC3E}">
        <p14:creationId xmlns:p14="http://schemas.microsoft.com/office/powerpoint/2010/main" val="700296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Okay, so, one by one vitamins might not be having the full protective effect that we have come expect from our isolated understanding of antioxidants. But what if we use daily multivitamin therapies to simply deliver all the essential vitamins as determined by an agreed recommended daily allowance to ensure that none are deficient. Sounds like sense? Moreover, there could also be synergistic effects of the vitamins and minerals included in the supplement. Let’s see how this has pan out:</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The only risk of this approach , however, is that individuals might view multivitamin supplements as a substitute for a healthy fruit and vegetable-rich diet, leading to deprivation of other beneficial micronutrients and health-enhancing components (e.g., </a:t>
            </a:r>
            <a:r>
              <a:rPr lang="en-ZA" sz="1200" kern="1200" dirty="0" err="1">
                <a:solidFill>
                  <a:schemeClr val="tx1"/>
                </a:solidFill>
                <a:effectLst/>
                <a:latin typeface="+mn-lt"/>
                <a:ea typeface="+mn-ea"/>
                <a:cs typeface="+mn-cs"/>
              </a:rPr>
              <a:t>fiber</a:t>
            </a:r>
            <a:r>
              <a:rPr lang="en-ZA" sz="1200" kern="1200" dirty="0">
                <a:solidFill>
                  <a:schemeClr val="tx1"/>
                </a:solidFill>
                <a:effectLst/>
                <a:latin typeface="+mn-lt"/>
                <a:ea typeface="+mn-ea"/>
                <a:cs typeface="+mn-cs"/>
              </a:rPr>
              <a:t>), which might hold just as much, if not more, promise than the vitamins themselves.</a:t>
            </a:r>
          </a:p>
          <a:p>
            <a:endParaRPr lang="en-ZA" dirty="0"/>
          </a:p>
          <a:p>
            <a:r>
              <a:rPr lang="en-ZA" dirty="0"/>
              <a:t>https://cdn1.evitamins.com/images/products/Centrum/84283/1400/300054758705_1.jpg</a:t>
            </a:r>
          </a:p>
          <a:p>
            <a:r>
              <a:rPr lang="en-ZA" dirty="0"/>
              <a:t>https://clicks.co.za/medias/?context=bWFzdGVyfHByb2R1Y3QtaW1hZ2VzfDM0MTI1fGltYWdlL2pwZWd8cHJvZHVjdC1pbWFnZXMvaDMyL2hmZi84ODQ5Njk0NTU2MTkwLmpwZ3w5OGVlNWE3ODU0NzgxNDZlNmJhOWU2YWE1MThkMjYzNmY3YjA4MTkxYWUzNDE3YjE3OGYxOTM2MTIwNTZlZjg2</a:t>
            </a:r>
          </a:p>
          <a:p>
            <a:r>
              <a:rPr lang="en-ZA" dirty="0"/>
              <a:t>https://clicks.co.za/medias/?context=bWFzdGVyfHByb2R1Y3QtaW1hZ2VzfDU3MzQwfGltYWdlL2pwZWd8cHJvZHVjdC1pbWFnZXMvaDExL2gwNC84ODQ3MDM4MTE5OTY2LmpwZ3wxNGQzM2VkN2IxMDg5NWQ5OGZjYmM1NjRlMWVkZjIwNjQ3ZmQ2ZjdhMzE3YWU0NWI3NjUwNzc5NWU1MjJhYThi</a:t>
            </a:r>
          </a:p>
          <a:p>
            <a:r>
              <a:rPr lang="en-ZA" dirty="0"/>
              <a:t>https://images-na.ssl-images-amazon.com/images/I/51TxUQ0OZsL.jpg</a:t>
            </a:r>
          </a:p>
          <a:p>
            <a:r>
              <a:rPr lang="en-ZA" dirty="0"/>
              <a:t>https://myheart.net/wp-content/uploads/2015/12/multivitamin.jpg</a:t>
            </a:r>
          </a:p>
        </p:txBody>
      </p:sp>
      <p:sp>
        <p:nvSpPr>
          <p:cNvPr id="4" name="Slide Number Placeholder 3"/>
          <p:cNvSpPr>
            <a:spLocks noGrp="1"/>
          </p:cNvSpPr>
          <p:nvPr>
            <p:ph type="sldNum" sz="quarter" idx="10"/>
          </p:nvPr>
        </p:nvSpPr>
        <p:spPr/>
        <p:txBody>
          <a:bodyPr/>
          <a:lstStyle/>
          <a:p>
            <a:fld id="{AA47721A-5A64-41E7-83DC-39EC8F4D7DB4}" type="slidenum">
              <a:rPr lang="en-ZA" smtClean="0"/>
              <a:t>45</a:t>
            </a:fld>
            <a:endParaRPr lang="en-ZA"/>
          </a:p>
        </p:txBody>
      </p:sp>
    </p:spTree>
    <p:extLst>
      <p:ext uri="{BB962C8B-B14F-4D97-AF65-F5344CB8AC3E}">
        <p14:creationId xmlns:p14="http://schemas.microsoft.com/office/powerpoint/2010/main" val="17409874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To determine the relation between multivitamin use and death from heart disease, and cancer, Watkins and colleagues examined a prospective cohort of just over 1 million adult Americans between 1982–1989 and compared the mortality of users of multivitamins to that of nonusers. They found that multivitamin users had heart disease and cerebrovascular disease mortality risks similar to those of nonusers, but combining added vitamin A, C and E supplementation decreased mortality risks by 15% compared to nonusers. </a:t>
            </a:r>
          </a:p>
        </p:txBody>
      </p:sp>
      <p:sp>
        <p:nvSpPr>
          <p:cNvPr id="4" name="Slide Number Placeholder 3"/>
          <p:cNvSpPr>
            <a:spLocks noGrp="1"/>
          </p:cNvSpPr>
          <p:nvPr>
            <p:ph type="sldNum" sz="quarter" idx="10"/>
          </p:nvPr>
        </p:nvSpPr>
        <p:spPr/>
        <p:txBody>
          <a:bodyPr/>
          <a:lstStyle/>
          <a:p>
            <a:fld id="{AA47721A-5A64-41E7-83DC-39EC8F4D7DB4}" type="slidenum">
              <a:rPr lang="en-ZA" smtClean="0"/>
              <a:t>46</a:t>
            </a:fld>
            <a:endParaRPr lang="en-ZA"/>
          </a:p>
        </p:txBody>
      </p:sp>
    </p:spTree>
    <p:extLst>
      <p:ext uri="{BB962C8B-B14F-4D97-AF65-F5344CB8AC3E}">
        <p14:creationId xmlns:p14="http://schemas.microsoft.com/office/powerpoint/2010/main" val="1280077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To determine the association between self-reported use of low dose multivitamin supplements and the risk of myocardial infarction (MI), Holmquist and colleagues examined a cohort of 1296 cases with first incidence of nonfatal myocardial infarction and 1685 controls aged between 45 – 70 years. After adjusting for major cardiovascular risk factors, the Odds ratio of myocardial infarction comparing regular users of supplements with nonusers were 0.79 for men and 0.66 for women. Findings from this study indicated that use of low dose multivitamin supplements may aid in the primary prevention of myocardial infarction.</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47</a:t>
            </a:fld>
            <a:endParaRPr lang="en-ZA"/>
          </a:p>
        </p:txBody>
      </p:sp>
    </p:spTree>
    <p:extLst>
      <p:ext uri="{BB962C8B-B14F-4D97-AF65-F5344CB8AC3E}">
        <p14:creationId xmlns:p14="http://schemas.microsoft.com/office/powerpoint/2010/main" val="598454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To determine the association between multivitamin supplements and the risk of cancer, CVD and mortality in post-menopausal women, </a:t>
            </a:r>
            <a:r>
              <a:rPr lang="en-ZA" sz="1200" kern="1200" dirty="0" err="1">
                <a:solidFill>
                  <a:schemeClr val="tx1"/>
                </a:solidFill>
                <a:effectLst/>
                <a:latin typeface="+mn-lt"/>
                <a:ea typeface="+mn-ea"/>
                <a:cs typeface="+mn-cs"/>
              </a:rPr>
              <a:t>Neuhouser</a:t>
            </a:r>
            <a:r>
              <a:rPr lang="en-ZA" sz="1200" kern="1200" dirty="0">
                <a:solidFill>
                  <a:schemeClr val="tx1"/>
                </a:solidFill>
                <a:effectLst/>
                <a:latin typeface="+mn-lt"/>
                <a:ea typeface="+mn-ea"/>
                <a:cs typeface="+mn-cs"/>
              </a:rPr>
              <a:t> and colleagues examined 160 000 post-menopausal women of which 42% used multivitamins along with calcium and Vitamin D supplements. After an 8 year follow-up the study found multivitamin use has little or no influence on the risk of common cancers, CVD, or total mortality in postmenopausal women.</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48</a:t>
            </a:fld>
            <a:endParaRPr lang="en-ZA"/>
          </a:p>
        </p:txBody>
      </p:sp>
    </p:spTree>
    <p:extLst>
      <p:ext uri="{BB962C8B-B14F-4D97-AF65-F5344CB8AC3E}">
        <p14:creationId xmlns:p14="http://schemas.microsoft.com/office/powerpoint/2010/main" val="36163254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And finally, the study that dealt the determining blow: To determine whether long-term multivitamin supplementation decreases the risk of major cardiovascular events among men, </a:t>
            </a:r>
            <a:r>
              <a:rPr lang="en-ZA" sz="1200" kern="1200" dirty="0" err="1">
                <a:solidFill>
                  <a:schemeClr val="tx1"/>
                </a:solidFill>
                <a:effectLst/>
                <a:latin typeface="+mn-lt"/>
                <a:ea typeface="+mn-ea"/>
                <a:cs typeface="+mn-cs"/>
              </a:rPr>
              <a:t>Sesso</a:t>
            </a:r>
            <a:r>
              <a:rPr lang="en-ZA" sz="1200" kern="1200" dirty="0">
                <a:solidFill>
                  <a:schemeClr val="tx1"/>
                </a:solidFill>
                <a:effectLst/>
                <a:latin typeface="+mn-lt"/>
                <a:ea typeface="+mn-ea"/>
                <a:cs typeface="+mn-cs"/>
              </a:rPr>
              <a:t> and colleagues examined 14 000 male U.S. physicians (initially aged 50 or above) receiving a daily multivitamin. After an 11 year median </a:t>
            </a:r>
            <a:r>
              <a:rPr lang="en-ZA" sz="1200" kern="1200" dirty="0" err="1">
                <a:solidFill>
                  <a:schemeClr val="tx1"/>
                </a:solidFill>
                <a:effectLst/>
                <a:latin typeface="+mn-lt"/>
                <a:ea typeface="+mn-ea"/>
                <a:cs typeface="+mn-cs"/>
              </a:rPr>
              <a:t>followup</a:t>
            </a:r>
            <a:r>
              <a:rPr lang="en-ZA" sz="1200" kern="1200" dirty="0">
                <a:solidFill>
                  <a:schemeClr val="tx1"/>
                </a:solidFill>
                <a:effectLst/>
                <a:latin typeface="+mn-lt"/>
                <a:ea typeface="+mn-ea"/>
                <a:cs typeface="+mn-cs"/>
              </a:rPr>
              <a:t>, there was no significant decrease in major cardiovascular events, myocardial infarction, stroke, and CVD mortality.</a:t>
            </a:r>
          </a:p>
          <a:p>
            <a:r>
              <a:rPr lang="en-ZA" sz="1200" kern="1200" dirty="0">
                <a:solidFill>
                  <a:schemeClr val="tx1"/>
                </a:solidFill>
                <a:effectLst/>
                <a:latin typeface="+mn-lt"/>
                <a:ea typeface="+mn-ea"/>
                <a:cs typeface="+mn-cs"/>
              </a:rPr>
              <a:t>A limitation of this study is that the study group (US physicians) is highly educated and likely to be well-nourished, with a balanced diet, meaning vitamin supplements might be superfluous in such a group. Nevertheless, in response to these and other trials, the US Preventative Services Task Force released a statement regarding multivitamins for prevention of cardiovascular disease and cancer which reads (NEXT) “no recommendation” on account of insufficient evidence to determine the balance of benefits and harm. </a:t>
            </a:r>
          </a:p>
          <a:p>
            <a:endParaRPr lang="en-ZA" dirty="0"/>
          </a:p>
          <a:p>
            <a:r>
              <a:rPr lang="en-ZA" dirty="0"/>
              <a:t>https://target.scene7.com/is/image/Target/51028598?wid=520&amp;hei=520&amp;fmt=pjpeg</a:t>
            </a:r>
          </a:p>
        </p:txBody>
      </p:sp>
      <p:sp>
        <p:nvSpPr>
          <p:cNvPr id="4" name="Slide Number Placeholder 3"/>
          <p:cNvSpPr>
            <a:spLocks noGrp="1"/>
          </p:cNvSpPr>
          <p:nvPr>
            <p:ph type="sldNum" sz="quarter" idx="10"/>
          </p:nvPr>
        </p:nvSpPr>
        <p:spPr/>
        <p:txBody>
          <a:bodyPr/>
          <a:lstStyle/>
          <a:p>
            <a:fld id="{AA47721A-5A64-41E7-83DC-39EC8F4D7DB4}" type="slidenum">
              <a:rPr lang="en-ZA" smtClean="0"/>
              <a:t>49</a:t>
            </a:fld>
            <a:endParaRPr lang="en-ZA"/>
          </a:p>
        </p:txBody>
      </p:sp>
    </p:spTree>
    <p:extLst>
      <p:ext uri="{BB962C8B-B14F-4D97-AF65-F5344CB8AC3E}">
        <p14:creationId xmlns:p14="http://schemas.microsoft.com/office/powerpoint/2010/main" val="241979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 where it oxidizes (or BURNS) carbohydrates, fats or amino acids to generate energy molecules such as ATP. It was interesting for me, when I saw the one paper refer to oxidizing as burning that I could finally have that Eureka moment.</a:t>
            </a:r>
          </a:p>
          <a:p>
            <a:endParaRPr lang="en-ZA" dirty="0"/>
          </a:p>
          <a:p>
            <a:r>
              <a:rPr lang="en-ZA" dirty="0"/>
              <a:t>http://www.nutritionremarks.com/wp-content/uploads/2013/03/Mitochondria-produce-ATP.png</a:t>
            </a:r>
          </a:p>
        </p:txBody>
      </p:sp>
      <p:sp>
        <p:nvSpPr>
          <p:cNvPr id="4" name="Slide Number Placeholder 3"/>
          <p:cNvSpPr>
            <a:spLocks noGrp="1"/>
          </p:cNvSpPr>
          <p:nvPr>
            <p:ph type="sldNum" sz="quarter" idx="10"/>
          </p:nvPr>
        </p:nvSpPr>
        <p:spPr/>
        <p:txBody>
          <a:bodyPr/>
          <a:lstStyle/>
          <a:p>
            <a:fld id="{AA47721A-5A64-41E7-83DC-39EC8F4D7DB4}" type="slidenum">
              <a:rPr lang="en-ZA" smtClean="0"/>
              <a:t>5</a:t>
            </a:fld>
            <a:endParaRPr lang="en-ZA"/>
          </a:p>
        </p:txBody>
      </p:sp>
    </p:spTree>
    <p:extLst>
      <p:ext uri="{BB962C8B-B14F-4D97-AF65-F5344CB8AC3E}">
        <p14:creationId xmlns:p14="http://schemas.microsoft.com/office/powerpoint/2010/main" val="1098445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Okay, so this brings us to the fork in the road. We have tried to make multivitamins work, under the pretence that by adding essential vitamins, known for their strong antioxidant-capacity, we should be able to reduce oxidative stress and thereby bring relief to cardiovascular complications. However, this approach just has not given concrete evidence that it is therapeutically reliable. Luckily, there is a new class of compound that is systematically changing the way we think about oxidative stress….</a:t>
            </a:r>
          </a:p>
          <a:p>
            <a:r>
              <a:rPr lang="en-ZA" dirty="0"/>
              <a:t>	</a:t>
            </a:r>
          </a:p>
        </p:txBody>
      </p:sp>
      <p:sp>
        <p:nvSpPr>
          <p:cNvPr id="4" name="Slide Number Placeholder 3"/>
          <p:cNvSpPr>
            <a:spLocks noGrp="1"/>
          </p:cNvSpPr>
          <p:nvPr>
            <p:ph type="sldNum" sz="quarter" idx="10"/>
          </p:nvPr>
        </p:nvSpPr>
        <p:spPr/>
        <p:txBody>
          <a:bodyPr/>
          <a:lstStyle/>
          <a:p>
            <a:fld id="{AA47721A-5A64-41E7-83DC-39EC8F4D7DB4}" type="slidenum">
              <a:rPr lang="en-ZA" smtClean="0"/>
              <a:t>50</a:t>
            </a:fld>
            <a:endParaRPr lang="en-ZA"/>
          </a:p>
        </p:txBody>
      </p:sp>
    </p:spTree>
    <p:extLst>
      <p:ext uri="{BB962C8B-B14F-4D97-AF65-F5344CB8AC3E}">
        <p14:creationId xmlns:p14="http://schemas.microsoft.com/office/powerpoint/2010/main" val="7945518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Enter Polyphenols…</a:t>
            </a:r>
          </a:p>
          <a:p>
            <a:endParaRPr lang="en-ZA" dirty="0"/>
          </a:p>
          <a:p>
            <a:r>
              <a:rPr lang="en-ZA" dirty="0"/>
              <a:t>http://news.berkeley.edu/wp-content/uploads/2015/08/vitamine_istock750.jpg</a:t>
            </a:r>
          </a:p>
        </p:txBody>
      </p:sp>
      <p:sp>
        <p:nvSpPr>
          <p:cNvPr id="4" name="Slide Number Placeholder 3"/>
          <p:cNvSpPr>
            <a:spLocks noGrp="1"/>
          </p:cNvSpPr>
          <p:nvPr>
            <p:ph type="sldNum" sz="quarter" idx="10"/>
          </p:nvPr>
        </p:nvSpPr>
        <p:spPr/>
        <p:txBody>
          <a:bodyPr/>
          <a:lstStyle/>
          <a:p>
            <a:fld id="{AA47721A-5A64-41E7-83DC-39EC8F4D7DB4}" type="slidenum">
              <a:rPr lang="en-ZA" smtClean="0"/>
              <a:t>51</a:t>
            </a:fld>
            <a:endParaRPr lang="en-ZA"/>
          </a:p>
        </p:txBody>
      </p:sp>
    </p:spTree>
    <p:extLst>
      <p:ext uri="{BB962C8B-B14F-4D97-AF65-F5344CB8AC3E}">
        <p14:creationId xmlns:p14="http://schemas.microsoft.com/office/powerpoint/2010/main" val="626507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 polyphenol is defined as a compound that contains two or more phenol groups, which determines the antioxidant properties of polyphenols. (NEXT) This large group of compounds is divided into several sub-groups: flavonoids, including (NEXT) </a:t>
            </a:r>
            <a:r>
              <a:rPr lang="en-ZA" sz="1200" kern="1200" dirty="0" err="1">
                <a:solidFill>
                  <a:schemeClr val="tx1"/>
                </a:solidFill>
                <a:effectLst/>
                <a:latin typeface="+mn-lt"/>
                <a:ea typeface="+mn-ea"/>
                <a:cs typeface="+mn-cs"/>
              </a:rPr>
              <a:t>anthrocyanins</a:t>
            </a:r>
            <a:r>
              <a:rPr lang="en-ZA" sz="1200" kern="1200" dirty="0">
                <a:solidFill>
                  <a:schemeClr val="tx1"/>
                </a:solidFill>
                <a:effectLst/>
                <a:latin typeface="+mn-lt"/>
                <a:ea typeface="+mn-ea"/>
                <a:cs typeface="+mn-cs"/>
              </a:rPr>
              <a:t>, (NEXT) flavanols, such as catechin, a popular compound present in cocoa and therefore chocolate, (NEXT) </a:t>
            </a:r>
            <a:r>
              <a:rPr lang="en-ZA" sz="1200" kern="1200" dirty="0" err="1">
                <a:solidFill>
                  <a:schemeClr val="tx1"/>
                </a:solidFill>
                <a:effectLst/>
                <a:latin typeface="+mn-lt"/>
                <a:ea typeface="+mn-ea"/>
                <a:cs typeface="+mn-cs"/>
              </a:rPr>
              <a:t>flavonones</a:t>
            </a:r>
            <a:r>
              <a:rPr lang="en-ZA" sz="1200" kern="1200" dirty="0">
                <a:solidFill>
                  <a:schemeClr val="tx1"/>
                </a:solidFill>
                <a:effectLst/>
                <a:latin typeface="+mn-lt"/>
                <a:ea typeface="+mn-ea"/>
                <a:cs typeface="+mn-cs"/>
              </a:rPr>
              <a:t>, (NEXT) </a:t>
            </a:r>
            <a:r>
              <a:rPr lang="en-ZA" sz="1200" kern="1200" dirty="0" err="1">
                <a:solidFill>
                  <a:schemeClr val="tx1"/>
                </a:solidFill>
                <a:effectLst/>
                <a:latin typeface="+mn-lt"/>
                <a:ea typeface="+mn-ea"/>
                <a:cs typeface="+mn-cs"/>
              </a:rPr>
              <a:t>isoflavonones</a:t>
            </a:r>
            <a:r>
              <a:rPr lang="en-ZA" sz="1200" kern="1200" dirty="0">
                <a:solidFill>
                  <a:schemeClr val="tx1"/>
                </a:solidFill>
                <a:effectLst/>
                <a:latin typeface="+mn-lt"/>
                <a:ea typeface="+mn-ea"/>
                <a:cs typeface="+mn-cs"/>
              </a:rPr>
              <a:t>, (NEXT) flavones, (NEXT) </a:t>
            </a:r>
            <a:r>
              <a:rPr lang="en-ZA" sz="1200" kern="1200" dirty="0" err="1">
                <a:solidFill>
                  <a:schemeClr val="tx1"/>
                </a:solidFill>
                <a:effectLst/>
                <a:latin typeface="+mn-lt"/>
                <a:ea typeface="+mn-ea"/>
                <a:cs typeface="+mn-cs"/>
              </a:rPr>
              <a:t>flavonols</a:t>
            </a:r>
            <a:r>
              <a:rPr lang="en-ZA" sz="1200" kern="1200" dirty="0">
                <a:solidFill>
                  <a:schemeClr val="tx1"/>
                </a:solidFill>
                <a:effectLst/>
                <a:latin typeface="+mn-lt"/>
                <a:ea typeface="+mn-ea"/>
                <a:cs typeface="+mn-cs"/>
              </a:rPr>
              <a:t>, (NEXT) and a bit closer to home, there’s also </a:t>
            </a:r>
            <a:r>
              <a:rPr lang="en-ZA" sz="1200" kern="1200" dirty="0" err="1">
                <a:solidFill>
                  <a:schemeClr val="tx1"/>
                </a:solidFill>
                <a:effectLst/>
                <a:latin typeface="+mn-lt"/>
                <a:ea typeface="+mn-ea"/>
                <a:cs typeface="+mn-cs"/>
              </a:rPr>
              <a:t>aspalathin</a:t>
            </a:r>
            <a:r>
              <a:rPr lang="en-ZA" sz="1200" kern="1200" dirty="0">
                <a:solidFill>
                  <a:schemeClr val="tx1"/>
                </a:solidFill>
                <a:effectLst/>
                <a:latin typeface="+mn-lt"/>
                <a:ea typeface="+mn-ea"/>
                <a:cs typeface="+mn-cs"/>
              </a:rPr>
              <a:t>, a dihydrochalcone (NEXT) present in Rooibos and known for its (NEXT) strong antioxidant-capacity (NEXT). The last few sub-groups include, (NEXT) phenolic acids, such as caffeic acid from coffee (NEXT) stilbenes, for instance resveratrol from red wine, and (NEXT) </a:t>
            </a:r>
            <a:r>
              <a:rPr lang="en-ZA" sz="1200" kern="1200" dirty="0" err="1">
                <a:solidFill>
                  <a:schemeClr val="tx1"/>
                </a:solidFill>
                <a:effectLst/>
                <a:latin typeface="+mn-lt"/>
                <a:ea typeface="+mn-ea"/>
                <a:cs typeface="+mn-cs"/>
              </a:rPr>
              <a:t>lignans</a:t>
            </a:r>
            <a:r>
              <a:rPr lang="en-Z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A47721A-5A64-41E7-83DC-39EC8F4D7DB4}" type="slidenum">
              <a:rPr lang="en-ZA" smtClean="0"/>
              <a:t>52</a:t>
            </a:fld>
            <a:endParaRPr lang="en-ZA"/>
          </a:p>
        </p:txBody>
      </p:sp>
    </p:spTree>
    <p:extLst>
      <p:ext uri="{BB962C8B-B14F-4D97-AF65-F5344CB8AC3E}">
        <p14:creationId xmlns:p14="http://schemas.microsoft.com/office/powerpoint/2010/main" val="26296700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 polyphenol is defined as a compound that contains two or more phenol groups, which determines the antioxidant properties of polyphenols. (NEXT) This large group of compounds is divided into several sub-groups: flavonoids, including (NEXT) </a:t>
            </a:r>
            <a:r>
              <a:rPr lang="en-ZA" sz="1200" kern="1200" dirty="0" err="1">
                <a:solidFill>
                  <a:schemeClr val="tx1"/>
                </a:solidFill>
                <a:effectLst/>
                <a:latin typeface="+mn-lt"/>
                <a:ea typeface="+mn-ea"/>
                <a:cs typeface="+mn-cs"/>
              </a:rPr>
              <a:t>anthrocyanins</a:t>
            </a:r>
            <a:r>
              <a:rPr lang="en-ZA" sz="1200" kern="1200" dirty="0">
                <a:solidFill>
                  <a:schemeClr val="tx1"/>
                </a:solidFill>
                <a:effectLst/>
                <a:latin typeface="+mn-lt"/>
                <a:ea typeface="+mn-ea"/>
                <a:cs typeface="+mn-cs"/>
              </a:rPr>
              <a:t>, (NEXT) flavanols, such as catechin, a popular compound present in cocoa and therefore chocolate, (NEXT) </a:t>
            </a:r>
            <a:r>
              <a:rPr lang="en-ZA" sz="1200" kern="1200" dirty="0" err="1">
                <a:solidFill>
                  <a:schemeClr val="tx1"/>
                </a:solidFill>
                <a:effectLst/>
                <a:latin typeface="+mn-lt"/>
                <a:ea typeface="+mn-ea"/>
                <a:cs typeface="+mn-cs"/>
              </a:rPr>
              <a:t>flavonones</a:t>
            </a:r>
            <a:r>
              <a:rPr lang="en-ZA" sz="1200" kern="1200" dirty="0">
                <a:solidFill>
                  <a:schemeClr val="tx1"/>
                </a:solidFill>
                <a:effectLst/>
                <a:latin typeface="+mn-lt"/>
                <a:ea typeface="+mn-ea"/>
                <a:cs typeface="+mn-cs"/>
              </a:rPr>
              <a:t>, (NEXT) </a:t>
            </a:r>
            <a:r>
              <a:rPr lang="en-ZA" sz="1200" kern="1200" dirty="0" err="1">
                <a:solidFill>
                  <a:schemeClr val="tx1"/>
                </a:solidFill>
                <a:effectLst/>
                <a:latin typeface="+mn-lt"/>
                <a:ea typeface="+mn-ea"/>
                <a:cs typeface="+mn-cs"/>
              </a:rPr>
              <a:t>isoflavonones</a:t>
            </a:r>
            <a:r>
              <a:rPr lang="en-ZA" sz="1200" kern="1200" dirty="0">
                <a:solidFill>
                  <a:schemeClr val="tx1"/>
                </a:solidFill>
                <a:effectLst/>
                <a:latin typeface="+mn-lt"/>
                <a:ea typeface="+mn-ea"/>
                <a:cs typeface="+mn-cs"/>
              </a:rPr>
              <a:t>, (NEXT) flavones, (NEXT) </a:t>
            </a:r>
            <a:r>
              <a:rPr lang="en-ZA" sz="1200" kern="1200" dirty="0" err="1">
                <a:solidFill>
                  <a:schemeClr val="tx1"/>
                </a:solidFill>
                <a:effectLst/>
                <a:latin typeface="+mn-lt"/>
                <a:ea typeface="+mn-ea"/>
                <a:cs typeface="+mn-cs"/>
              </a:rPr>
              <a:t>flavonols</a:t>
            </a:r>
            <a:r>
              <a:rPr lang="en-ZA" sz="1200" kern="1200" dirty="0">
                <a:solidFill>
                  <a:schemeClr val="tx1"/>
                </a:solidFill>
                <a:effectLst/>
                <a:latin typeface="+mn-lt"/>
                <a:ea typeface="+mn-ea"/>
                <a:cs typeface="+mn-cs"/>
              </a:rPr>
              <a:t>, (NEXT) and a bit closer to home, there’s also </a:t>
            </a:r>
            <a:r>
              <a:rPr lang="en-ZA" sz="1200" kern="1200" dirty="0" err="1">
                <a:solidFill>
                  <a:schemeClr val="tx1"/>
                </a:solidFill>
                <a:effectLst/>
                <a:latin typeface="+mn-lt"/>
                <a:ea typeface="+mn-ea"/>
                <a:cs typeface="+mn-cs"/>
              </a:rPr>
              <a:t>aspalathin</a:t>
            </a:r>
            <a:r>
              <a:rPr lang="en-ZA" sz="1200" kern="1200" dirty="0">
                <a:solidFill>
                  <a:schemeClr val="tx1"/>
                </a:solidFill>
                <a:effectLst/>
                <a:latin typeface="+mn-lt"/>
                <a:ea typeface="+mn-ea"/>
                <a:cs typeface="+mn-cs"/>
              </a:rPr>
              <a:t>, a dihydrochalcone (NEXT) present in Rooibos and known for its (NEXT) strong antioxidant-capacity (NEXT). The last few sub-groups include, (NEXT) phenolic acids, such as caffeic acid from coffee (NEXT) stilbenes, for instance resveratrol from red wine, and (NEXT) </a:t>
            </a:r>
            <a:r>
              <a:rPr lang="en-ZA" sz="1200" kern="1200" dirty="0" err="1">
                <a:solidFill>
                  <a:schemeClr val="tx1"/>
                </a:solidFill>
                <a:effectLst/>
                <a:latin typeface="+mn-lt"/>
                <a:ea typeface="+mn-ea"/>
                <a:cs typeface="+mn-cs"/>
              </a:rPr>
              <a:t>lignans</a:t>
            </a:r>
            <a:r>
              <a:rPr lang="en-Z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A47721A-5A64-41E7-83DC-39EC8F4D7DB4}" type="slidenum">
              <a:rPr lang="en-ZA" smtClean="0"/>
              <a:t>53</a:t>
            </a:fld>
            <a:endParaRPr lang="en-ZA"/>
          </a:p>
        </p:txBody>
      </p:sp>
    </p:spTree>
    <p:extLst>
      <p:ext uri="{BB962C8B-B14F-4D97-AF65-F5344CB8AC3E}">
        <p14:creationId xmlns:p14="http://schemas.microsoft.com/office/powerpoint/2010/main" val="2403851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 polyphenol is defined as a compound that contains two or more phenol groups, which determines the antioxidant properties of polyphenols. (NEXT) This large group of compounds is divided into several sub-groups: flavonoids, including (NEXT) </a:t>
            </a:r>
            <a:r>
              <a:rPr lang="en-ZA" sz="1200" kern="1200" dirty="0" err="1">
                <a:solidFill>
                  <a:schemeClr val="tx1"/>
                </a:solidFill>
                <a:effectLst/>
                <a:latin typeface="+mn-lt"/>
                <a:ea typeface="+mn-ea"/>
                <a:cs typeface="+mn-cs"/>
              </a:rPr>
              <a:t>anthrocyanins</a:t>
            </a:r>
            <a:r>
              <a:rPr lang="en-ZA" sz="1200" kern="1200" dirty="0">
                <a:solidFill>
                  <a:schemeClr val="tx1"/>
                </a:solidFill>
                <a:effectLst/>
                <a:latin typeface="+mn-lt"/>
                <a:ea typeface="+mn-ea"/>
                <a:cs typeface="+mn-cs"/>
              </a:rPr>
              <a:t>, (NEXT) flavanols, such as catechin, a popular compound present in cocoa and therefore chocolate, (NEXT) </a:t>
            </a:r>
            <a:r>
              <a:rPr lang="en-ZA" sz="1200" kern="1200" dirty="0" err="1">
                <a:solidFill>
                  <a:schemeClr val="tx1"/>
                </a:solidFill>
                <a:effectLst/>
                <a:latin typeface="+mn-lt"/>
                <a:ea typeface="+mn-ea"/>
                <a:cs typeface="+mn-cs"/>
              </a:rPr>
              <a:t>flavonones</a:t>
            </a:r>
            <a:r>
              <a:rPr lang="en-ZA" sz="1200" kern="1200" dirty="0">
                <a:solidFill>
                  <a:schemeClr val="tx1"/>
                </a:solidFill>
                <a:effectLst/>
                <a:latin typeface="+mn-lt"/>
                <a:ea typeface="+mn-ea"/>
                <a:cs typeface="+mn-cs"/>
              </a:rPr>
              <a:t>, (NEXT) </a:t>
            </a:r>
            <a:r>
              <a:rPr lang="en-ZA" sz="1200" kern="1200" dirty="0" err="1">
                <a:solidFill>
                  <a:schemeClr val="tx1"/>
                </a:solidFill>
                <a:effectLst/>
                <a:latin typeface="+mn-lt"/>
                <a:ea typeface="+mn-ea"/>
                <a:cs typeface="+mn-cs"/>
              </a:rPr>
              <a:t>isoflavonones</a:t>
            </a:r>
            <a:r>
              <a:rPr lang="en-ZA" sz="1200" kern="1200" dirty="0">
                <a:solidFill>
                  <a:schemeClr val="tx1"/>
                </a:solidFill>
                <a:effectLst/>
                <a:latin typeface="+mn-lt"/>
                <a:ea typeface="+mn-ea"/>
                <a:cs typeface="+mn-cs"/>
              </a:rPr>
              <a:t>, (NEXT) flavones, (NEXT) </a:t>
            </a:r>
            <a:r>
              <a:rPr lang="en-ZA" sz="1200" kern="1200" dirty="0" err="1">
                <a:solidFill>
                  <a:schemeClr val="tx1"/>
                </a:solidFill>
                <a:effectLst/>
                <a:latin typeface="+mn-lt"/>
                <a:ea typeface="+mn-ea"/>
                <a:cs typeface="+mn-cs"/>
              </a:rPr>
              <a:t>flavonols</a:t>
            </a:r>
            <a:r>
              <a:rPr lang="en-ZA" sz="1200" kern="1200" dirty="0">
                <a:solidFill>
                  <a:schemeClr val="tx1"/>
                </a:solidFill>
                <a:effectLst/>
                <a:latin typeface="+mn-lt"/>
                <a:ea typeface="+mn-ea"/>
                <a:cs typeface="+mn-cs"/>
              </a:rPr>
              <a:t>, (NEXT) and a bit closer to home, there’s also </a:t>
            </a:r>
            <a:r>
              <a:rPr lang="en-ZA" sz="1200" kern="1200" dirty="0" err="1">
                <a:solidFill>
                  <a:schemeClr val="tx1"/>
                </a:solidFill>
                <a:effectLst/>
                <a:latin typeface="+mn-lt"/>
                <a:ea typeface="+mn-ea"/>
                <a:cs typeface="+mn-cs"/>
              </a:rPr>
              <a:t>aspalathin</a:t>
            </a:r>
            <a:r>
              <a:rPr lang="en-ZA" sz="1200" kern="1200" dirty="0">
                <a:solidFill>
                  <a:schemeClr val="tx1"/>
                </a:solidFill>
                <a:effectLst/>
                <a:latin typeface="+mn-lt"/>
                <a:ea typeface="+mn-ea"/>
                <a:cs typeface="+mn-cs"/>
              </a:rPr>
              <a:t>, a dihydrochalcone (NEXT) present in Rooibos and known for its (NEXT) strong antioxidant-capacity (NEXT). The last few sub-groups include, (NEXT) phenolic acids, such as caffeic acid from coffee (NEXT) stilbenes, for instance resveratrol from red wine, and (NEXT) </a:t>
            </a:r>
            <a:r>
              <a:rPr lang="en-ZA" sz="1200" kern="1200" dirty="0" err="1">
                <a:solidFill>
                  <a:schemeClr val="tx1"/>
                </a:solidFill>
                <a:effectLst/>
                <a:latin typeface="+mn-lt"/>
                <a:ea typeface="+mn-ea"/>
                <a:cs typeface="+mn-cs"/>
              </a:rPr>
              <a:t>lignans</a:t>
            </a:r>
            <a:r>
              <a:rPr lang="en-Z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A47721A-5A64-41E7-83DC-39EC8F4D7DB4}" type="slidenum">
              <a:rPr lang="en-ZA" smtClean="0"/>
              <a:t>54</a:t>
            </a:fld>
            <a:endParaRPr lang="en-ZA"/>
          </a:p>
        </p:txBody>
      </p:sp>
    </p:spTree>
    <p:extLst>
      <p:ext uri="{BB962C8B-B14F-4D97-AF65-F5344CB8AC3E}">
        <p14:creationId xmlns:p14="http://schemas.microsoft.com/office/powerpoint/2010/main" val="3446453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 polyphenol is defined as a compound that contains two or more phenol groups, which determines the antioxidant properties of polyphenols. (NEXT) This large group of compounds is divided into several sub-groups: flavonoids, including (NEXT) </a:t>
            </a:r>
            <a:r>
              <a:rPr lang="en-ZA" sz="1200" kern="1200" dirty="0" err="1">
                <a:solidFill>
                  <a:schemeClr val="tx1"/>
                </a:solidFill>
                <a:effectLst/>
                <a:latin typeface="+mn-lt"/>
                <a:ea typeface="+mn-ea"/>
                <a:cs typeface="+mn-cs"/>
              </a:rPr>
              <a:t>anthrocyanins</a:t>
            </a:r>
            <a:r>
              <a:rPr lang="en-ZA" sz="1200" kern="1200" dirty="0">
                <a:solidFill>
                  <a:schemeClr val="tx1"/>
                </a:solidFill>
                <a:effectLst/>
                <a:latin typeface="+mn-lt"/>
                <a:ea typeface="+mn-ea"/>
                <a:cs typeface="+mn-cs"/>
              </a:rPr>
              <a:t>, (NEXT) flavanols, such as catechin, a popular compound present in cocoa and therefore chocolate, (NEXT) </a:t>
            </a:r>
            <a:r>
              <a:rPr lang="en-ZA" sz="1200" kern="1200" dirty="0" err="1">
                <a:solidFill>
                  <a:schemeClr val="tx1"/>
                </a:solidFill>
                <a:effectLst/>
                <a:latin typeface="+mn-lt"/>
                <a:ea typeface="+mn-ea"/>
                <a:cs typeface="+mn-cs"/>
              </a:rPr>
              <a:t>flavonones</a:t>
            </a:r>
            <a:r>
              <a:rPr lang="en-ZA" sz="1200" kern="1200" dirty="0">
                <a:solidFill>
                  <a:schemeClr val="tx1"/>
                </a:solidFill>
                <a:effectLst/>
                <a:latin typeface="+mn-lt"/>
                <a:ea typeface="+mn-ea"/>
                <a:cs typeface="+mn-cs"/>
              </a:rPr>
              <a:t>, (NEXT) </a:t>
            </a:r>
            <a:r>
              <a:rPr lang="en-ZA" sz="1200" kern="1200" dirty="0" err="1">
                <a:solidFill>
                  <a:schemeClr val="tx1"/>
                </a:solidFill>
                <a:effectLst/>
                <a:latin typeface="+mn-lt"/>
                <a:ea typeface="+mn-ea"/>
                <a:cs typeface="+mn-cs"/>
              </a:rPr>
              <a:t>isoflavonones</a:t>
            </a:r>
            <a:r>
              <a:rPr lang="en-ZA" sz="1200" kern="1200" dirty="0">
                <a:solidFill>
                  <a:schemeClr val="tx1"/>
                </a:solidFill>
                <a:effectLst/>
                <a:latin typeface="+mn-lt"/>
                <a:ea typeface="+mn-ea"/>
                <a:cs typeface="+mn-cs"/>
              </a:rPr>
              <a:t>, (NEXT) flavones, (NEXT) </a:t>
            </a:r>
            <a:r>
              <a:rPr lang="en-ZA" sz="1200" kern="1200" dirty="0" err="1">
                <a:solidFill>
                  <a:schemeClr val="tx1"/>
                </a:solidFill>
                <a:effectLst/>
                <a:latin typeface="+mn-lt"/>
                <a:ea typeface="+mn-ea"/>
                <a:cs typeface="+mn-cs"/>
              </a:rPr>
              <a:t>flavonols</a:t>
            </a:r>
            <a:r>
              <a:rPr lang="en-ZA" sz="1200" kern="1200" dirty="0">
                <a:solidFill>
                  <a:schemeClr val="tx1"/>
                </a:solidFill>
                <a:effectLst/>
                <a:latin typeface="+mn-lt"/>
                <a:ea typeface="+mn-ea"/>
                <a:cs typeface="+mn-cs"/>
              </a:rPr>
              <a:t>, (NEXT) and a bit closer to home, there’s also </a:t>
            </a:r>
            <a:r>
              <a:rPr lang="en-ZA" sz="1200" kern="1200" dirty="0" err="1">
                <a:solidFill>
                  <a:schemeClr val="tx1"/>
                </a:solidFill>
                <a:effectLst/>
                <a:latin typeface="+mn-lt"/>
                <a:ea typeface="+mn-ea"/>
                <a:cs typeface="+mn-cs"/>
              </a:rPr>
              <a:t>aspalathin</a:t>
            </a:r>
            <a:r>
              <a:rPr lang="en-ZA" sz="1200" kern="1200" dirty="0">
                <a:solidFill>
                  <a:schemeClr val="tx1"/>
                </a:solidFill>
                <a:effectLst/>
                <a:latin typeface="+mn-lt"/>
                <a:ea typeface="+mn-ea"/>
                <a:cs typeface="+mn-cs"/>
              </a:rPr>
              <a:t>, a dihydrochalcone (NEXT) present in Rooibos and known for its (NEXT) strong antioxidant-capacity (NEXT). The last few sub-groups include, (NEXT) phenolic acids, such as caffeic acid from coffee (NEXT) stilbenes, for instance resveratrol from red wine, and (NEXT) </a:t>
            </a:r>
            <a:r>
              <a:rPr lang="en-ZA" sz="1200" kern="1200" dirty="0" err="1">
                <a:solidFill>
                  <a:schemeClr val="tx1"/>
                </a:solidFill>
                <a:effectLst/>
                <a:latin typeface="+mn-lt"/>
                <a:ea typeface="+mn-ea"/>
                <a:cs typeface="+mn-cs"/>
              </a:rPr>
              <a:t>lignans</a:t>
            </a:r>
            <a:r>
              <a:rPr lang="en-ZA" sz="1200" kern="1200" dirty="0">
                <a:solidFill>
                  <a:schemeClr val="tx1"/>
                </a:solidFill>
                <a:effectLst/>
                <a:latin typeface="+mn-lt"/>
                <a:ea typeface="+mn-ea"/>
                <a:cs typeface="+mn-cs"/>
              </a:rPr>
              <a:t>. </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55</a:t>
            </a:fld>
            <a:endParaRPr lang="en-ZA"/>
          </a:p>
        </p:txBody>
      </p:sp>
    </p:spTree>
    <p:extLst>
      <p:ext uri="{BB962C8B-B14F-4D97-AF65-F5344CB8AC3E}">
        <p14:creationId xmlns:p14="http://schemas.microsoft.com/office/powerpoint/2010/main" val="41218447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 polyphenol is defined as a compound that contains two or more phenol groups, which determines the antioxidant properties of polyphenols. (NEXT) This large group of compounds is divided into several sub-groups: flavonoids, including (NEXT) </a:t>
            </a:r>
            <a:r>
              <a:rPr lang="en-ZA" sz="1200" kern="1200" dirty="0" err="1">
                <a:solidFill>
                  <a:schemeClr val="tx1"/>
                </a:solidFill>
                <a:effectLst/>
                <a:latin typeface="+mn-lt"/>
                <a:ea typeface="+mn-ea"/>
                <a:cs typeface="+mn-cs"/>
              </a:rPr>
              <a:t>anthrocyanins</a:t>
            </a:r>
            <a:r>
              <a:rPr lang="en-ZA" sz="1200" kern="1200" dirty="0">
                <a:solidFill>
                  <a:schemeClr val="tx1"/>
                </a:solidFill>
                <a:effectLst/>
                <a:latin typeface="+mn-lt"/>
                <a:ea typeface="+mn-ea"/>
                <a:cs typeface="+mn-cs"/>
              </a:rPr>
              <a:t>, (NEXT) flavanols, such as catechin, a popular compound present in cocoa and therefore chocolate, (NEXT) </a:t>
            </a:r>
            <a:r>
              <a:rPr lang="en-ZA" sz="1200" kern="1200" dirty="0" err="1">
                <a:solidFill>
                  <a:schemeClr val="tx1"/>
                </a:solidFill>
                <a:effectLst/>
                <a:latin typeface="+mn-lt"/>
                <a:ea typeface="+mn-ea"/>
                <a:cs typeface="+mn-cs"/>
              </a:rPr>
              <a:t>flavonones</a:t>
            </a:r>
            <a:r>
              <a:rPr lang="en-ZA" sz="1200" kern="1200" dirty="0">
                <a:solidFill>
                  <a:schemeClr val="tx1"/>
                </a:solidFill>
                <a:effectLst/>
                <a:latin typeface="+mn-lt"/>
                <a:ea typeface="+mn-ea"/>
                <a:cs typeface="+mn-cs"/>
              </a:rPr>
              <a:t>, (NEXT) </a:t>
            </a:r>
            <a:r>
              <a:rPr lang="en-ZA" sz="1200" kern="1200" dirty="0" err="1">
                <a:solidFill>
                  <a:schemeClr val="tx1"/>
                </a:solidFill>
                <a:effectLst/>
                <a:latin typeface="+mn-lt"/>
                <a:ea typeface="+mn-ea"/>
                <a:cs typeface="+mn-cs"/>
              </a:rPr>
              <a:t>isoflavonones</a:t>
            </a:r>
            <a:r>
              <a:rPr lang="en-ZA" sz="1200" kern="1200" dirty="0">
                <a:solidFill>
                  <a:schemeClr val="tx1"/>
                </a:solidFill>
                <a:effectLst/>
                <a:latin typeface="+mn-lt"/>
                <a:ea typeface="+mn-ea"/>
                <a:cs typeface="+mn-cs"/>
              </a:rPr>
              <a:t>, (NEXT) flavones, (NEXT) </a:t>
            </a:r>
            <a:r>
              <a:rPr lang="en-ZA" sz="1200" kern="1200" dirty="0" err="1">
                <a:solidFill>
                  <a:schemeClr val="tx1"/>
                </a:solidFill>
                <a:effectLst/>
                <a:latin typeface="+mn-lt"/>
                <a:ea typeface="+mn-ea"/>
                <a:cs typeface="+mn-cs"/>
              </a:rPr>
              <a:t>flavonols</a:t>
            </a:r>
            <a:r>
              <a:rPr lang="en-ZA" sz="1200" kern="1200" dirty="0">
                <a:solidFill>
                  <a:schemeClr val="tx1"/>
                </a:solidFill>
                <a:effectLst/>
                <a:latin typeface="+mn-lt"/>
                <a:ea typeface="+mn-ea"/>
                <a:cs typeface="+mn-cs"/>
              </a:rPr>
              <a:t>, (NEXT) and a bit closer to home, there’s also </a:t>
            </a:r>
            <a:r>
              <a:rPr lang="en-ZA" sz="1200" kern="1200" dirty="0" err="1">
                <a:solidFill>
                  <a:schemeClr val="tx1"/>
                </a:solidFill>
                <a:effectLst/>
                <a:latin typeface="+mn-lt"/>
                <a:ea typeface="+mn-ea"/>
                <a:cs typeface="+mn-cs"/>
              </a:rPr>
              <a:t>aspalathin</a:t>
            </a:r>
            <a:r>
              <a:rPr lang="en-ZA" sz="1200" kern="1200" dirty="0">
                <a:solidFill>
                  <a:schemeClr val="tx1"/>
                </a:solidFill>
                <a:effectLst/>
                <a:latin typeface="+mn-lt"/>
                <a:ea typeface="+mn-ea"/>
                <a:cs typeface="+mn-cs"/>
              </a:rPr>
              <a:t>, a dihydrochalcone (NEXT) present in Rooibos and known for its (NEXT) strong antioxidant-capacity (NEXT). The last few sub-groups include, (NEXT) phenolic acids, such as caffeic acid from coffee (NEXT) stilbenes, for instance resveratrol from red wine, and (NEXT) </a:t>
            </a:r>
            <a:r>
              <a:rPr lang="en-ZA" sz="1200" kern="1200" dirty="0" err="1">
                <a:solidFill>
                  <a:schemeClr val="tx1"/>
                </a:solidFill>
                <a:effectLst/>
                <a:latin typeface="+mn-lt"/>
                <a:ea typeface="+mn-ea"/>
                <a:cs typeface="+mn-cs"/>
              </a:rPr>
              <a:t>lignans</a:t>
            </a:r>
            <a:r>
              <a:rPr lang="en-Z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A47721A-5A64-41E7-83DC-39EC8F4D7DB4}" type="slidenum">
              <a:rPr lang="en-ZA" smtClean="0"/>
              <a:t>56</a:t>
            </a:fld>
            <a:endParaRPr lang="en-ZA"/>
          </a:p>
        </p:txBody>
      </p:sp>
    </p:spTree>
    <p:extLst>
      <p:ext uri="{BB962C8B-B14F-4D97-AF65-F5344CB8AC3E}">
        <p14:creationId xmlns:p14="http://schemas.microsoft.com/office/powerpoint/2010/main" val="1061747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Polyphenolic compounds are abundant in plants and are readily found in fruit and vegetables. In addition, they are important components of (NEXT) herbs and spices and are likely to be critical ingredients in most (NEXT) Chinese medicines. </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There are three major mechanisms (NEXT) by which (poly)phenols might impact on cardiovascular </a:t>
            </a:r>
          </a:p>
          <a:p>
            <a:r>
              <a:rPr lang="en-ZA" sz="1200" kern="1200" dirty="0">
                <a:solidFill>
                  <a:schemeClr val="tx1"/>
                </a:solidFill>
                <a:effectLst/>
                <a:latin typeface="+mn-lt"/>
                <a:ea typeface="+mn-ea"/>
                <a:cs typeface="+mn-cs"/>
              </a:rPr>
              <a:t>disease, acting as (NEXT) antioxidants, (NEXT) anti- inflammatory agents, and/or (NEXT) anti-thrombotic agents.</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Polyphenols are characterized by very low (NEXT) bioavailability, with less than (NEXT) &lt;1% of the ingested amount reaching the plasma; concentrations in human plasma usually peak at (NEXT) 0.5–2h after ingestion, falling to near baseline levels (NEXT) within 8–12h. Maximum concentrations (NEXT) of polyphenols found in the blood after consumption of polyphenol-rich foods or beverages tend to be around 0.1–1 </a:t>
            </a:r>
            <a:r>
              <a:rPr lang="en-ZA" sz="1200" kern="1200" dirty="0" err="1">
                <a:solidFill>
                  <a:schemeClr val="tx1"/>
                </a:solidFill>
                <a:effectLst/>
                <a:latin typeface="+mn-lt"/>
                <a:ea typeface="+mn-ea"/>
                <a:cs typeface="+mn-cs"/>
              </a:rPr>
              <a:t>μM</a:t>
            </a:r>
            <a:r>
              <a:rPr lang="en-ZA" sz="1200" kern="1200" dirty="0">
                <a:solidFill>
                  <a:schemeClr val="tx1"/>
                </a:solidFill>
                <a:effectLst/>
                <a:latin typeface="+mn-lt"/>
                <a:ea typeface="+mn-ea"/>
                <a:cs typeface="+mn-cs"/>
              </a:rPr>
              <a:t>. </a:t>
            </a:r>
          </a:p>
          <a:p>
            <a:endParaRPr lang="en-ZA" dirty="0"/>
          </a:p>
          <a:p>
            <a:r>
              <a:rPr lang="en-ZA" dirty="0"/>
              <a:t>http://www.berkeleywellness.com/healthy-eating/nutrition/slideshow/surprising-sources-vitamin-c</a:t>
            </a:r>
          </a:p>
          <a:p>
            <a:endParaRPr lang="en-ZA" dirty="0"/>
          </a:p>
          <a:p>
            <a:r>
              <a:rPr lang="en-ZA" dirty="0"/>
              <a:t>https://www.dreamstime.com/stock-illustration-vitamin-c-sources-illustration-fruits-vegetables-rich-image66618173</a:t>
            </a:r>
          </a:p>
        </p:txBody>
      </p:sp>
      <p:sp>
        <p:nvSpPr>
          <p:cNvPr id="4" name="Slide Number Placeholder 3"/>
          <p:cNvSpPr>
            <a:spLocks noGrp="1"/>
          </p:cNvSpPr>
          <p:nvPr>
            <p:ph type="sldNum" sz="quarter" idx="10"/>
          </p:nvPr>
        </p:nvSpPr>
        <p:spPr/>
        <p:txBody>
          <a:bodyPr/>
          <a:lstStyle/>
          <a:p>
            <a:fld id="{AA47721A-5A64-41E7-83DC-39EC8F4D7DB4}" type="slidenum">
              <a:rPr lang="en-ZA" smtClean="0"/>
              <a:t>57</a:t>
            </a:fld>
            <a:endParaRPr lang="en-ZA"/>
          </a:p>
        </p:txBody>
      </p:sp>
    </p:spTree>
    <p:extLst>
      <p:ext uri="{BB962C8B-B14F-4D97-AF65-F5344CB8AC3E}">
        <p14:creationId xmlns:p14="http://schemas.microsoft.com/office/powerpoint/2010/main" val="19984718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There is an ongoing debate regarding the probability of observed direct antioxidant activities in vivo, since supra-physiological concentrations (NEXT) (100–400 </a:t>
            </a:r>
            <a:r>
              <a:rPr lang="en-ZA" sz="1200" kern="1200" dirty="0" err="1">
                <a:solidFill>
                  <a:schemeClr val="tx1"/>
                </a:solidFill>
                <a:effectLst/>
                <a:latin typeface="+mn-lt"/>
                <a:ea typeface="+mn-ea"/>
                <a:cs typeface="+mn-cs"/>
              </a:rPr>
              <a:t>μM</a:t>
            </a:r>
            <a:r>
              <a:rPr lang="en-ZA" sz="1200" kern="1200" dirty="0">
                <a:solidFill>
                  <a:schemeClr val="tx1"/>
                </a:solidFill>
                <a:effectLst/>
                <a:latin typeface="+mn-lt"/>
                <a:ea typeface="+mn-ea"/>
                <a:cs typeface="+mn-cs"/>
              </a:rPr>
              <a:t>) of polyphenols were often used in tests determining their antioxidant properties. Low bioavailability (NEXT) (~1 </a:t>
            </a:r>
            <a:r>
              <a:rPr lang="en-ZA" sz="1200" kern="1200" dirty="0" err="1">
                <a:solidFill>
                  <a:schemeClr val="tx1"/>
                </a:solidFill>
                <a:effectLst/>
                <a:latin typeface="+mn-lt"/>
                <a:ea typeface="+mn-ea"/>
                <a:cs typeface="+mn-cs"/>
              </a:rPr>
              <a:t>μM</a:t>
            </a:r>
            <a:r>
              <a:rPr lang="en-ZA" sz="1200" kern="1200" dirty="0">
                <a:solidFill>
                  <a:schemeClr val="tx1"/>
                </a:solidFill>
                <a:effectLst/>
                <a:latin typeface="+mn-lt"/>
                <a:ea typeface="+mn-ea"/>
                <a:cs typeface="+mn-cs"/>
              </a:rPr>
              <a:t>) of phenolic compounds seriously questions their ability to engage in direct antioxidant potential in the in vivo scenario. The emerging concept is that phenolics (NEXT) may induce endogenous (NEXT) antioxidant </a:t>
            </a:r>
            <a:r>
              <a:rPr lang="en-ZA" sz="1200" kern="1200" dirty="0" err="1">
                <a:solidFill>
                  <a:schemeClr val="tx1"/>
                </a:solidFill>
                <a:effectLst/>
                <a:latin typeface="+mn-lt"/>
                <a:ea typeface="+mn-ea"/>
                <a:cs typeface="+mn-cs"/>
              </a:rPr>
              <a:t>defense</a:t>
            </a:r>
            <a:r>
              <a:rPr lang="en-ZA" sz="1200" kern="1200" dirty="0">
                <a:solidFill>
                  <a:schemeClr val="tx1"/>
                </a:solidFill>
                <a:effectLst/>
                <a:latin typeface="+mn-lt"/>
                <a:ea typeface="+mn-ea"/>
                <a:cs typeface="+mn-cs"/>
              </a:rPr>
              <a:t> systems through modulation of (NEXT) gene expression, therefore, protecting against oxidative stress in an indirect manner. We also saw this phenomenon in my Masters study (NEXT), whereby </a:t>
            </a:r>
            <a:r>
              <a:rPr lang="en-ZA" sz="1200" kern="1200" dirty="0" err="1">
                <a:solidFill>
                  <a:schemeClr val="tx1"/>
                </a:solidFill>
                <a:effectLst/>
                <a:latin typeface="+mn-lt"/>
                <a:ea typeface="+mn-ea"/>
                <a:cs typeface="+mn-cs"/>
              </a:rPr>
              <a:t>aspalathin</a:t>
            </a:r>
            <a:r>
              <a:rPr lang="en-ZA" sz="1200" kern="1200" dirty="0">
                <a:solidFill>
                  <a:schemeClr val="tx1"/>
                </a:solidFill>
                <a:effectLst/>
                <a:latin typeface="+mn-lt"/>
                <a:ea typeface="+mn-ea"/>
                <a:cs typeface="+mn-cs"/>
              </a:rPr>
              <a:t> had no observable effect on glucose uptake prior to 1 and a half hours in vitro administration to isolated cardiomyocytes, attributable to its role in upregulating gene expression first, resulting in GLUT4 translocation to membranes to facilitate glucose uptake into cells.</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58</a:t>
            </a:fld>
            <a:endParaRPr lang="en-ZA"/>
          </a:p>
        </p:txBody>
      </p:sp>
    </p:spTree>
    <p:extLst>
      <p:ext uri="{BB962C8B-B14F-4D97-AF65-F5344CB8AC3E}">
        <p14:creationId xmlns:p14="http://schemas.microsoft.com/office/powerpoint/2010/main" val="2957466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Now, here’s where polyphenols become interesting. Together with their antioxidant properties, they can also (NEXT) GENERATE ROS. It has been reported that phenolic compounds can (NEXT) oxidize readily in (NEXT) beverages, tissue culture media, and phosphate buffers, especially in the presence of transition metal ions. </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Oxidation of polyphenols (NEXT) leads to potentially toxic free radical formation. The level of cytotoxicity depends on both the type of polyphenol and the amount of free radicals generated. A variety of polyphenol-containing extracts and polyphenols have been reported to generate ROS, including green tea, black tea, and apple extracts, as well as individual phenolics, such as coffee’s caffeic acid, rooibos’ </a:t>
            </a:r>
            <a:r>
              <a:rPr lang="en-ZA" sz="1200" kern="1200" dirty="0" err="1">
                <a:solidFill>
                  <a:schemeClr val="tx1"/>
                </a:solidFill>
                <a:effectLst/>
                <a:latin typeface="+mn-lt"/>
                <a:ea typeface="+mn-ea"/>
                <a:cs typeface="+mn-cs"/>
              </a:rPr>
              <a:t>aspalathin</a:t>
            </a:r>
            <a:r>
              <a:rPr lang="en-ZA" sz="1200" kern="1200" dirty="0">
                <a:solidFill>
                  <a:schemeClr val="tx1"/>
                </a:solidFill>
                <a:effectLst/>
                <a:latin typeface="+mn-lt"/>
                <a:ea typeface="+mn-ea"/>
                <a:cs typeface="+mn-cs"/>
              </a:rPr>
              <a:t> and </a:t>
            </a:r>
            <a:r>
              <a:rPr lang="en-ZA" sz="1200" kern="1200" dirty="0" err="1">
                <a:solidFill>
                  <a:schemeClr val="tx1"/>
                </a:solidFill>
                <a:effectLst/>
                <a:latin typeface="+mn-lt"/>
                <a:ea typeface="+mn-ea"/>
                <a:cs typeface="+mn-cs"/>
              </a:rPr>
              <a:t>rutin</a:t>
            </a:r>
            <a:r>
              <a:rPr lang="en-ZA" sz="1200" kern="1200" dirty="0">
                <a:solidFill>
                  <a:schemeClr val="tx1"/>
                </a:solidFill>
                <a:effectLst/>
                <a:latin typeface="+mn-lt"/>
                <a:ea typeface="+mn-ea"/>
                <a:cs typeface="+mn-cs"/>
              </a:rPr>
              <a:t> and green tea’s.</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59</a:t>
            </a:fld>
            <a:endParaRPr lang="en-ZA"/>
          </a:p>
        </p:txBody>
      </p:sp>
    </p:spTree>
    <p:extLst>
      <p:ext uri="{BB962C8B-B14F-4D97-AF65-F5344CB8AC3E}">
        <p14:creationId xmlns:p14="http://schemas.microsoft.com/office/powerpoint/2010/main" val="3311869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If you want a fire to generate more heat, you can add more fuel or wood, but adding more oxygen will have a near exponential increase in energy turnover. This is because, Oxygen is a co-factor that is needed for the burning or breakdown to take place. So whenever something oxidizes something else, it is in essence facilitating the breakdown process. Okay, So in this process of oxidizing metabolic fuel, ATP is generated and can be used to power all cellular processes in nearly all types of life on earth, in a manner similar to how we would use electricity to power our appliances regardless of where in the world we are.</a:t>
            </a:r>
          </a:p>
          <a:p>
            <a:endParaRPr lang="en-ZA" dirty="0"/>
          </a:p>
          <a:p>
            <a:r>
              <a:rPr lang="en-ZA" dirty="0"/>
              <a:t>http://slideplayer.com/slide/8357300/</a:t>
            </a:r>
          </a:p>
        </p:txBody>
      </p:sp>
      <p:sp>
        <p:nvSpPr>
          <p:cNvPr id="4" name="Slide Number Placeholder 3"/>
          <p:cNvSpPr>
            <a:spLocks noGrp="1"/>
          </p:cNvSpPr>
          <p:nvPr>
            <p:ph type="sldNum" sz="quarter" idx="10"/>
          </p:nvPr>
        </p:nvSpPr>
        <p:spPr/>
        <p:txBody>
          <a:bodyPr/>
          <a:lstStyle/>
          <a:p>
            <a:fld id="{AA47721A-5A64-41E7-83DC-39EC8F4D7DB4}" type="slidenum">
              <a:rPr lang="en-ZA" smtClean="0"/>
              <a:t>6</a:t>
            </a:fld>
            <a:endParaRPr lang="en-ZA"/>
          </a:p>
        </p:txBody>
      </p:sp>
    </p:spTree>
    <p:extLst>
      <p:ext uri="{BB962C8B-B14F-4D97-AF65-F5344CB8AC3E}">
        <p14:creationId xmlns:p14="http://schemas.microsoft.com/office/powerpoint/2010/main" val="171848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 pro-oxidant effects of polyphenols can also be beneficial, since, by imposing a mild degree of oxidative stress, they can induce endogenous antioxidant </a:t>
            </a:r>
            <a:r>
              <a:rPr lang="en-ZA" sz="1200" kern="1200" dirty="0" err="1">
                <a:solidFill>
                  <a:schemeClr val="tx1"/>
                </a:solidFill>
                <a:effectLst/>
                <a:latin typeface="+mn-lt"/>
                <a:ea typeface="+mn-ea"/>
                <a:cs typeface="+mn-cs"/>
              </a:rPr>
              <a:t>defense</a:t>
            </a:r>
            <a:r>
              <a:rPr lang="en-ZA" sz="1200" kern="1200" dirty="0">
                <a:solidFill>
                  <a:schemeClr val="tx1"/>
                </a:solidFill>
                <a:effectLst/>
                <a:latin typeface="+mn-lt"/>
                <a:ea typeface="+mn-ea"/>
                <a:cs typeface="+mn-cs"/>
              </a:rPr>
              <a:t> mechanisms. Which is quite analogous to how small bouts of exercise, followed by periods of rest, can increase your endurance and strengthen muscles in the long run. Unfortunately, at this point in time, the amount of research on the antioxidant potential of polyphenols far overshadows the lesser number of studies on the biological implications of their pro-oxidant properties.</a:t>
            </a:r>
          </a:p>
          <a:p>
            <a:endParaRPr lang="en-ZA" dirty="0"/>
          </a:p>
          <a:p>
            <a:r>
              <a:rPr lang="en-ZA" dirty="0"/>
              <a:t>http://journal.frontiersin.org/article/10.3389/fphys.2016.00241/full</a:t>
            </a:r>
          </a:p>
        </p:txBody>
      </p:sp>
      <p:sp>
        <p:nvSpPr>
          <p:cNvPr id="4" name="Slide Number Placeholder 3"/>
          <p:cNvSpPr>
            <a:spLocks noGrp="1"/>
          </p:cNvSpPr>
          <p:nvPr>
            <p:ph type="sldNum" sz="quarter" idx="10"/>
          </p:nvPr>
        </p:nvSpPr>
        <p:spPr/>
        <p:txBody>
          <a:bodyPr/>
          <a:lstStyle/>
          <a:p>
            <a:fld id="{AA47721A-5A64-41E7-83DC-39EC8F4D7DB4}" type="slidenum">
              <a:rPr lang="en-ZA" smtClean="0"/>
              <a:t>60</a:t>
            </a:fld>
            <a:endParaRPr lang="en-ZA"/>
          </a:p>
        </p:txBody>
      </p:sp>
    </p:spTree>
    <p:extLst>
      <p:ext uri="{BB962C8B-B14F-4D97-AF65-F5344CB8AC3E}">
        <p14:creationId xmlns:p14="http://schemas.microsoft.com/office/powerpoint/2010/main" val="34699952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Regardless, the studies that have captured the imagination of the press and public the most are those involving the benefits of tea, chocolate, and red wine; it is evidently attractive for healthy nutritional interventions to also be pleasurable. Red wine is a flavonoid-rich drink that has long been associated with cardiovascular benefit. Its notoriety in this regard was triggered by the suggestion that high red wine consumption in France provided a plausible explanation for the so-called French paradox – the remarkably low risk of cardiovascular mortality among the French population, even though they have high-saturated fat consumption and smoking rates. </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61</a:t>
            </a:fld>
            <a:endParaRPr lang="en-ZA"/>
          </a:p>
        </p:txBody>
      </p:sp>
    </p:spTree>
    <p:extLst>
      <p:ext uri="{BB962C8B-B14F-4D97-AF65-F5344CB8AC3E}">
        <p14:creationId xmlns:p14="http://schemas.microsoft.com/office/powerpoint/2010/main" val="27000818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This has also been supported by data from the Copenhagen City Heart Study, in which individuals who drank moderate amounts (three to five glasses per day) of red wine were at substantially 49% lower risk of cardiovascular mortality than those who never drank wine. By contrast, there was no significant benefit from drinking beer and a substantial increase in risk associated with drinking spirits. Thus inferring it is not just an effect of alcohol, or being more laidback, but rather some other component within red wine, which was first attributable to it’s strong antioxidant capacity and only later more aptly pinpointed to it’s content of resveratrol, which in turn initiated a new craze.</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62</a:t>
            </a:fld>
            <a:endParaRPr lang="en-ZA"/>
          </a:p>
        </p:txBody>
      </p:sp>
    </p:spTree>
    <p:extLst>
      <p:ext uri="{BB962C8B-B14F-4D97-AF65-F5344CB8AC3E}">
        <p14:creationId xmlns:p14="http://schemas.microsoft.com/office/powerpoint/2010/main" val="2571328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Plants synthesize an enormous variety of chemicals with powerful antioxidant properties, and many clinical studies support the notion that increased consumption of fruit and vegetables have beneficial effects with respect to various markers of cardiovascular disease. With that in mind I would like to present two similar studies, with corresponding finds, however there was one minor difference. </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63</a:t>
            </a:fld>
            <a:endParaRPr lang="en-ZA"/>
          </a:p>
        </p:txBody>
      </p:sp>
    </p:spTree>
    <p:extLst>
      <p:ext uri="{BB962C8B-B14F-4D97-AF65-F5344CB8AC3E}">
        <p14:creationId xmlns:p14="http://schemas.microsoft.com/office/powerpoint/2010/main" val="2638291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So first, let’s have a look at a study done in Japan. Now, Japan is hailed as the country with the most people over the age of 100 per 100 000 people. Interestingly, (NEXT) South Africa also made it onto the list coming in at an impressive 6</a:t>
            </a:r>
            <a:r>
              <a:rPr lang="en-ZA" sz="1200" kern="1200" baseline="30000" dirty="0">
                <a:solidFill>
                  <a:schemeClr val="tx1"/>
                </a:solidFill>
                <a:effectLst/>
                <a:latin typeface="+mn-lt"/>
                <a:ea typeface="+mn-ea"/>
                <a:cs typeface="+mn-cs"/>
              </a:rPr>
              <a:t>th</a:t>
            </a:r>
            <a:r>
              <a:rPr lang="en-ZA" sz="1200" kern="1200" dirty="0">
                <a:solidFill>
                  <a:schemeClr val="tx1"/>
                </a:solidFill>
                <a:effectLst/>
                <a:latin typeface="+mn-lt"/>
                <a:ea typeface="+mn-ea"/>
                <a:cs typeface="+mn-cs"/>
              </a:rPr>
              <a:t> place, which was attributed to greater vegetarian diets without junk food and still remaining active in rural communities. But, back to (NEXT) Japan, it was also amazing to note how the amount of centenarians have increased over the years, starting with only 153 verified in 1963, to 10 000 in 1 998, 30 000 in 2007 and today there is over 60 000 people over the age of 100 living in Japan.</a:t>
            </a:r>
          </a:p>
        </p:txBody>
      </p:sp>
      <p:sp>
        <p:nvSpPr>
          <p:cNvPr id="4" name="Slide Number Placeholder 3"/>
          <p:cNvSpPr>
            <a:spLocks noGrp="1"/>
          </p:cNvSpPr>
          <p:nvPr>
            <p:ph type="sldNum" sz="quarter" idx="10"/>
          </p:nvPr>
        </p:nvSpPr>
        <p:spPr/>
        <p:txBody>
          <a:bodyPr/>
          <a:lstStyle/>
          <a:p>
            <a:fld id="{AA47721A-5A64-41E7-83DC-39EC8F4D7DB4}" type="slidenum">
              <a:rPr lang="en-ZA" smtClean="0"/>
              <a:t>64</a:t>
            </a:fld>
            <a:endParaRPr lang="en-ZA"/>
          </a:p>
        </p:txBody>
      </p:sp>
    </p:spTree>
    <p:extLst>
      <p:ext uri="{BB962C8B-B14F-4D97-AF65-F5344CB8AC3E}">
        <p14:creationId xmlns:p14="http://schemas.microsoft.com/office/powerpoint/2010/main" val="40317333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So onto the study at hand, called the NIPPON DATA80 Study in which they determined the correlation between fruit and vegetable intake with cardiovascular incidence and mortality risk. They found that people who consumed at least 132 g Fruit and 179 g Vegetable for every 1000 kJ consumed had 26% lower risk of cardiovascular disease, 20% lower risk of stroke and 43% lower risk of coronary heart disease. </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From these results and given the background of antioxidant therapy rationale, it should be reasonable to suggest that the benefits of fruit and vegetables might be attributable to the most abundant antioxidants that are often present in these foods, namely, vitamins A, C, and E. </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65</a:t>
            </a:fld>
            <a:endParaRPr lang="en-ZA"/>
          </a:p>
        </p:txBody>
      </p:sp>
    </p:spTree>
    <p:extLst>
      <p:ext uri="{BB962C8B-B14F-4D97-AF65-F5344CB8AC3E}">
        <p14:creationId xmlns:p14="http://schemas.microsoft.com/office/powerpoint/2010/main" val="35857912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However, this brings me to the final study I want us to look at by </a:t>
            </a:r>
            <a:r>
              <a:rPr lang="en-ZA" sz="1200" kern="1200" dirty="0" err="1">
                <a:solidFill>
                  <a:schemeClr val="tx1"/>
                </a:solidFill>
                <a:effectLst/>
                <a:latin typeface="+mn-lt"/>
                <a:ea typeface="+mn-ea"/>
                <a:cs typeface="+mn-cs"/>
              </a:rPr>
              <a:t>Ponzo</a:t>
            </a:r>
            <a:r>
              <a:rPr lang="en-ZA" sz="1200" kern="1200" dirty="0">
                <a:solidFill>
                  <a:schemeClr val="tx1"/>
                </a:solidFill>
                <a:effectLst/>
                <a:latin typeface="+mn-lt"/>
                <a:ea typeface="+mn-ea"/>
                <a:cs typeface="+mn-cs"/>
              </a:rPr>
              <a:t> and colleagues, where they measured the relation between Flavonoid intake (derived from fruit and vegetable consumption) and cardiovascular risk. After 12 years, they found a similar conclusion to the </a:t>
            </a:r>
            <a:r>
              <a:rPr lang="en-ZA" sz="1200" kern="1200" dirty="0" err="1">
                <a:solidFill>
                  <a:schemeClr val="tx1"/>
                </a:solidFill>
                <a:effectLst/>
                <a:latin typeface="+mn-lt"/>
                <a:ea typeface="+mn-ea"/>
                <a:cs typeface="+mn-cs"/>
              </a:rPr>
              <a:t>Japannese</a:t>
            </a:r>
            <a:r>
              <a:rPr lang="en-ZA" sz="1200" kern="1200" dirty="0">
                <a:solidFill>
                  <a:schemeClr val="tx1"/>
                </a:solidFill>
                <a:effectLst/>
                <a:latin typeface="+mn-lt"/>
                <a:ea typeface="+mn-ea"/>
                <a:cs typeface="+mn-cs"/>
              </a:rPr>
              <a:t> study in that high consumption of flavonoids from fruits and vegetables, related to a 55% reduction in cardiovascular events and a 19% reduction in dying from any diseases. However, the ONE major difference is that they corrected for antioxidant vitamin consumption, meaning vitamin A, C, E, and the results still showed the determining factor to be the flavonoid content. </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Either way, the lack of alignment of results from whole fruit and vegetables compared with vitamin supplements would suggest that vitamins alone do not constitute the answer with respect to antioxidant benefits of certain foods in cardiovascular disease.</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66</a:t>
            </a:fld>
            <a:endParaRPr lang="en-ZA"/>
          </a:p>
        </p:txBody>
      </p:sp>
    </p:spTree>
    <p:extLst>
      <p:ext uri="{BB962C8B-B14F-4D97-AF65-F5344CB8AC3E}">
        <p14:creationId xmlns:p14="http://schemas.microsoft.com/office/powerpoint/2010/main" val="38854779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Good, so looking back at what have been discussed</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67</a:t>
            </a:fld>
            <a:endParaRPr lang="en-ZA"/>
          </a:p>
        </p:txBody>
      </p:sp>
    </p:spTree>
    <p:extLst>
      <p:ext uri="{BB962C8B-B14F-4D97-AF65-F5344CB8AC3E}">
        <p14:creationId xmlns:p14="http://schemas.microsoft.com/office/powerpoint/2010/main" val="40922817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Good (NEXT), so looking back at what have been discussed</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68</a:t>
            </a:fld>
            <a:endParaRPr lang="en-ZA"/>
          </a:p>
        </p:txBody>
      </p:sp>
    </p:spTree>
    <p:extLst>
      <p:ext uri="{BB962C8B-B14F-4D97-AF65-F5344CB8AC3E}">
        <p14:creationId xmlns:p14="http://schemas.microsoft.com/office/powerpoint/2010/main" val="36393554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Given that (NEXT) oxidative stress is a key player at various levels in cardiovascular disease, it is a reasonable assumption that (NEXT) antioxidant therapy would be an effective therapy in this setting. (NEXT) In vitro studies using relatively high concentrations of a wide range of antioxidants have </a:t>
            </a:r>
            <a:r>
              <a:rPr lang="en-ZA" sz="1200" kern="1200" dirty="0" err="1">
                <a:solidFill>
                  <a:schemeClr val="tx1"/>
                </a:solidFill>
                <a:effectLst/>
                <a:latin typeface="+mn-lt"/>
                <a:ea typeface="+mn-ea"/>
                <a:cs typeface="+mn-cs"/>
              </a:rPr>
              <a:t>recurringly</a:t>
            </a:r>
            <a:r>
              <a:rPr lang="en-ZA" sz="1200" kern="1200" dirty="0">
                <a:solidFill>
                  <a:schemeClr val="tx1"/>
                </a:solidFill>
                <a:effectLst/>
                <a:latin typeface="+mn-lt"/>
                <a:ea typeface="+mn-ea"/>
                <a:cs typeface="+mn-cs"/>
              </a:rPr>
              <a:t> supported the notion that antioxidants have protective effects, and large scale (NEXT) epidemiological data (such as the French paradox) have attributed high-antioxidant ingestion as the plausible cure. </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However, (NEXT) associations between plasma concentrations of antioxidant vitamins (A, C, and E) and protection against cardiovascular disease have proved elusive and (NEXT) large intervention trials with these vitamins have failed to conclusively show any benefit. </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69</a:t>
            </a:fld>
            <a:endParaRPr lang="en-ZA"/>
          </a:p>
        </p:txBody>
      </p:sp>
    </p:spTree>
    <p:extLst>
      <p:ext uri="{BB962C8B-B14F-4D97-AF65-F5344CB8AC3E}">
        <p14:creationId xmlns:p14="http://schemas.microsoft.com/office/powerpoint/2010/main" val="250337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Unfortunately, during this process of energy production oxygen also generates undesirable side products or pollution called free radicals, or Reactive Oxygen Species (ROS). In this regard, reactive simply meaning Hyper or Radical and Species referring to different Types. Thus, it refers to types of very hyper oxygen molecules.</a:t>
            </a:r>
          </a:p>
          <a:p>
            <a:endParaRPr lang="en-ZA" dirty="0"/>
          </a:p>
          <a:p>
            <a:r>
              <a:rPr lang="en-ZA" dirty="0"/>
              <a:t>https://www.researchgate.net/publication/281680350_Oxidative_stress_by_inorganic_nanoparticles</a:t>
            </a:r>
          </a:p>
        </p:txBody>
      </p:sp>
      <p:sp>
        <p:nvSpPr>
          <p:cNvPr id="4" name="Slide Number Placeholder 3"/>
          <p:cNvSpPr>
            <a:spLocks noGrp="1"/>
          </p:cNvSpPr>
          <p:nvPr>
            <p:ph type="sldNum" sz="quarter" idx="10"/>
          </p:nvPr>
        </p:nvSpPr>
        <p:spPr/>
        <p:txBody>
          <a:bodyPr/>
          <a:lstStyle/>
          <a:p>
            <a:fld id="{AA47721A-5A64-41E7-83DC-39EC8F4D7DB4}" type="slidenum">
              <a:rPr lang="en-ZA" smtClean="0"/>
              <a:t>7</a:t>
            </a:fld>
            <a:endParaRPr lang="en-ZA"/>
          </a:p>
        </p:txBody>
      </p:sp>
    </p:spTree>
    <p:extLst>
      <p:ext uri="{BB962C8B-B14F-4D97-AF65-F5344CB8AC3E}">
        <p14:creationId xmlns:p14="http://schemas.microsoft.com/office/powerpoint/2010/main" val="16959893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 hindsight, the failure of antioxidant vitamins to show benefit is unsurprising for a range of fundamental reasons that expose several generalizations relating to oxidative stress and antioxidants. </a:t>
            </a:r>
          </a:p>
          <a:p>
            <a:r>
              <a:rPr lang="en-ZA" sz="1200" kern="1200" dirty="0">
                <a:solidFill>
                  <a:schemeClr val="tx1"/>
                </a:solidFill>
                <a:effectLst/>
                <a:latin typeface="+mn-lt"/>
                <a:ea typeface="+mn-ea"/>
                <a:cs typeface="+mn-cs"/>
              </a:rPr>
              <a:t>First, (NEXT) ROS are not universally harmful; repeated, low-level (NEXT) exposure to ROS is a vital trigger for upregulation of endogenous antioxidants. </a:t>
            </a:r>
          </a:p>
          <a:p>
            <a:r>
              <a:rPr lang="en-ZA" sz="1200" kern="1200" dirty="0">
                <a:solidFill>
                  <a:schemeClr val="tx1"/>
                </a:solidFill>
                <a:effectLst/>
                <a:latin typeface="+mn-lt"/>
                <a:ea typeface="+mn-ea"/>
                <a:cs typeface="+mn-cs"/>
              </a:rPr>
              <a:t>Second, (NEXT) redox is a question of balance and the concept of flooding cells (NEXT) with dietary antioxidants to combat oxidative stress is flawed, not only because there are powerful physiological processes in place to ensure that these agents are kept within reasonably strict limits, but also because driving cells into a highly reducing state is likely to be harmful too. </a:t>
            </a:r>
          </a:p>
          <a:p>
            <a:r>
              <a:rPr lang="en-ZA" sz="1200" kern="1200" dirty="0">
                <a:solidFill>
                  <a:schemeClr val="tx1"/>
                </a:solidFill>
                <a:effectLst/>
                <a:latin typeface="+mn-lt"/>
                <a:ea typeface="+mn-ea"/>
                <a:cs typeface="+mn-cs"/>
              </a:rPr>
              <a:t>Third, many of the diet-derived antioxidants (NEXT) (such as polyphenols) are very effectively screened out (NEXT) by the gut or rapidly metabolized and excreted. Plasma concentrations (NEXT) are typically in the </a:t>
            </a:r>
            <a:r>
              <a:rPr lang="en-ZA" sz="1200" kern="1200" dirty="0" err="1">
                <a:solidFill>
                  <a:schemeClr val="tx1"/>
                </a:solidFill>
                <a:effectLst/>
                <a:latin typeface="+mn-lt"/>
                <a:ea typeface="+mn-ea"/>
                <a:cs typeface="+mn-cs"/>
              </a:rPr>
              <a:t>nanomolar</a:t>
            </a:r>
            <a:r>
              <a:rPr lang="en-ZA" sz="1200" kern="1200" dirty="0">
                <a:solidFill>
                  <a:schemeClr val="tx1"/>
                </a:solidFill>
                <a:effectLst/>
                <a:latin typeface="+mn-lt"/>
                <a:ea typeface="+mn-ea"/>
                <a:cs typeface="+mn-cs"/>
              </a:rPr>
              <a:t> range – too low to have a direct impact on antioxidant capacity. </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70</a:t>
            </a:fld>
            <a:endParaRPr lang="en-ZA"/>
          </a:p>
        </p:txBody>
      </p:sp>
    </p:spTree>
    <p:extLst>
      <p:ext uri="{BB962C8B-B14F-4D97-AF65-F5344CB8AC3E}">
        <p14:creationId xmlns:p14="http://schemas.microsoft.com/office/powerpoint/2010/main" val="30028946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Paradoxically however, it is some of these dietary micronutrients that are perhaps the most promising in terms of cardiovascular outcome, but (NEXT) they should not be considered to be direct antioxidants in this regard. Instead, polyphenolic compounds (NEXT), or more likely the metabolites that they yield, probably act as mild toxins to drive endogenous </a:t>
            </a:r>
            <a:r>
              <a:rPr lang="en-ZA" sz="1200" kern="1200" dirty="0" err="1">
                <a:solidFill>
                  <a:schemeClr val="tx1"/>
                </a:solidFill>
                <a:effectLst/>
                <a:latin typeface="+mn-lt"/>
                <a:ea typeface="+mn-ea"/>
                <a:cs typeface="+mn-cs"/>
              </a:rPr>
              <a:t>defense</a:t>
            </a:r>
            <a:r>
              <a:rPr lang="en-ZA" sz="1200" kern="1200" dirty="0">
                <a:solidFill>
                  <a:schemeClr val="tx1"/>
                </a:solidFill>
                <a:effectLst/>
                <a:latin typeface="+mn-lt"/>
                <a:ea typeface="+mn-ea"/>
                <a:cs typeface="+mn-cs"/>
              </a:rPr>
              <a:t> mechanisms, including upregulation of a battery of cellular antioxidant systems. </a:t>
            </a:r>
          </a:p>
          <a:p>
            <a:r>
              <a:rPr lang="en-ZA" sz="1200" kern="1200" dirty="0">
                <a:solidFill>
                  <a:schemeClr val="tx1"/>
                </a:solidFill>
                <a:effectLst/>
                <a:latin typeface="+mn-lt"/>
                <a:ea typeface="+mn-ea"/>
                <a:cs typeface="+mn-cs"/>
              </a:rPr>
              <a:t>The irony is that the (NEXT) direct antioxidant activity of polyphenols is almost irrelevant in their protective properties; instead, it is their toxic properties that could prove decisive in determining their efficacy in this regard. Achieving a better understanding of the mechanisms by which polyphenols work is essential in driving the paradigm shift away from the concept that foods high in antioxidants will improve cardiovascular health. For the time being, (NEXT) it is safe to say that we should focus on the diversity and frequency of exposure to dietary polyphenols, and hopefully make more educated choices when it comes to our health.</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71</a:t>
            </a:fld>
            <a:endParaRPr lang="en-ZA"/>
          </a:p>
        </p:txBody>
      </p:sp>
    </p:spTree>
    <p:extLst>
      <p:ext uri="{BB962C8B-B14F-4D97-AF65-F5344CB8AC3E}">
        <p14:creationId xmlns:p14="http://schemas.microsoft.com/office/powerpoint/2010/main" val="31021768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72</a:t>
            </a:fld>
            <a:endParaRPr lang="en-ZA"/>
          </a:p>
        </p:txBody>
      </p:sp>
    </p:spTree>
    <p:extLst>
      <p:ext uri="{BB962C8B-B14F-4D97-AF65-F5344CB8AC3E}">
        <p14:creationId xmlns:p14="http://schemas.microsoft.com/office/powerpoint/2010/main" val="1926570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This radicalness or instability is caused by having unpaired electrons (either too many or too few), leaving them with a tendency to want to steal or donate electrons from other molecules to stabilize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http://keepvitality.com/free-radicals/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https://juicing-for-health.com/easy-to-understand-guide-to-antioxidants</a:t>
            </a:r>
          </a:p>
          <a:p>
            <a:endParaRPr lang="en-ZA" dirty="0"/>
          </a:p>
        </p:txBody>
      </p:sp>
      <p:sp>
        <p:nvSpPr>
          <p:cNvPr id="4" name="Slide Number Placeholder 3"/>
          <p:cNvSpPr>
            <a:spLocks noGrp="1"/>
          </p:cNvSpPr>
          <p:nvPr>
            <p:ph type="sldNum" sz="quarter" idx="10"/>
          </p:nvPr>
        </p:nvSpPr>
        <p:spPr/>
        <p:txBody>
          <a:bodyPr/>
          <a:lstStyle/>
          <a:p>
            <a:fld id="{AA47721A-5A64-41E7-83DC-39EC8F4D7DB4}" type="slidenum">
              <a:rPr lang="en-ZA" smtClean="0"/>
              <a:t>8</a:t>
            </a:fld>
            <a:endParaRPr lang="en-ZA"/>
          </a:p>
        </p:txBody>
      </p:sp>
    </p:spTree>
    <p:extLst>
      <p:ext uri="{BB962C8B-B14F-4D97-AF65-F5344CB8AC3E}">
        <p14:creationId xmlns:p14="http://schemas.microsoft.com/office/powerpoint/2010/main" val="606280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Now, another unfortunate, is that energy metabolism is not the only means by which free radicals are generated in our body. They can also come about by the way we process our food, exposure to cigarette smoke, ozone, excessive exposure to sun light, environmental pollutants such as car and industrial emission, certain drugs and chemicals; radiation, and infections. </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The long-standing but simplistic view of ROS is that they are harmful to cells, contributing to the aging process and involved in a wide range of disease processes, including cancer and cardiovascular disease.</a:t>
            </a:r>
          </a:p>
          <a:p>
            <a:endParaRPr lang="en-ZA" dirty="0"/>
          </a:p>
          <a:p>
            <a:r>
              <a:rPr lang="en-ZA" dirty="0"/>
              <a:t>http://keepvitality.com/free-radicals/</a:t>
            </a:r>
          </a:p>
        </p:txBody>
      </p:sp>
      <p:sp>
        <p:nvSpPr>
          <p:cNvPr id="4" name="Slide Number Placeholder 3"/>
          <p:cNvSpPr>
            <a:spLocks noGrp="1"/>
          </p:cNvSpPr>
          <p:nvPr>
            <p:ph type="sldNum" sz="quarter" idx="10"/>
          </p:nvPr>
        </p:nvSpPr>
        <p:spPr/>
        <p:txBody>
          <a:bodyPr/>
          <a:lstStyle/>
          <a:p>
            <a:fld id="{AA47721A-5A64-41E7-83DC-39EC8F4D7DB4}" type="slidenum">
              <a:rPr lang="en-ZA" smtClean="0"/>
              <a:t>9</a:t>
            </a:fld>
            <a:endParaRPr lang="en-ZA"/>
          </a:p>
        </p:txBody>
      </p:sp>
    </p:spTree>
    <p:extLst>
      <p:ext uri="{BB962C8B-B14F-4D97-AF65-F5344CB8AC3E}">
        <p14:creationId xmlns:p14="http://schemas.microsoft.com/office/powerpoint/2010/main" val="2930942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C1D26A7-6C33-408F-8B5B-EF231255D9CB}" type="datetimeFigureOut">
              <a:rPr lang="en-ZA" smtClean="0"/>
              <a:t>2020/04/05</a:t>
            </a:fld>
            <a:endParaRPr lang="en-ZA"/>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ZA"/>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403898424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C1D26A7-6C33-408F-8B5B-EF231255D9CB}" type="datetimeFigureOut">
              <a:rPr lang="en-ZA" smtClean="0"/>
              <a:t>2020/04/05</a:t>
            </a:fld>
            <a:endParaRPr lang="en-ZA"/>
          </a:p>
        </p:txBody>
      </p:sp>
      <p:sp>
        <p:nvSpPr>
          <p:cNvPr id="6" name="Footer Placeholder 5"/>
          <p:cNvSpPr>
            <a:spLocks noGrp="1"/>
          </p:cNvSpPr>
          <p:nvPr>
            <p:ph type="ftr" sz="quarter" idx="11"/>
          </p:nvPr>
        </p:nvSpPr>
        <p:spPr/>
        <p:txBody>
          <a:bodyPr/>
          <a:lstStyle/>
          <a:p>
            <a:endParaRPr lang="en-ZA"/>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1216219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C1D26A7-6C33-408F-8B5B-EF231255D9CB}" type="datetimeFigureOut">
              <a:rPr lang="en-ZA" smtClean="0"/>
              <a:t>2020/04/05</a:t>
            </a:fld>
            <a:endParaRPr lang="en-ZA"/>
          </a:p>
        </p:txBody>
      </p:sp>
      <p:sp>
        <p:nvSpPr>
          <p:cNvPr id="5" name="Footer Placeholder 4"/>
          <p:cNvSpPr>
            <a:spLocks noGrp="1"/>
          </p:cNvSpPr>
          <p:nvPr>
            <p:ph type="ftr" sz="quarter" idx="11"/>
          </p:nvPr>
        </p:nvSpPr>
        <p:spPr/>
        <p:txBody>
          <a:bodyPr/>
          <a:lstStyle/>
          <a:p>
            <a:endParaRPr lang="en-ZA"/>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3059264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C1D26A7-6C33-408F-8B5B-EF231255D9CB}" type="datetimeFigureOut">
              <a:rPr lang="en-ZA" smtClean="0"/>
              <a:t>2020/04/05</a:t>
            </a:fld>
            <a:endParaRPr lang="en-ZA"/>
          </a:p>
        </p:txBody>
      </p:sp>
      <p:sp>
        <p:nvSpPr>
          <p:cNvPr id="5" name="Footer Placeholder 4"/>
          <p:cNvSpPr>
            <a:spLocks noGrp="1"/>
          </p:cNvSpPr>
          <p:nvPr>
            <p:ph type="ftr" sz="quarter" idx="11"/>
          </p:nvPr>
        </p:nvSpPr>
        <p:spPr/>
        <p:txBody>
          <a:bodyPr/>
          <a:lstStyle/>
          <a:p>
            <a:endParaRPr lang="en-ZA"/>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1214569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1D26A7-6C33-408F-8B5B-EF231255D9CB}" type="datetimeFigureOut">
              <a:rPr lang="en-ZA" smtClean="0"/>
              <a:t>2020/04/05</a:t>
            </a:fld>
            <a:endParaRPr lang="en-ZA"/>
          </a:p>
        </p:txBody>
      </p:sp>
      <p:sp>
        <p:nvSpPr>
          <p:cNvPr id="5" name="Footer Placeholder 4"/>
          <p:cNvSpPr>
            <a:spLocks noGrp="1"/>
          </p:cNvSpPr>
          <p:nvPr>
            <p:ph type="ftr" sz="quarter" idx="11"/>
          </p:nvPr>
        </p:nvSpPr>
        <p:spPr/>
        <p:txBody>
          <a:bodyPr/>
          <a:lstStyle/>
          <a:p>
            <a:endParaRPr lang="en-ZA"/>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2436601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C1D26A7-6C33-408F-8B5B-EF231255D9CB}" type="datetimeFigureOut">
              <a:rPr lang="en-ZA" smtClean="0"/>
              <a:t>2020/04/05</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4186524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C1D26A7-6C33-408F-8B5B-EF231255D9CB}" type="datetimeFigureOut">
              <a:rPr lang="en-ZA" smtClean="0"/>
              <a:t>2020/04/05</a:t>
            </a:fld>
            <a:endParaRPr lang="en-ZA"/>
          </a:p>
        </p:txBody>
      </p:sp>
      <p:sp>
        <p:nvSpPr>
          <p:cNvPr id="8" name="Footer Placeholder 7"/>
          <p:cNvSpPr>
            <a:spLocks noGrp="1"/>
          </p:cNvSpPr>
          <p:nvPr>
            <p:ph type="ftr" sz="quarter" idx="11"/>
          </p:nvPr>
        </p:nvSpPr>
        <p:spPr>
          <a:xfrm>
            <a:off x="561111" y="6391838"/>
            <a:ext cx="3644282" cy="304801"/>
          </a:xfrm>
        </p:spPr>
        <p:txBody>
          <a:bodyPr/>
          <a:lstStyle/>
          <a:p>
            <a:endParaRPr lang="en-ZA"/>
          </a:p>
        </p:txBody>
      </p:sp>
      <p:sp>
        <p:nvSpPr>
          <p:cNvPr id="9" name="Slide Number Placeholder 8"/>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2823740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C1D26A7-6C33-408F-8B5B-EF231255D9CB}" type="datetimeFigureOut">
              <a:rPr lang="en-ZA" smtClean="0"/>
              <a:t>2020/04/05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2303170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C1D26A7-6C33-408F-8B5B-EF231255D9CB}" type="datetimeFigureOut">
              <a:rPr lang="en-ZA" smtClean="0"/>
              <a:t>2020/04/05</a:t>
            </a:fld>
            <a:endParaRPr lang="en-ZA"/>
          </a:p>
        </p:txBody>
      </p:sp>
      <p:sp>
        <p:nvSpPr>
          <p:cNvPr id="5" name="Footer Placeholder 4"/>
          <p:cNvSpPr>
            <a:spLocks noGrp="1"/>
          </p:cNvSpPr>
          <p:nvPr>
            <p:ph type="ftr" sz="quarter" idx="11"/>
          </p:nvPr>
        </p:nvSpPr>
        <p:spPr/>
        <p:txBody>
          <a:bodyPr/>
          <a:lstStyle/>
          <a:p>
            <a:endParaRPr lang="en-ZA"/>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413294613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9862091" cy="706964"/>
          </a:xfrm>
        </p:spPr>
        <p:txBody>
          <a:bodyPr/>
          <a:lstStyle/>
          <a:p>
            <a:r>
              <a:rPr lang="en-US" dirty="0"/>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D26A7-6C33-408F-8B5B-EF231255D9CB}" type="datetimeFigureOut">
              <a:rPr lang="en-ZA" smtClean="0"/>
              <a:t>2020/04/05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1622722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1D26A7-6C33-408F-8B5B-EF231255D9CB}" type="datetimeFigureOut">
              <a:rPr lang="en-ZA" smtClean="0"/>
              <a:t>2020/04/05</a:t>
            </a:fld>
            <a:endParaRPr lang="en-ZA"/>
          </a:p>
        </p:txBody>
      </p:sp>
      <p:sp>
        <p:nvSpPr>
          <p:cNvPr id="5" name="Footer Placeholder 4"/>
          <p:cNvSpPr>
            <a:spLocks noGrp="1"/>
          </p:cNvSpPr>
          <p:nvPr>
            <p:ph type="ftr" sz="quarter" idx="11"/>
          </p:nvPr>
        </p:nvSpPr>
        <p:spPr/>
        <p:txBody>
          <a:bodyPr/>
          <a:lstStyle/>
          <a:p>
            <a:endParaRPr lang="en-ZA"/>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138919353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1D26A7-6C33-408F-8B5B-EF231255D9CB}" type="datetimeFigureOut">
              <a:rPr lang="en-ZA" smtClean="0"/>
              <a:t>2020/04/05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67039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1D26A7-6C33-408F-8B5B-EF231255D9CB}" type="datetimeFigureOut">
              <a:rPr lang="en-ZA" smtClean="0"/>
              <a:t>2020/04/05</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185712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1D26A7-6C33-408F-8B5B-EF231255D9CB}" type="datetimeFigureOut">
              <a:rPr lang="en-ZA" smtClean="0"/>
              <a:t>2020/04/05</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24876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D26A7-6C33-408F-8B5B-EF231255D9CB}" type="datetimeFigureOut">
              <a:rPr lang="en-ZA" smtClean="0"/>
              <a:t>2020/04/05</a:t>
            </a:fld>
            <a:endParaRPr lang="en-ZA"/>
          </a:p>
        </p:txBody>
      </p:sp>
      <p:sp>
        <p:nvSpPr>
          <p:cNvPr id="3" name="Footer Placeholder 2"/>
          <p:cNvSpPr>
            <a:spLocks noGrp="1"/>
          </p:cNvSpPr>
          <p:nvPr>
            <p:ph type="ftr" sz="quarter" idx="11"/>
          </p:nvPr>
        </p:nvSpPr>
        <p:spPr/>
        <p:txBody>
          <a:bodyPr/>
          <a:lstStyle/>
          <a:p>
            <a:endParaRPr lang="en-ZA"/>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242742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C1D26A7-6C33-408F-8B5B-EF231255D9CB}" type="datetimeFigureOut">
              <a:rPr lang="en-ZA" smtClean="0"/>
              <a:t>2020/04/05</a:t>
            </a:fld>
            <a:endParaRPr lang="en-ZA"/>
          </a:p>
        </p:txBody>
      </p:sp>
      <p:sp>
        <p:nvSpPr>
          <p:cNvPr id="6" name="Footer Placeholder 5"/>
          <p:cNvSpPr>
            <a:spLocks noGrp="1"/>
          </p:cNvSpPr>
          <p:nvPr>
            <p:ph type="ftr" sz="quarter" idx="11"/>
          </p:nvPr>
        </p:nvSpPr>
        <p:spPr/>
        <p:txBody>
          <a:bodyPr/>
          <a:lstStyle/>
          <a:p>
            <a:endParaRPr lang="en-ZA"/>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4021815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C1D26A7-6C33-408F-8B5B-EF231255D9CB}" type="datetimeFigureOut">
              <a:rPr lang="en-ZA" smtClean="0"/>
              <a:t>2020/04/05</a:t>
            </a:fld>
            <a:endParaRPr lang="en-ZA"/>
          </a:p>
        </p:txBody>
      </p:sp>
      <p:sp>
        <p:nvSpPr>
          <p:cNvPr id="6" name="Footer Placeholder 5"/>
          <p:cNvSpPr>
            <a:spLocks noGrp="1"/>
          </p:cNvSpPr>
          <p:nvPr>
            <p:ph type="ftr" sz="quarter" idx="11"/>
          </p:nvPr>
        </p:nvSpPr>
        <p:spPr/>
        <p:txBody>
          <a:bodyPr/>
          <a:lstStyle/>
          <a:p>
            <a:endParaRPr lang="en-ZA"/>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43BA1A6-5702-4E3E-A696-24F185D93433}" type="slidenum">
              <a:rPr lang="en-ZA" smtClean="0"/>
              <a:t>‹#›</a:t>
            </a:fld>
            <a:endParaRPr lang="en-ZA"/>
          </a:p>
        </p:txBody>
      </p:sp>
    </p:spTree>
    <p:extLst>
      <p:ext uri="{BB962C8B-B14F-4D97-AF65-F5344CB8AC3E}">
        <p14:creationId xmlns:p14="http://schemas.microsoft.com/office/powerpoint/2010/main" val="253765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C1D26A7-6C33-408F-8B5B-EF231255D9CB}" type="datetimeFigureOut">
              <a:rPr lang="en-ZA" smtClean="0"/>
              <a:t>2020/04/05</a:t>
            </a:fld>
            <a:endParaRPr lang="en-ZA"/>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ZA"/>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843BA1A6-5702-4E3E-A696-24F185D93433}" type="slidenum">
              <a:rPr lang="en-ZA" smtClean="0"/>
              <a:t>‹#›</a:t>
            </a:fld>
            <a:endParaRPr lang="en-ZA"/>
          </a:p>
        </p:txBody>
      </p:sp>
    </p:spTree>
    <p:extLst>
      <p:ext uri="{BB962C8B-B14F-4D97-AF65-F5344CB8AC3E}">
        <p14:creationId xmlns:p14="http://schemas.microsoft.com/office/powerpoint/2010/main" val="359857473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3.png"/><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8E8C-ADB3-42D3-80A6-1941BD306EFA}"/>
              </a:ext>
            </a:extLst>
          </p:cNvPr>
          <p:cNvSpPr>
            <a:spLocks noGrp="1"/>
          </p:cNvSpPr>
          <p:nvPr>
            <p:ph type="title"/>
          </p:nvPr>
        </p:nvSpPr>
        <p:spPr/>
        <p:txBody>
          <a:bodyPr/>
          <a:lstStyle/>
          <a:p>
            <a:endParaRPr lang="en-ZA" dirty="0"/>
          </a:p>
        </p:txBody>
      </p:sp>
      <p:pic>
        <p:nvPicPr>
          <p:cNvPr id="7" name="Content Placeholder 6" descr="A picture containing compact disk&#10;&#10;Description generated with high confidence">
            <a:extLst>
              <a:ext uri="{FF2B5EF4-FFF2-40B4-BE49-F238E27FC236}">
                <a16:creationId xmlns:a16="http://schemas.microsoft.com/office/drawing/2014/main" id="{413D0CA0-63BA-408F-BFFD-9A7ACFC51D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1507" y="973668"/>
            <a:ext cx="7968983" cy="4515757"/>
          </a:xfrm>
        </p:spPr>
      </p:pic>
    </p:spTree>
    <p:extLst>
      <p:ext uri="{BB962C8B-B14F-4D97-AF65-F5344CB8AC3E}">
        <p14:creationId xmlns:p14="http://schemas.microsoft.com/office/powerpoint/2010/main" val="2920790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F7885A-2CD3-4D1D-B8E5-8F35E7438A1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88321" y="244929"/>
            <a:ext cx="7309687" cy="6498769"/>
          </a:xfrm>
        </p:spPr>
      </p:pic>
    </p:spTree>
    <p:extLst>
      <p:ext uri="{BB962C8B-B14F-4D97-AF65-F5344CB8AC3E}">
        <p14:creationId xmlns:p14="http://schemas.microsoft.com/office/powerpoint/2010/main" val="4237334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2CEA-5CEC-4691-AAC1-0E39CB1B51CA}"/>
              </a:ext>
            </a:extLst>
          </p:cNvPr>
          <p:cNvSpPr>
            <a:spLocks noGrp="1"/>
          </p:cNvSpPr>
          <p:nvPr>
            <p:ph type="title"/>
          </p:nvPr>
        </p:nvSpPr>
        <p:spPr/>
        <p:txBody>
          <a:bodyPr/>
          <a:lstStyle/>
          <a:p>
            <a:pPr algn="ctr"/>
            <a:r>
              <a:rPr lang="en-ZA" dirty="0"/>
              <a:t>ROS Production Intracellularly</a:t>
            </a:r>
          </a:p>
        </p:txBody>
      </p:sp>
      <p:pic>
        <p:nvPicPr>
          <p:cNvPr id="5" name="Picture 4">
            <a:extLst>
              <a:ext uri="{FF2B5EF4-FFF2-40B4-BE49-F238E27FC236}">
                <a16:creationId xmlns:a16="http://schemas.microsoft.com/office/drawing/2014/main" id="{2ACFA29B-C4BE-4333-A81D-26F7D376C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725" y="2376600"/>
            <a:ext cx="7926527" cy="4653643"/>
          </a:xfrm>
          <a:prstGeom prst="rect">
            <a:avLst/>
          </a:prstGeom>
        </p:spPr>
      </p:pic>
      <p:sp>
        <p:nvSpPr>
          <p:cNvPr id="6" name="Oval 5">
            <a:extLst>
              <a:ext uri="{FF2B5EF4-FFF2-40B4-BE49-F238E27FC236}">
                <a16:creationId xmlns:a16="http://schemas.microsoft.com/office/drawing/2014/main" id="{08049BE7-F4CE-41AF-8F1F-905E64D265FF}"/>
              </a:ext>
            </a:extLst>
          </p:cNvPr>
          <p:cNvSpPr/>
          <p:nvPr/>
        </p:nvSpPr>
        <p:spPr>
          <a:xfrm>
            <a:off x="2520342" y="5442061"/>
            <a:ext cx="1539290" cy="74997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Oval 6">
            <a:extLst>
              <a:ext uri="{FF2B5EF4-FFF2-40B4-BE49-F238E27FC236}">
                <a16:creationId xmlns:a16="http://schemas.microsoft.com/office/drawing/2014/main" id="{D2712884-C877-4A47-84CF-C95B18F8D253}"/>
              </a:ext>
            </a:extLst>
          </p:cNvPr>
          <p:cNvSpPr/>
          <p:nvPr/>
        </p:nvSpPr>
        <p:spPr>
          <a:xfrm>
            <a:off x="7735180" y="3165994"/>
            <a:ext cx="2244798" cy="136433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Oval 7">
            <a:extLst>
              <a:ext uri="{FF2B5EF4-FFF2-40B4-BE49-F238E27FC236}">
                <a16:creationId xmlns:a16="http://schemas.microsoft.com/office/drawing/2014/main" id="{6E2EE814-8833-4D59-9345-1247FD54D702}"/>
              </a:ext>
            </a:extLst>
          </p:cNvPr>
          <p:cNvSpPr/>
          <p:nvPr/>
        </p:nvSpPr>
        <p:spPr>
          <a:xfrm>
            <a:off x="8011464" y="4505513"/>
            <a:ext cx="1746502" cy="124801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Oval 9">
            <a:extLst>
              <a:ext uri="{FF2B5EF4-FFF2-40B4-BE49-F238E27FC236}">
                <a16:creationId xmlns:a16="http://schemas.microsoft.com/office/drawing/2014/main" id="{50E5DAF1-CC57-4318-8E4F-CDF76B4D716B}"/>
              </a:ext>
            </a:extLst>
          </p:cNvPr>
          <p:cNvSpPr/>
          <p:nvPr/>
        </p:nvSpPr>
        <p:spPr>
          <a:xfrm>
            <a:off x="8016908" y="4510954"/>
            <a:ext cx="1746502" cy="12480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Oval 10">
            <a:extLst>
              <a:ext uri="{FF2B5EF4-FFF2-40B4-BE49-F238E27FC236}">
                <a16:creationId xmlns:a16="http://schemas.microsoft.com/office/drawing/2014/main" id="{FDCECCFF-01C2-4873-9701-45B036A0D268}"/>
              </a:ext>
            </a:extLst>
          </p:cNvPr>
          <p:cNvSpPr/>
          <p:nvPr/>
        </p:nvSpPr>
        <p:spPr>
          <a:xfrm>
            <a:off x="2667914" y="3709978"/>
            <a:ext cx="2198004" cy="91832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53767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F7885A-2CD3-4D1D-B8E5-8F35E7438A1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88321" y="244929"/>
            <a:ext cx="7309689" cy="6498771"/>
          </a:xfrm>
        </p:spPr>
      </p:pic>
    </p:spTree>
    <p:extLst>
      <p:ext uri="{BB962C8B-B14F-4D97-AF65-F5344CB8AC3E}">
        <p14:creationId xmlns:p14="http://schemas.microsoft.com/office/powerpoint/2010/main" val="47610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CE25-0053-48ED-B2B2-B61EB8C57EDB}"/>
              </a:ext>
            </a:extLst>
          </p:cNvPr>
          <p:cNvSpPr>
            <a:spLocks noGrp="1"/>
          </p:cNvSpPr>
          <p:nvPr>
            <p:ph type="title"/>
          </p:nvPr>
        </p:nvSpPr>
        <p:spPr/>
        <p:txBody>
          <a:bodyPr/>
          <a:lstStyle/>
          <a:p>
            <a:pPr algn="ctr"/>
            <a:r>
              <a:rPr lang="en-ZA" dirty="0"/>
              <a:t>Solutions?</a:t>
            </a:r>
          </a:p>
        </p:txBody>
      </p:sp>
      <p:pic>
        <p:nvPicPr>
          <p:cNvPr id="5" name="Content Placeholder 4" descr="A picture containing sky, wall, indoor, table&#10;&#10;Description generated with very high confidence">
            <a:extLst>
              <a:ext uri="{FF2B5EF4-FFF2-40B4-BE49-F238E27FC236}">
                <a16:creationId xmlns:a16="http://schemas.microsoft.com/office/drawing/2014/main" id="{38F6C726-B307-4D88-9DDD-150D603A7B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07942" y="2432957"/>
            <a:ext cx="6156113" cy="4844387"/>
          </a:xfrm>
        </p:spPr>
      </p:pic>
    </p:spTree>
    <p:extLst>
      <p:ext uri="{BB962C8B-B14F-4D97-AF65-F5344CB8AC3E}">
        <p14:creationId xmlns:p14="http://schemas.microsoft.com/office/powerpoint/2010/main" val="1746124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6CA5-8A75-4521-B1AC-1856F9093C8B}"/>
              </a:ext>
            </a:extLst>
          </p:cNvPr>
          <p:cNvSpPr>
            <a:spLocks noGrp="1"/>
          </p:cNvSpPr>
          <p:nvPr>
            <p:ph type="title"/>
          </p:nvPr>
        </p:nvSpPr>
        <p:spPr/>
        <p:txBody>
          <a:bodyPr/>
          <a:lstStyle/>
          <a:p>
            <a:r>
              <a:rPr lang="en-ZA" dirty="0"/>
              <a:t>Antioxidants</a:t>
            </a:r>
          </a:p>
        </p:txBody>
      </p:sp>
      <p:sp>
        <p:nvSpPr>
          <p:cNvPr id="3" name="Content Placeholder 2">
            <a:extLst>
              <a:ext uri="{FF2B5EF4-FFF2-40B4-BE49-F238E27FC236}">
                <a16:creationId xmlns:a16="http://schemas.microsoft.com/office/drawing/2014/main" id="{D3C88966-BF3A-4C1E-9316-13CAFB80367D}"/>
              </a:ext>
            </a:extLst>
          </p:cNvPr>
          <p:cNvSpPr>
            <a:spLocks noGrp="1"/>
          </p:cNvSpPr>
          <p:nvPr>
            <p:ph idx="1"/>
          </p:nvPr>
        </p:nvSpPr>
        <p:spPr/>
        <p:txBody>
          <a:bodyPr/>
          <a:lstStyle/>
          <a:p>
            <a:endParaRPr lang="en-ZA"/>
          </a:p>
        </p:txBody>
      </p:sp>
      <p:pic>
        <p:nvPicPr>
          <p:cNvPr id="5" name="Picture 4" descr="A close up of a map&#10;&#10;Description generated with high confidence">
            <a:extLst>
              <a:ext uri="{FF2B5EF4-FFF2-40B4-BE49-F238E27FC236}">
                <a16:creationId xmlns:a16="http://schemas.microsoft.com/office/drawing/2014/main" id="{1996B7E8-4FE6-417D-B3DC-3EBBC302F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954" y="2439987"/>
            <a:ext cx="9716565" cy="4252454"/>
          </a:xfrm>
          <a:prstGeom prst="rect">
            <a:avLst/>
          </a:prstGeom>
        </p:spPr>
      </p:pic>
    </p:spTree>
    <p:extLst>
      <p:ext uri="{BB962C8B-B14F-4D97-AF65-F5344CB8AC3E}">
        <p14:creationId xmlns:p14="http://schemas.microsoft.com/office/powerpoint/2010/main" val="404241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B5F41-6642-4181-ACCA-824BDC289D3C}"/>
              </a:ext>
            </a:extLst>
          </p:cNvPr>
          <p:cNvSpPr>
            <a:spLocks noGrp="1"/>
          </p:cNvSpPr>
          <p:nvPr>
            <p:ph type="title"/>
          </p:nvPr>
        </p:nvSpPr>
        <p:spPr/>
        <p:txBody>
          <a:bodyPr/>
          <a:lstStyle/>
          <a:p>
            <a:endParaRPr lang="en-ZA"/>
          </a:p>
        </p:txBody>
      </p:sp>
      <p:pic>
        <p:nvPicPr>
          <p:cNvPr id="5" name="Content Placeholder 4">
            <a:extLst>
              <a:ext uri="{FF2B5EF4-FFF2-40B4-BE49-F238E27FC236}">
                <a16:creationId xmlns:a16="http://schemas.microsoft.com/office/drawing/2014/main" id="{63B1E9EE-2461-4461-8AB2-FF7D137BDC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3166" y="-211251"/>
            <a:ext cx="9425667" cy="7069251"/>
          </a:xfrm>
        </p:spPr>
      </p:pic>
    </p:spTree>
    <p:extLst>
      <p:ext uri="{BB962C8B-B14F-4D97-AF65-F5344CB8AC3E}">
        <p14:creationId xmlns:p14="http://schemas.microsoft.com/office/powerpoint/2010/main" val="1267314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919AD-1CA9-4E4F-8781-B8FB439DA703}"/>
              </a:ext>
            </a:extLst>
          </p:cNvPr>
          <p:cNvSpPr>
            <a:spLocks noGrp="1"/>
          </p:cNvSpPr>
          <p:nvPr>
            <p:ph type="title"/>
          </p:nvPr>
        </p:nvSpPr>
        <p:spPr/>
        <p:txBody>
          <a:bodyPr/>
          <a:lstStyle/>
          <a:p>
            <a:r>
              <a:rPr lang="en-ZA" dirty="0"/>
              <a:t>Most Common Dietary Antioxidants</a:t>
            </a:r>
          </a:p>
        </p:txBody>
      </p:sp>
      <p:pic>
        <p:nvPicPr>
          <p:cNvPr id="4" name="Content Placeholder 3">
            <a:extLst>
              <a:ext uri="{FF2B5EF4-FFF2-40B4-BE49-F238E27FC236}">
                <a16:creationId xmlns:a16="http://schemas.microsoft.com/office/drawing/2014/main" id="{4B3FD4F5-8D9B-441D-8B5A-20D927396B7C}"/>
              </a:ext>
            </a:extLst>
          </p:cNvPr>
          <p:cNvPicPr>
            <a:picLocks noGrp="1" noChangeAspect="1"/>
          </p:cNvPicPr>
          <p:nvPr>
            <p:ph idx="1"/>
          </p:nvPr>
        </p:nvPicPr>
        <p:blipFill>
          <a:blip r:embed="rId3"/>
          <a:stretch>
            <a:fillRect/>
          </a:stretch>
        </p:blipFill>
        <p:spPr>
          <a:xfrm>
            <a:off x="3873470" y="1885043"/>
            <a:ext cx="4878644" cy="4954578"/>
          </a:xfrm>
          <a:prstGeom prst="rect">
            <a:avLst/>
          </a:prstGeom>
        </p:spPr>
      </p:pic>
    </p:spTree>
    <p:extLst>
      <p:ext uri="{BB962C8B-B14F-4D97-AF65-F5344CB8AC3E}">
        <p14:creationId xmlns:p14="http://schemas.microsoft.com/office/powerpoint/2010/main" val="1145369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FBEF-04C4-4084-B395-11E559DEEAE5}"/>
              </a:ext>
            </a:extLst>
          </p:cNvPr>
          <p:cNvSpPr>
            <a:spLocks noGrp="1"/>
          </p:cNvSpPr>
          <p:nvPr>
            <p:ph type="title"/>
          </p:nvPr>
        </p:nvSpPr>
        <p:spPr/>
        <p:txBody>
          <a:bodyPr/>
          <a:lstStyle/>
          <a:p>
            <a:r>
              <a:rPr lang="en-ZA" dirty="0"/>
              <a:t>“Antioxidants”</a:t>
            </a:r>
          </a:p>
        </p:txBody>
      </p:sp>
      <p:sp>
        <p:nvSpPr>
          <p:cNvPr id="3" name="Content Placeholder 2">
            <a:extLst>
              <a:ext uri="{FF2B5EF4-FFF2-40B4-BE49-F238E27FC236}">
                <a16:creationId xmlns:a16="http://schemas.microsoft.com/office/drawing/2014/main" id="{E9F4B523-6139-4846-9BBD-0D260E2AAA32}"/>
              </a:ext>
            </a:extLst>
          </p:cNvPr>
          <p:cNvSpPr>
            <a:spLocks noGrp="1"/>
          </p:cNvSpPr>
          <p:nvPr>
            <p:ph idx="1"/>
          </p:nvPr>
        </p:nvSpPr>
        <p:spPr>
          <a:xfrm>
            <a:off x="1154954" y="2286000"/>
            <a:ext cx="8825659" cy="4572000"/>
          </a:xfrm>
        </p:spPr>
        <p:txBody>
          <a:bodyPr>
            <a:normAutofit fontScale="77500" lnSpcReduction="20000"/>
          </a:bodyPr>
          <a:lstStyle/>
          <a:p>
            <a:r>
              <a:rPr lang="en-ZA" sz="2300" dirty="0"/>
              <a:t>Solubility</a:t>
            </a:r>
          </a:p>
          <a:p>
            <a:pPr lvl="1"/>
            <a:r>
              <a:rPr lang="en-ZA" sz="2300" dirty="0"/>
              <a:t>Lipophilic: accumulates in cell membranes and circulating lipoprotein</a:t>
            </a:r>
          </a:p>
          <a:p>
            <a:pPr lvl="1"/>
            <a:r>
              <a:rPr lang="en-ZA" sz="2300" dirty="0"/>
              <a:t>Hydrophilic: need to cross cell membranes via transporters</a:t>
            </a:r>
          </a:p>
          <a:p>
            <a:pPr marL="457200" lvl="1" indent="0">
              <a:buNone/>
            </a:pPr>
            <a:endParaRPr lang="en-ZA" sz="2300" dirty="0"/>
          </a:p>
          <a:p>
            <a:r>
              <a:rPr lang="en-ZA" sz="2300" dirty="0"/>
              <a:t>Size</a:t>
            </a:r>
          </a:p>
          <a:p>
            <a:pPr lvl="1"/>
            <a:r>
              <a:rPr lang="en-ZA" sz="2300" dirty="0"/>
              <a:t>Small compounds (MW ~170) to complex polyphenols (MW ~1700)</a:t>
            </a:r>
          </a:p>
          <a:p>
            <a:pPr lvl="1"/>
            <a:endParaRPr lang="en-ZA" sz="2300" dirty="0"/>
          </a:p>
          <a:p>
            <a:r>
              <a:rPr lang="en-ZA" sz="2300" dirty="0"/>
              <a:t>Impacts </a:t>
            </a:r>
          </a:p>
          <a:p>
            <a:pPr lvl="1"/>
            <a:r>
              <a:rPr lang="en-ZA" sz="2300" dirty="0"/>
              <a:t>Bioavailability</a:t>
            </a:r>
          </a:p>
          <a:p>
            <a:pPr lvl="1"/>
            <a:r>
              <a:rPr lang="en-ZA" sz="2300" dirty="0"/>
              <a:t>Metabolism</a:t>
            </a:r>
          </a:p>
          <a:p>
            <a:pPr lvl="1"/>
            <a:r>
              <a:rPr lang="en-ZA" sz="2300" dirty="0"/>
              <a:t>Cellular Distribution</a:t>
            </a:r>
          </a:p>
          <a:p>
            <a:endParaRPr lang="en-ZA" sz="2300" dirty="0"/>
          </a:p>
          <a:p>
            <a:r>
              <a:rPr lang="en-ZA" sz="2300" dirty="0"/>
              <a:t>Readily oxidized when dissolved (</a:t>
            </a:r>
            <a:r>
              <a:rPr lang="en-ZA" sz="2300" dirty="0">
                <a:sym typeface="Symbol" panose="05050102010706020507" pitchFamily="18" charset="2"/>
              </a:rPr>
              <a:t>Capacity in oils and water)</a:t>
            </a:r>
            <a:endParaRPr lang="en-ZA" sz="2300" dirty="0"/>
          </a:p>
          <a:p>
            <a:endParaRPr lang="en-ZA" dirty="0"/>
          </a:p>
        </p:txBody>
      </p:sp>
    </p:spTree>
    <p:extLst>
      <p:ext uri="{BB962C8B-B14F-4D97-AF65-F5344CB8AC3E}">
        <p14:creationId xmlns:p14="http://schemas.microsoft.com/office/powerpoint/2010/main" val="144521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fade">
                                      <p:cBhvr>
                                        <p:cTn id="2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30A1-FB7B-4CE6-88A7-841B7AFA3DC5}"/>
              </a:ext>
            </a:extLst>
          </p:cNvPr>
          <p:cNvSpPr>
            <a:spLocks noGrp="1"/>
          </p:cNvSpPr>
          <p:nvPr>
            <p:ph type="title"/>
          </p:nvPr>
        </p:nvSpPr>
        <p:spPr/>
        <p:txBody>
          <a:bodyPr/>
          <a:lstStyle/>
          <a:p>
            <a:r>
              <a:rPr lang="en-ZA" dirty="0"/>
              <a:t>Antioxidant Sources</a:t>
            </a:r>
          </a:p>
        </p:txBody>
      </p:sp>
      <p:sp>
        <p:nvSpPr>
          <p:cNvPr id="3" name="Content Placeholder 2">
            <a:extLst>
              <a:ext uri="{FF2B5EF4-FFF2-40B4-BE49-F238E27FC236}">
                <a16:creationId xmlns:a16="http://schemas.microsoft.com/office/drawing/2014/main" id="{78655074-F3ED-48C2-B0E7-284FFCAF364E}"/>
              </a:ext>
            </a:extLst>
          </p:cNvPr>
          <p:cNvSpPr>
            <a:spLocks noGrp="1"/>
          </p:cNvSpPr>
          <p:nvPr>
            <p:ph idx="1"/>
          </p:nvPr>
        </p:nvSpPr>
        <p:spPr>
          <a:xfrm>
            <a:off x="1154954" y="2416629"/>
            <a:ext cx="8825659" cy="4441371"/>
          </a:xfrm>
        </p:spPr>
        <p:txBody>
          <a:bodyPr>
            <a:normAutofit lnSpcReduction="10000"/>
          </a:bodyPr>
          <a:lstStyle/>
          <a:p>
            <a:r>
              <a:rPr lang="en-ZA" dirty="0"/>
              <a:t>Endogenous</a:t>
            </a:r>
          </a:p>
          <a:p>
            <a:pPr lvl="1"/>
            <a:r>
              <a:rPr lang="en-ZA" dirty="0"/>
              <a:t>Superoxide dismutase (SOD)</a:t>
            </a:r>
          </a:p>
          <a:p>
            <a:pPr lvl="1"/>
            <a:r>
              <a:rPr lang="en-ZA" dirty="0"/>
              <a:t>Catalase</a:t>
            </a:r>
          </a:p>
          <a:p>
            <a:pPr lvl="1"/>
            <a:r>
              <a:rPr lang="en-ZA" dirty="0"/>
              <a:t>Glutathione (GSH)</a:t>
            </a:r>
          </a:p>
          <a:p>
            <a:pPr lvl="1"/>
            <a:r>
              <a:rPr lang="en-ZA" dirty="0"/>
              <a:t>GSH peroxidase (</a:t>
            </a:r>
            <a:r>
              <a:rPr lang="en-ZA" dirty="0" err="1"/>
              <a:t>GPx</a:t>
            </a:r>
            <a:r>
              <a:rPr lang="en-ZA" dirty="0"/>
              <a:t>)</a:t>
            </a:r>
          </a:p>
          <a:p>
            <a:pPr lvl="1"/>
            <a:r>
              <a:rPr lang="en-ZA" dirty="0" err="1"/>
              <a:t>Thioreductase</a:t>
            </a:r>
            <a:endParaRPr lang="en-ZA" dirty="0"/>
          </a:p>
          <a:p>
            <a:pPr lvl="1"/>
            <a:r>
              <a:rPr lang="en-ZA" dirty="0"/>
              <a:t>Uric acid</a:t>
            </a:r>
          </a:p>
          <a:p>
            <a:r>
              <a:rPr lang="en-ZA" dirty="0"/>
              <a:t>Dietary</a:t>
            </a:r>
          </a:p>
          <a:p>
            <a:pPr lvl="1"/>
            <a:r>
              <a:rPr lang="en-ZA" dirty="0"/>
              <a:t>Vitamin A,C,E, polyphenols, minerals, etc.</a:t>
            </a:r>
          </a:p>
          <a:p>
            <a:r>
              <a:rPr lang="en-ZA" dirty="0"/>
              <a:t>Therapeutic Agents</a:t>
            </a:r>
          </a:p>
          <a:p>
            <a:pPr lvl="1"/>
            <a:r>
              <a:rPr lang="en-ZA" dirty="0"/>
              <a:t>N-acetylcysteine</a:t>
            </a:r>
          </a:p>
          <a:p>
            <a:pPr lvl="1"/>
            <a:r>
              <a:rPr lang="en-ZA" dirty="0"/>
              <a:t>allopurinol</a:t>
            </a:r>
          </a:p>
        </p:txBody>
      </p:sp>
    </p:spTree>
    <p:extLst>
      <p:ext uri="{BB962C8B-B14F-4D97-AF65-F5344CB8AC3E}">
        <p14:creationId xmlns:p14="http://schemas.microsoft.com/office/powerpoint/2010/main" val="291227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8FC9-065E-4A17-B053-8BE48C5A1E27}"/>
              </a:ext>
            </a:extLst>
          </p:cNvPr>
          <p:cNvSpPr>
            <a:spLocks noGrp="1"/>
          </p:cNvSpPr>
          <p:nvPr>
            <p:ph type="title"/>
          </p:nvPr>
        </p:nvSpPr>
        <p:spPr>
          <a:xfrm>
            <a:off x="838200" y="365125"/>
            <a:ext cx="10943492" cy="1325563"/>
          </a:xfrm>
        </p:spPr>
        <p:txBody>
          <a:bodyPr>
            <a:normAutofit/>
          </a:bodyPr>
          <a:lstStyle/>
          <a:p>
            <a:r>
              <a:rPr lang="en-ZA" dirty="0"/>
              <a:t>How is Antioxidant Therapy Suppose to Work?</a:t>
            </a:r>
          </a:p>
        </p:txBody>
      </p:sp>
      <p:pic>
        <p:nvPicPr>
          <p:cNvPr id="6" name="Content Placeholder 5">
            <a:extLst>
              <a:ext uri="{FF2B5EF4-FFF2-40B4-BE49-F238E27FC236}">
                <a16:creationId xmlns:a16="http://schemas.microsoft.com/office/drawing/2014/main" id="{8F755CFA-5C93-47A9-9FE1-DB1DBA831E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2347" y="2410202"/>
            <a:ext cx="8471996" cy="4447798"/>
          </a:xfrm>
        </p:spPr>
      </p:pic>
    </p:spTree>
    <p:extLst>
      <p:ext uri="{BB962C8B-B14F-4D97-AF65-F5344CB8AC3E}">
        <p14:creationId xmlns:p14="http://schemas.microsoft.com/office/powerpoint/2010/main" val="3770501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5130C-0B37-4246-8BC2-27C748B4544F}"/>
              </a:ext>
            </a:extLst>
          </p:cNvPr>
          <p:cNvSpPr>
            <a:spLocks noGrp="1"/>
          </p:cNvSpPr>
          <p:nvPr>
            <p:ph type="ctrTitle"/>
          </p:nvPr>
        </p:nvSpPr>
        <p:spPr/>
        <p:txBody>
          <a:bodyPr>
            <a:normAutofit/>
          </a:bodyPr>
          <a:lstStyle/>
          <a:p>
            <a:endParaRPr lang="en-ZA" dirty="0"/>
          </a:p>
        </p:txBody>
      </p:sp>
      <p:sp>
        <p:nvSpPr>
          <p:cNvPr id="3" name="Subtitle 2">
            <a:extLst>
              <a:ext uri="{FF2B5EF4-FFF2-40B4-BE49-F238E27FC236}">
                <a16:creationId xmlns:a16="http://schemas.microsoft.com/office/drawing/2014/main" id="{5CE8FEAA-A308-44C3-9FC5-0942BF19C0B9}"/>
              </a:ext>
            </a:extLst>
          </p:cNvPr>
          <p:cNvSpPr>
            <a:spLocks noGrp="1"/>
          </p:cNvSpPr>
          <p:nvPr>
            <p:ph type="subTitle" idx="1"/>
          </p:nvPr>
        </p:nvSpPr>
        <p:spPr>
          <a:xfrm>
            <a:off x="-1262747" y="5110843"/>
            <a:ext cx="12562115" cy="1461236"/>
          </a:xfrm>
        </p:spPr>
        <p:txBody>
          <a:bodyPr>
            <a:normAutofit/>
          </a:bodyPr>
          <a:lstStyle/>
          <a:p>
            <a:pPr algn="r"/>
            <a:r>
              <a:rPr lang="en-ZA" b="1" dirty="0"/>
              <a:t>Sybrand E. Smit</a:t>
            </a:r>
          </a:p>
          <a:p>
            <a:pPr algn="r"/>
            <a:r>
              <a:rPr lang="en-ZA" b="1" dirty="0"/>
              <a:t>15 September 2017</a:t>
            </a:r>
          </a:p>
          <a:p>
            <a:pPr algn="r"/>
            <a:r>
              <a:rPr lang="en-ZA" b="1" dirty="0"/>
              <a:t>Medical Physiology</a:t>
            </a:r>
          </a:p>
        </p:txBody>
      </p:sp>
      <p:pic>
        <p:nvPicPr>
          <p:cNvPr id="5" name="Picture 4">
            <a:extLst>
              <a:ext uri="{FF2B5EF4-FFF2-40B4-BE49-F238E27FC236}">
                <a16:creationId xmlns:a16="http://schemas.microsoft.com/office/drawing/2014/main" id="{7440B41A-403B-4DA5-B6C2-F7802B7D34BC}"/>
              </a:ext>
            </a:extLst>
          </p:cNvPr>
          <p:cNvPicPr>
            <a:picLocks noChangeAspect="1"/>
          </p:cNvPicPr>
          <p:nvPr/>
        </p:nvPicPr>
        <p:blipFill>
          <a:blip r:embed="rId3"/>
          <a:stretch>
            <a:fillRect/>
          </a:stretch>
        </p:blipFill>
        <p:spPr>
          <a:xfrm>
            <a:off x="924270" y="0"/>
            <a:ext cx="10343458" cy="5005387"/>
          </a:xfrm>
          <a:prstGeom prst="rect">
            <a:avLst/>
          </a:prstGeom>
        </p:spPr>
      </p:pic>
      <p:pic>
        <p:nvPicPr>
          <p:cNvPr id="4" name="Picture 3">
            <a:extLst>
              <a:ext uri="{FF2B5EF4-FFF2-40B4-BE49-F238E27FC236}">
                <a16:creationId xmlns:a16="http://schemas.microsoft.com/office/drawing/2014/main" id="{16B03648-F9E5-4B01-B6FA-2525F2D49B94}"/>
              </a:ext>
            </a:extLst>
          </p:cNvPr>
          <p:cNvPicPr>
            <a:picLocks noChangeAspect="1"/>
          </p:cNvPicPr>
          <p:nvPr/>
        </p:nvPicPr>
        <p:blipFill>
          <a:blip r:embed="rId4"/>
          <a:stretch>
            <a:fillRect/>
          </a:stretch>
        </p:blipFill>
        <p:spPr>
          <a:xfrm>
            <a:off x="457385" y="-233595"/>
            <a:ext cx="9481899" cy="256692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1020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42" presetClass="path" presetSubtype="0" decel="100000" fill="hold" nodeType="withEffect">
                                  <p:stCondLst>
                                    <p:cond delay="0"/>
                                  </p:stCondLst>
                                  <p:childTnLst>
                                    <p:animMotion origin="layout" path="M -2.08333E-6 7.40741E-7 L 0.02526 0.48588 " pathEditMode="relative" rAng="0" ptsTypes="AA">
                                      <p:cBhvr>
                                        <p:cTn id="11" dur="1000" fill="hold"/>
                                        <p:tgtEl>
                                          <p:spTgt spid="4"/>
                                        </p:tgtEl>
                                        <p:attrNameLst>
                                          <p:attrName>ppt_x</p:attrName>
                                          <p:attrName>ppt_y</p:attrName>
                                        </p:attrNameLst>
                                      </p:cBhvr>
                                      <p:rCtr x="1263" y="24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2C0346-B11C-4806-BA20-5EB31AB70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11" y="0"/>
            <a:ext cx="10829350" cy="6858000"/>
          </a:xfrm>
          <a:prstGeom prst="rect">
            <a:avLst/>
          </a:prstGeom>
        </p:spPr>
      </p:pic>
    </p:spTree>
    <p:extLst>
      <p:ext uri="{BB962C8B-B14F-4D97-AF65-F5344CB8AC3E}">
        <p14:creationId xmlns:p14="http://schemas.microsoft.com/office/powerpoint/2010/main" val="948934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CDFC11-B3C9-44FB-8386-3ED7131AB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445" y="23800"/>
            <a:ext cx="8360220" cy="6819271"/>
          </a:xfrm>
          <a:prstGeom prst="rect">
            <a:avLst/>
          </a:prstGeom>
        </p:spPr>
      </p:pic>
    </p:spTree>
    <p:extLst>
      <p:ext uri="{BB962C8B-B14F-4D97-AF65-F5344CB8AC3E}">
        <p14:creationId xmlns:p14="http://schemas.microsoft.com/office/powerpoint/2010/main" val="99963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4.44444E-6 L -0.16471 -0.00069 " pathEditMode="relative" rAng="0" ptsTypes="AA">
                                      <p:cBhvr>
                                        <p:cTn id="6" dur="1000" fill="hold"/>
                                        <p:tgtEl>
                                          <p:spTgt spid="5"/>
                                        </p:tgtEl>
                                        <p:attrNameLst>
                                          <p:attrName>ppt_x</p:attrName>
                                          <p:attrName>ppt_y</p:attrName>
                                        </p:attrNameLst>
                                      </p:cBhvr>
                                      <p:rCtr x="-824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785CA812-4155-4771-BB71-80D2F3C7956F}"/>
              </a:ext>
            </a:extLst>
          </p:cNvPr>
          <p:cNvSpPr txBox="1"/>
          <p:nvPr/>
        </p:nvSpPr>
        <p:spPr>
          <a:xfrm>
            <a:off x="8262246" y="3364852"/>
            <a:ext cx="3666447" cy="369332"/>
          </a:xfrm>
          <a:prstGeom prst="rect">
            <a:avLst/>
          </a:prstGeom>
          <a:solidFill>
            <a:schemeClr val="bg1"/>
          </a:solidFill>
        </p:spPr>
        <p:txBody>
          <a:bodyPr wrap="square" rtlCol="0">
            <a:spAutoFit/>
          </a:bodyPr>
          <a:lstStyle/>
          <a:p>
            <a:pPr algn="ctr"/>
            <a:r>
              <a:rPr lang="en-ZA" b="1" dirty="0"/>
              <a:t>1</a:t>
            </a:r>
            <a:r>
              <a:rPr lang="en-ZA" b="1" baseline="30000" dirty="0"/>
              <a:t>o</a:t>
            </a:r>
            <a:r>
              <a:rPr lang="en-ZA" b="1" dirty="0"/>
              <a:t> ANTIOXIDANT DEFENSE</a:t>
            </a:r>
          </a:p>
        </p:txBody>
      </p:sp>
      <p:pic>
        <p:nvPicPr>
          <p:cNvPr id="5" name="Picture 4">
            <a:extLst>
              <a:ext uri="{FF2B5EF4-FFF2-40B4-BE49-F238E27FC236}">
                <a16:creationId xmlns:a16="http://schemas.microsoft.com/office/drawing/2014/main" id="{62CDFC11-B3C9-44FB-8386-3ED7131AB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 y="22400"/>
            <a:ext cx="8360220" cy="681927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56D7FA8-6533-4F81-A037-FC80D074A5B5}"/>
                  </a:ext>
                </a:extLst>
              </p:cNvPr>
              <p:cNvSpPr txBox="1"/>
              <p:nvPr/>
            </p:nvSpPr>
            <p:spPr>
              <a:xfrm>
                <a:off x="8143959" y="3869510"/>
                <a:ext cx="4044043" cy="5217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ZA" b="0" i="1" smtClean="0">
                          <a:latin typeface="Cambria Math" panose="02040503050406030204" pitchFamily="18" charset="0"/>
                        </a:rPr>
                        <m:t>𝑂</m:t>
                      </m:r>
                      <m:r>
                        <a:rPr lang="en-ZA" b="0" i="1" baseline="-25000" smtClean="0">
                          <a:latin typeface="Cambria Math" panose="02040503050406030204" pitchFamily="18" charset="0"/>
                        </a:rPr>
                        <m:t>2</m:t>
                      </m:r>
                      <m:r>
                        <a:rPr lang="en-ZA" b="0" i="1" baseline="30000" smtClean="0">
                          <a:latin typeface="Cambria Math" panose="02040503050406030204" pitchFamily="18" charset="0"/>
                        </a:rPr>
                        <m:t>.−</m:t>
                      </m:r>
                      <m:r>
                        <a:rPr lang="en-ZA" b="0" i="1" smtClean="0">
                          <a:latin typeface="Cambria Math" panose="02040503050406030204" pitchFamily="18" charset="0"/>
                        </a:rPr>
                        <m:t> +</m:t>
                      </m:r>
                      <m:r>
                        <a:rPr lang="en-ZA" b="0" i="1" smtClean="0">
                          <a:latin typeface="Cambria Math" panose="02040503050406030204" pitchFamily="18" charset="0"/>
                        </a:rPr>
                        <m:t>𝑂</m:t>
                      </m:r>
                      <m:r>
                        <a:rPr lang="en-ZA" b="0" i="1" baseline="-25000" smtClean="0">
                          <a:latin typeface="Cambria Math" panose="02040503050406030204" pitchFamily="18" charset="0"/>
                        </a:rPr>
                        <m:t>2</m:t>
                      </m:r>
                      <m:r>
                        <a:rPr lang="en-ZA" b="0" i="1" baseline="30000" smtClean="0">
                          <a:latin typeface="Cambria Math" panose="02040503050406030204" pitchFamily="18" charset="0"/>
                        </a:rPr>
                        <m:t>.−</m:t>
                      </m:r>
                      <m:r>
                        <a:rPr lang="en-ZA" b="0" i="1" smtClean="0">
                          <a:latin typeface="Cambria Math" panose="02040503050406030204" pitchFamily="18" charset="0"/>
                        </a:rPr>
                        <m:t> +2</m:t>
                      </m:r>
                      <m:r>
                        <a:rPr lang="en-ZA" b="0" i="1" smtClean="0">
                          <a:latin typeface="Cambria Math" panose="02040503050406030204" pitchFamily="18" charset="0"/>
                        </a:rPr>
                        <m:t>𝐻</m:t>
                      </m:r>
                      <m:r>
                        <a:rPr lang="en-ZA" b="0" i="1" baseline="30000" smtClean="0">
                          <a:latin typeface="Cambria Math" panose="02040503050406030204" pitchFamily="18" charset="0"/>
                        </a:rPr>
                        <m:t>+</m:t>
                      </m:r>
                      <m:r>
                        <a:rPr lang="en-ZA" b="0" i="1" smtClean="0">
                          <a:latin typeface="Cambria Math" panose="02040503050406030204" pitchFamily="18" charset="0"/>
                        </a:rPr>
                        <m:t> </m:t>
                      </m:r>
                      <m:f>
                        <m:fPr>
                          <m:ctrlPr>
                            <a:rPr lang="en-ZA" b="0" i="1" smtClean="0">
                              <a:latin typeface="Cambria Math" panose="02040503050406030204" pitchFamily="18" charset="0"/>
                            </a:rPr>
                          </m:ctrlPr>
                        </m:fPr>
                        <m:num>
                          <m:r>
                            <a:rPr lang="en-ZA" b="0" i="1" smtClean="0">
                              <a:latin typeface="Cambria Math" panose="02040503050406030204" pitchFamily="18" charset="0"/>
                            </a:rPr>
                            <m:t>𝑆𝑂𝐷</m:t>
                          </m:r>
                        </m:num>
                        <m:den>
                          <m:r>
                            <a:rPr lang="en-ZA" b="0" i="1" smtClean="0">
                              <a:latin typeface="Cambria Math" panose="02040503050406030204" pitchFamily="18" charset="0"/>
                              <a:sym typeface="Symbol" panose="05050102010706020507" pitchFamily="18" charset="2"/>
                            </a:rPr>
                            <m:t></m:t>
                          </m:r>
                        </m:den>
                      </m:f>
                      <m:r>
                        <a:rPr lang="en-ZA" b="0" i="1" smtClean="0">
                          <a:latin typeface="Cambria Math" panose="02040503050406030204" pitchFamily="18" charset="0"/>
                        </a:rPr>
                        <m:t>𝐻</m:t>
                      </m:r>
                      <m:r>
                        <a:rPr lang="en-ZA" b="0" i="1" baseline="-25000" smtClean="0">
                          <a:latin typeface="Cambria Math" panose="02040503050406030204" pitchFamily="18" charset="0"/>
                        </a:rPr>
                        <m:t>2</m:t>
                      </m:r>
                      <m:r>
                        <a:rPr lang="en-ZA" b="0" i="1" smtClean="0">
                          <a:latin typeface="Cambria Math" panose="02040503050406030204" pitchFamily="18" charset="0"/>
                        </a:rPr>
                        <m:t>𝑂</m:t>
                      </m:r>
                      <m:r>
                        <a:rPr lang="en-ZA" b="0" i="1" baseline="-25000" smtClean="0">
                          <a:latin typeface="Cambria Math" panose="02040503050406030204" pitchFamily="18" charset="0"/>
                        </a:rPr>
                        <m:t>2</m:t>
                      </m:r>
                      <m:r>
                        <a:rPr lang="en-ZA" b="0" i="1" smtClean="0">
                          <a:latin typeface="Cambria Math" panose="02040503050406030204" pitchFamily="18" charset="0"/>
                        </a:rPr>
                        <m:t>+</m:t>
                      </m:r>
                      <m:r>
                        <a:rPr lang="en-ZA" b="0" i="1" smtClean="0">
                          <a:latin typeface="Cambria Math" panose="02040503050406030204" pitchFamily="18" charset="0"/>
                        </a:rPr>
                        <m:t>𝑂</m:t>
                      </m:r>
                      <m:r>
                        <a:rPr lang="en-ZA" b="0" i="1" baseline="-25000" smtClean="0">
                          <a:latin typeface="Cambria Math" panose="02040503050406030204" pitchFamily="18" charset="0"/>
                        </a:rPr>
                        <m:t>2</m:t>
                      </m:r>
                    </m:oMath>
                  </m:oMathPara>
                </a14:m>
                <a:endParaRPr lang="en-ZA" baseline="-25000" dirty="0"/>
              </a:p>
            </p:txBody>
          </p:sp>
        </mc:Choice>
        <mc:Fallback xmlns="">
          <p:sp>
            <p:nvSpPr>
              <p:cNvPr id="3" name="TextBox 2">
                <a:extLst>
                  <a:ext uri="{FF2B5EF4-FFF2-40B4-BE49-F238E27FC236}">
                    <a16:creationId xmlns:a16="http://schemas.microsoft.com/office/drawing/2014/main" id="{156D7FA8-6533-4F81-A037-FC80D074A5B5}"/>
                  </a:ext>
                </a:extLst>
              </p:cNvPr>
              <p:cNvSpPr txBox="1">
                <a:spLocks noRot="1" noChangeAspect="1" noMove="1" noResize="1" noEditPoints="1" noAdjustHandles="1" noChangeArrowheads="1" noChangeShapeType="1" noTextEdit="1"/>
              </p:cNvSpPr>
              <p:nvPr/>
            </p:nvSpPr>
            <p:spPr>
              <a:xfrm>
                <a:off x="8143959" y="3869510"/>
                <a:ext cx="4044043" cy="521746"/>
              </a:xfrm>
              <a:prstGeom prst="rect">
                <a:avLst/>
              </a:prstGeom>
              <a:blipFill>
                <a:blip r:embed="rId4"/>
                <a:stretch>
                  <a:fillRect/>
                </a:stretch>
              </a:blipFill>
            </p:spPr>
            <p:txBody>
              <a:bodyPr/>
              <a:lstStyle/>
              <a:p>
                <a:r>
                  <a:rPr lang="en-ZA">
                    <a:noFill/>
                  </a:rPr>
                  <a:t> </a:t>
                </a:r>
              </a:p>
            </p:txBody>
          </p:sp>
        </mc:Fallback>
      </mc:AlternateContent>
      <p:cxnSp>
        <p:nvCxnSpPr>
          <p:cNvPr id="4" name="Straight Connector 3">
            <a:extLst>
              <a:ext uri="{FF2B5EF4-FFF2-40B4-BE49-F238E27FC236}">
                <a16:creationId xmlns:a16="http://schemas.microsoft.com/office/drawing/2014/main" id="{5311689B-BED8-4475-B7D3-A00DE5BC05CA}"/>
              </a:ext>
            </a:extLst>
          </p:cNvPr>
          <p:cNvCxnSpPr/>
          <p:nvPr/>
        </p:nvCxnSpPr>
        <p:spPr>
          <a:xfrm>
            <a:off x="8343669" y="4331534"/>
            <a:ext cx="11992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57E5D57-E36F-4051-8A39-3256FD78A51C}"/>
              </a:ext>
            </a:extLst>
          </p:cNvPr>
          <p:cNvCxnSpPr>
            <a:cxnSpLocks/>
          </p:cNvCxnSpPr>
          <p:nvPr/>
        </p:nvCxnSpPr>
        <p:spPr>
          <a:xfrm>
            <a:off x="10883669" y="4331534"/>
            <a:ext cx="5769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D7B3046-D13F-492E-B684-F4B6343BB056}"/>
              </a:ext>
            </a:extLst>
          </p:cNvPr>
          <p:cNvSpPr txBox="1"/>
          <p:nvPr/>
        </p:nvSpPr>
        <p:spPr>
          <a:xfrm>
            <a:off x="8262248" y="672084"/>
            <a:ext cx="3591610" cy="369332"/>
          </a:xfrm>
          <a:prstGeom prst="rect">
            <a:avLst/>
          </a:prstGeom>
          <a:solidFill>
            <a:schemeClr val="bg1"/>
          </a:solidFill>
        </p:spPr>
        <p:txBody>
          <a:bodyPr wrap="square" rtlCol="0">
            <a:spAutoFit/>
          </a:bodyPr>
          <a:lstStyle/>
          <a:p>
            <a:r>
              <a:rPr lang="en-ZA" b="1" dirty="0"/>
              <a:t>Vitamin A</a:t>
            </a:r>
          </a:p>
        </p:txBody>
      </p:sp>
      <p:sp>
        <p:nvSpPr>
          <p:cNvPr id="19" name="TextBox 18">
            <a:extLst>
              <a:ext uri="{FF2B5EF4-FFF2-40B4-BE49-F238E27FC236}">
                <a16:creationId xmlns:a16="http://schemas.microsoft.com/office/drawing/2014/main" id="{0CD7E6B2-C09B-44CE-B932-64235BC04852}"/>
              </a:ext>
            </a:extLst>
          </p:cNvPr>
          <p:cNvSpPr txBox="1"/>
          <p:nvPr/>
        </p:nvSpPr>
        <p:spPr>
          <a:xfrm>
            <a:off x="8262247" y="1089771"/>
            <a:ext cx="3591610" cy="369332"/>
          </a:xfrm>
          <a:prstGeom prst="rect">
            <a:avLst/>
          </a:prstGeom>
          <a:solidFill>
            <a:schemeClr val="bg1"/>
          </a:solidFill>
        </p:spPr>
        <p:txBody>
          <a:bodyPr wrap="square" rtlCol="0">
            <a:spAutoFit/>
          </a:bodyPr>
          <a:lstStyle/>
          <a:p>
            <a:r>
              <a:rPr lang="en-ZA" b="1" dirty="0"/>
              <a:t>Vitamin C</a:t>
            </a:r>
          </a:p>
        </p:txBody>
      </p:sp>
      <p:sp>
        <p:nvSpPr>
          <p:cNvPr id="21" name="TextBox 20">
            <a:extLst>
              <a:ext uri="{FF2B5EF4-FFF2-40B4-BE49-F238E27FC236}">
                <a16:creationId xmlns:a16="http://schemas.microsoft.com/office/drawing/2014/main" id="{A83BDA9C-CB5F-4A28-8B7F-473F95F31632}"/>
              </a:ext>
            </a:extLst>
          </p:cNvPr>
          <p:cNvSpPr txBox="1"/>
          <p:nvPr/>
        </p:nvSpPr>
        <p:spPr>
          <a:xfrm>
            <a:off x="8262247" y="1510284"/>
            <a:ext cx="3591610" cy="369332"/>
          </a:xfrm>
          <a:prstGeom prst="rect">
            <a:avLst/>
          </a:prstGeom>
          <a:solidFill>
            <a:schemeClr val="bg1"/>
          </a:solidFill>
        </p:spPr>
        <p:txBody>
          <a:bodyPr wrap="square" rtlCol="0">
            <a:spAutoFit/>
          </a:bodyPr>
          <a:lstStyle/>
          <a:p>
            <a:r>
              <a:rPr lang="en-ZA" b="1" dirty="0"/>
              <a:t>Vitamin E</a:t>
            </a:r>
          </a:p>
        </p:txBody>
      </p:sp>
      <mc:AlternateContent xmlns:mc="http://schemas.openxmlformats.org/markup-compatibility/2006" xmlns:a14="http://schemas.microsoft.com/office/drawing/2010/main">
        <mc:Choice Requires="a14">
          <p:sp>
            <p:nvSpPr>
              <p:cNvPr id="23" name="TextBox 6">
                <a:extLst>
                  <a:ext uri="{FF2B5EF4-FFF2-40B4-BE49-F238E27FC236}">
                    <a16:creationId xmlns:a16="http://schemas.microsoft.com/office/drawing/2014/main" id="{B8B2BEA8-B2D0-41ED-B18B-B4FFFFE66D5F}"/>
                  </a:ext>
                </a:extLst>
              </p:cNvPr>
              <p:cNvSpPr txBox="1"/>
              <p:nvPr/>
            </p:nvSpPr>
            <p:spPr>
              <a:xfrm>
                <a:off x="7640709" y="4534482"/>
                <a:ext cx="4043680" cy="527260"/>
              </a:xfrm>
              <a:prstGeom prst="rect">
                <a:avLst/>
              </a:prstGeom>
              <a:noFill/>
            </p:spPr>
            <p:txBody>
              <a:bodyPr wrap="square" lIns="0" tIns="0" rIns="0" bIns="0" rtlCol="0">
                <a:spAutoFit/>
              </a:bodyPr>
              <a:lstStyle/>
              <a:p>
                <a:pPr>
                  <a:spcAft>
                    <a:spcPts val="0"/>
                  </a:spcAft>
                </a:pPr>
                <a14:m>
                  <m:oMathPara xmlns:m="http://schemas.openxmlformats.org/officeDocument/2006/math">
                    <m:oMathParaPr>
                      <m:jc m:val="centerGroup"/>
                    </m:oMathParaPr>
                    <m:oMath xmlns:m="http://schemas.openxmlformats.org/officeDocument/2006/math">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r>
                        <a:rPr lang="en-ZA" sz="1800" i="1" kern="1200" baseline="-25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m:t>
                      </m:r>
                      <m:r>
                        <a:rPr lang="en-ZA" sz="1800" i="1" kern="1200" baseline="-25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𝑐𝑎𝑡𝑎𝑙𝑎𝑠𝑒</m:t>
                          </m:r>
                        </m:num>
                        <m:den>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m:t>
                          </m:r>
                        </m:den>
                      </m:f>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r>
                        <a:rPr lang="en-ZA" sz="1800" i="1" kern="1200" baseline="-25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m:t>
                      </m:r>
                      <m:r>
                        <a:rPr lang="en-ZA" sz="1800" i="1" kern="1200" baseline="-25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ZA" sz="1200" dirty="0">
                  <a:effectLst/>
                  <a:latin typeface="Times New Roman" panose="02020603050405020304" pitchFamily="18" charset="0"/>
                  <a:ea typeface="Times New Roman" panose="02020603050405020304" pitchFamily="18" charset="0"/>
                </a:endParaRPr>
              </a:p>
            </p:txBody>
          </p:sp>
        </mc:Choice>
        <mc:Fallback xmlns="">
          <p:sp>
            <p:nvSpPr>
              <p:cNvPr id="23" name="TextBox 6">
                <a:extLst>
                  <a:ext uri="{FF2B5EF4-FFF2-40B4-BE49-F238E27FC236}">
                    <a16:creationId xmlns:a16="http://schemas.microsoft.com/office/drawing/2014/main" id="{B8B2BEA8-B2D0-41ED-B18B-B4FFFFE66D5F}"/>
                  </a:ext>
                </a:extLst>
              </p:cNvPr>
              <p:cNvSpPr txBox="1">
                <a:spLocks noRot="1" noChangeAspect="1" noMove="1" noResize="1" noEditPoints="1" noAdjustHandles="1" noChangeArrowheads="1" noChangeShapeType="1" noTextEdit="1"/>
              </p:cNvSpPr>
              <p:nvPr/>
            </p:nvSpPr>
            <p:spPr>
              <a:xfrm>
                <a:off x="7640709" y="4534482"/>
                <a:ext cx="4043680" cy="527260"/>
              </a:xfrm>
              <a:prstGeom prst="rect">
                <a:avLst/>
              </a:prstGeom>
              <a:blipFill>
                <a:blip r:embed="rId5"/>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FB43AB2-69FA-4F0C-81C4-83FAB92AF16A}"/>
                  </a:ext>
                </a:extLst>
              </p:cNvPr>
              <p:cNvSpPr txBox="1"/>
              <p:nvPr/>
            </p:nvSpPr>
            <p:spPr>
              <a:xfrm>
                <a:off x="7884650" y="5150807"/>
                <a:ext cx="4044043" cy="5217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ZA" b="0" i="1" smtClean="0">
                          <a:latin typeface="Cambria Math" panose="02040503050406030204" pitchFamily="18" charset="0"/>
                        </a:rPr>
                        <m:t>𝐻</m:t>
                      </m:r>
                      <m:r>
                        <a:rPr lang="en-ZA" b="0" i="1" baseline="-25000" smtClean="0">
                          <a:latin typeface="Cambria Math" panose="02040503050406030204" pitchFamily="18" charset="0"/>
                        </a:rPr>
                        <m:t>2</m:t>
                      </m:r>
                      <m:r>
                        <a:rPr lang="en-ZA" b="0" i="1" smtClean="0">
                          <a:latin typeface="Cambria Math" panose="02040503050406030204" pitchFamily="18" charset="0"/>
                        </a:rPr>
                        <m:t>𝑂</m:t>
                      </m:r>
                      <m:r>
                        <a:rPr lang="en-ZA" b="0" i="1" baseline="-25000" smtClean="0">
                          <a:latin typeface="Cambria Math" panose="02040503050406030204" pitchFamily="18" charset="0"/>
                        </a:rPr>
                        <m:t>2</m:t>
                      </m:r>
                      <m:r>
                        <a:rPr lang="en-ZA" b="0" i="1" smtClean="0">
                          <a:latin typeface="Cambria Math" panose="02040503050406030204" pitchFamily="18" charset="0"/>
                        </a:rPr>
                        <m:t>+2</m:t>
                      </m:r>
                      <m:r>
                        <a:rPr lang="en-ZA" b="0" i="1" smtClean="0">
                          <a:latin typeface="Cambria Math" panose="02040503050406030204" pitchFamily="18" charset="0"/>
                        </a:rPr>
                        <m:t>𝐺𝑆𝐻</m:t>
                      </m:r>
                      <m:f>
                        <m:fPr>
                          <m:ctrlPr>
                            <a:rPr lang="en-ZA" b="0" i="1" smtClean="0">
                              <a:latin typeface="Cambria Math" panose="02040503050406030204" pitchFamily="18" charset="0"/>
                            </a:rPr>
                          </m:ctrlPr>
                        </m:fPr>
                        <m:num>
                          <m:r>
                            <a:rPr lang="en-ZA" b="0" i="1" smtClean="0">
                              <a:latin typeface="Cambria Math" panose="02040503050406030204" pitchFamily="18" charset="0"/>
                            </a:rPr>
                            <m:t>𝐺𝑃𝑥</m:t>
                          </m:r>
                        </m:num>
                        <m:den>
                          <m:r>
                            <a:rPr lang="en-ZA" b="0" i="1" smtClean="0">
                              <a:latin typeface="Cambria Math" panose="02040503050406030204" pitchFamily="18" charset="0"/>
                              <a:sym typeface="Symbol" panose="05050102010706020507" pitchFamily="18" charset="2"/>
                            </a:rPr>
                            <m:t></m:t>
                          </m:r>
                        </m:den>
                      </m:f>
                      <m:r>
                        <a:rPr lang="en-ZA" b="0" i="1" smtClean="0">
                          <a:latin typeface="Cambria Math" panose="02040503050406030204" pitchFamily="18" charset="0"/>
                        </a:rPr>
                        <m:t>𝐺𝑆𝑆𝐺</m:t>
                      </m:r>
                      <m:r>
                        <a:rPr lang="en-ZA" b="0" i="1" smtClean="0">
                          <a:latin typeface="Cambria Math" panose="02040503050406030204" pitchFamily="18" charset="0"/>
                        </a:rPr>
                        <m:t>+2</m:t>
                      </m:r>
                      <m:r>
                        <a:rPr lang="en-ZA" b="0" i="1" smtClean="0">
                          <a:latin typeface="Cambria Math" panose="02040503050406030204" pitchFamily="18" charset="0"/>
                        </a:rPr>
                        <m:t>𝐻</m:t>
                      </m:r>
                      <m:r>
                        <a:rPr lang="en-ZA" b="0" i="1" baseline="-25000" smtClean="0">
                          <a:latin typeface="Cambria Math" panose="02040503050406030204" pitchFamily="18" charset="0"/>
                        </a:rPr>
                        <m:t>2</m:t>
                      </m:r>
                      <m:r>
                        <a:rPr lang="en-ZA" b="0" i="1" smtClean="0">
                          <a:latin typeface="Cambria Math" panose="02040503050406030204" pitchFamily="18" charset="0"/>
                        </a:rPr>
                        <m:t>𝑂</m:t>
                      </m:r>
                    </m:oMath>
                  </m:oMathPara>
                </a14:m>
                <a:endParaRPr lang="en-ZA" baseline="-25000" dirty="0"/>
              </a:p>
            </p:txBody>
          </p:sp>
        </mc:Choice>
        <mc:Fallback xmlns="">
          <p:sp>
            <p:nvSpPr>
              <p:cNvPr id="24" name="TextBox 23">
                <a:extLst>
                  <a:ext uri="{FF2B5EF4-FFF2-40B4-BE49-F238E27FC236}">
                    <a16:creationId xmlns:a16="http://schemas.microsoft.com/office/drawing/2014/main" id="{EFB43AB2-69FA-4F0C-81C4-83FAB92AF16A}"/>
                  </a:ext>
                </a:extLst>
              </p:cNvPr>
              <p:cNvSpPr txBox="1">
                <a:spLocks noRot="1" noChangeAspect="1" noMove="1" noResize="1" noEditPoints="1" noAdjustHandles="1" noChangeArrowheads="1" noChangeShapeType="1" noTextEdit="1"/>
              </p:cNvSpPr>
              <p:nvPr/>
            </p:nvSpPr>
            <p:spPr>
              <a:xfrm>
                <a:off x="7884650" y="5150807"/>
                <a:ext cx="4044043" cy="521746"/>
              </a:xfrm>
              <a:prstGeom prst="rect">
                <a:avLst/>
              </a:prstGeom>
              <a:blipFill>
                <a:blip r:embed="rId6"/>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7B44859-2ECE-47A6-B7ED-8C92FD2E96AF}"/>
                  </a:ext>
                </a:extLst>
              </p:cNvPr>
              <p:cNvSpPr txBox="1"/>
              <p:nvPr/>
            </p:nvSpPr>
            <p:spPr>
              <a:xfrm>
                <a:off x="6573306" y="5926177"/>
                <a:ext cx="5573486" cy="52726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ZA" b="0" i="1" smtClean="0">
                          <a:latin typeface="Cambria Math" panose="02040503050406030204" pitchFamily="18" charset="0"/>
                        </a:rPr>
                        <m:t>𝐺𝑆𝑆𝐺</m:t>
                      </m:r>
                      <m:r>
                        <a:rPr lang="en-ZA" b="0" i="1" smtClean="0">
                          <a:latin typeface="Cambria Math" panose="02040503050406030204" pitchFamily="18" charset="0"/>
                        </a:rPr>
                        <m:t>+</m:t>
                      </m:r>
                      <m:r>
                        <a:rPr lang="en-ZA" b="0" i="1" smtClean="0">
                          <a:latin typeface="Cambria Math" panose="02040503050406030204" pitchFamily="18" charset="0"/>
                        </a:rPr>
                        <m:t>𝑁𝐴𝐷𝑃𝐻</m:t>
                      </m:r>
                      <m:r>
                        <a:rPr lang="en-ZA" b="0" i="1" smtClean="0">
                          <a:latin typeface="Cambria Math" panose="02040503050406030204" pitchFamily="18" charset="0"/>
                        </a:rPr>
                        <m:t>+</m:t>
                      </m:r>
                      <m:r>
                        <a:rPr lang="en-ZA" b="0" i="1" smtClean="0">
                          <a:latin typeface="Cambria Math" panose="02040503050406030204" pitchFamily="18" charset="0"/>
                        </a:rPr>
                        <m:t>𝐻</m:t>
                      </m:r>
                      <m:r>
                        <a:rPr lang="en-ZA" b="0" i="1" baseline="30000" smtClean="0">
                          <a:latin typeface="Cambria Math" panose="02040503050406030204" pitchFamily="18" charset="0"/>
                        </a:rPr>
                        <m:t>+</m:t>
                      </m:r>
                      <m:f>
                        <m:fPr>
                          <m:ctrlPr>
                            <a:rPr lang="en-ZA" b="0" i="1" smtClean="0">
                              <a:latin typeface="Cambria Math" panose="02040503050406030204" pitchFamily="18" charset="0"/>
                            </a:rPr>
                          </m:ctrlPr>
                        </m:fPr>
                        <m:num>
                          <m:r>
                            <a:rPr lang="en-ZA" b="0" i="1" smtClean="0">
                              <a:latin typeface="Cambria Math" panose="02040503050406030204" pitchFamily="18" charset="0"/>
                            </a:rPr>
                            <m:t>𝐺𝑆𝐻</m:t>
                          </m:r>
                          <m:r>
                            <a:rPr lang="en-ZA" b="0" i="1" smtClean="0">
                              <a:latin typeface="Cambria Math" panose="02040503050406030204" pitchFamily="18" charset="0"/>
                            </a:rPr>
                            <m:t> </m:t>
                          </m:r>
                          <m:r>
                            <a:rPr lang="en-ZA" b="0" i="1" smtClean="0">
                              <a:latin typeface="Cambria Math" panose="02040503050406030204" pitchFamily="18" charset="0"/>
                            </a:rPr>
                            <m:t>𝑟𝑒𝑑𝑢𝑐𝑡𝑎𝑠𝑒</m:t>
                          </m:r>
                        </m:num>
                        <m:den>
                          <m:r>
                            <a:rPr lang="en-ZA" b="0" i="1" smtClean="0">
                              <a:latin typeface="Cambria Math" panose="02040503050406030204" pitchFamily="18" charset="0"/>
                              <a:sym typeface="Symbol" panose="05050102010706020507" pitchFamily="18" charset="2"/>
                            </a:rPr>
                            <m:t></m:t>
                          </m:r>
                        </m:den>
                      </m:f>
                      <m:r>
                        <a:rPr lang="en-ZA" b="0" i="1" smtClean="0">
                          <a:latin typeface="Cambria Math" panose="02040503050406030204" pitchFamily="18" charset="0"/>
                        </a:rPr>
                        <m:t>2</m:t>
                      </m:r>
                      <m:r>
                        <a:rPr lang="en-ZA" b="0" i="1" smtClean="0">
                          <a:latin typeface="Cambria Math" panose="02040503050406030204" pitchFamily="18" charset="0"/>
                        </a:rPr>
                        <m:t>𝐺𝑆𝐻</m:t>
                      </m:r>
                      <m:r>
                        <a:rPr lang="en-ZA" b="0" i="1" smtClean="0">
                          <a:latin typeface="Cambria Math" panose="02040503050406030204" pitchFamily="18" charset="0"/>
                        </a:rPr>
                        <m:t>+</m:t>
                      </m:r>
                      <m:r>
                        <a:rPr lang="en-ZA" b="0" i="1" smtClean="0">
                          <a:latin typeface="Cambria Math" panose="02040503050406030204" pitchFamily="18" charset="0"/>
                        </a:rPr>
                        <m:t>𝑁𝐴𝐷𝑃</m:t>
                      </m:r>
                      <m:r>
                        <a:rPr lang="en-ZA" b="0" i="1" baseline="30000" smtClean="0">
                          <a:latin typeface="Cambria Math" panose="02040503050406030204" pitchFamily="18" charset="0"/>
                        </a:rPr>
                        <m:t>+</m:t>
                      </m:r>
                    </m:oMath>
                  </m:oMathPara>
                </a14:m>
                <a:endParaRPr lang="en-ZA" baseline="30000" dirty="0"/>
              </a:p>
            </p:txBody>
          </p:sp>
        </mc:Choice>
        <mc:Fallback xmlns="">
          <p:sp>
            <p:nvSpPr>
              <p:cNvPr id="25" name="TextBox 24">
                <a:extLst>
                  <a:ext uri="{FF2B5EF4-FFF2-40B4-BE49-F238E27FC236}">
                    <a16:creationId xmlns:a16="http://schemas.microsoft.com/office/drawing/2014/main" id="{97B44859-2ECE-47A6-B7ED-8C92FD2E96AF}"/>
                  </a:ext>
                </a:extLst>
              </p:cNvPr>
              <p:cNvSpPr txBox="1">
                <a:spLocks noRot="1" noChangeAspect="1" noMove="1" noResize="1" noEditPoints="1" noAdjustHandles="1" noChangeArrowheads="1" noChangeShapeType="1" noTextEdit="1"/>
              </p:cNvSpPr>
              <p:nvPr/>
            </p:nvSpPr>
            <p:spPr>
              <a:xfrm>
                <a:off x="6573306" y="5926177"/>
                <a:ext cx="5573486" cy="527260"/>
              </a:xfrm>
              <a:prstGeom prst="rect">
                <a:avLst/>
              </a:prstGeom>
              <a:blipFill>
                <a:blip r:embed="rId7"/>
                <a:stretch>
                  <a:fillRect/>
                </a:stretch>
              </a:blipFill>
            </p:spPr>
            <p:txBody>
              <a:bodyPr/>
              <a:lstStyle/>
              <a:p>
                <a:r>
                  <a:rPr lang="en-ZA">
                    <a:noFill/>
                  </a:rPr>
                  <a:t> </a:t>
                </a:r>
              </a:p>
            </p:txBody>
          </p:sp>
        </mc:Fallback>
      </mc:AlternateContent>
      <p:cxnSp>
        <p:nvCxnSpPr>
          <p:cNvPr id="26" name="Straight Connector 25">
            <a:extLst>
              <a:ext uri="{FF2B5EF4-FFF2-40B4-BE49-F238E27FC236}">
                <a16:creationId xmlns:a16="http://schemas.microsoft.com/office/drawing/2014/main" id="{03A8CD01-217F-4CF0-A2FD-A827154D1FA4}"/>
              </a:ext>
            </a:extLst>
          </p:cNvPr>
          <p:cNvCxnSpPr>
            <a:cxnSpLocks/>
          </p:cNvCxnSpPr>
          <p:nvPr/>
        </p:nvCxnSpPr>
        <p:spPr>
          <a:xfrm>
            <a:off x="8334492" y="5007675"/>
            <a:ext cx="5769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DB5D38-4F3D-4D26-BAF2-910D7D04A624}"/>
              </a:ext>
            </a:extLst>
          </p:cNvPr>
          <p:cNvCxnSpPr>
            <a:cxnSpLocks/>
          </p:cNvCxnSpPr>
          <p:nvPr/>
        </p:nvCxnSpPr>
        <p:spPr>
          <a:xfrm>
            <a:off x="8295013" y="5605786"/>
            <a:ext cx="5187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7CA4566-1E19-41F9-B6D1-6BD0F590FC09}"/>
              </a:ext>
            </a:extLst>
          </p:cNvPr>
          <p:cNvCxnSpPr>
            <a:cxnSpLocks/>
          </p:cNvCxnSpPr>
          <p:nvPr/>
        </p:nvCxnSpPr>
        <p:spPr>
          <a:xfrm>
            <a:off x="10085713" y="5597335"/>
            <a:ext cx="706882" cy="845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5A1426-DD77-4D85-ADEA-17F32F28F076}"/>
              </a:ext>
            </a:extLst>
          </p:cNvPr>
          <p:cNvCxnSpPr>
            <a:cxnSpLocks/>
          </p:cNvCxnSpPr>
          <p:nvPr/>
        </p:nvCxnSpPr>
        <p:spPr>
          <a:xfrm>
            <a:off x="6533196" y="6374646"/>
            <a:ext cx="706882" cy="845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57BB345-D123-424C-9141-A085DE227F69}"/>
              </a:ext>
            </a:extLst>
          </p:cNvPr>
          <p:cNvCxnSpPr>
            <a:cxnSpLocks/>
          </p:cNvCxnSpPr>
          <p:nvPr/>
        </p:nvCxnSpPr>
        <p:spPr>
          <a:xfrm>
            <a:off x="10363584" y="6379829"/>
            <a:ext cx="706882" cy="845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984378D-3ADD-45E4-B617-7A25E2528225}"/>
              </a:ext>
            </a:extLst>
          </p:cNvPr>
          <p:cNvCxnSpPr>
            <a:cxnSpLocks/>
          </p:cNvCxnSpPr>
          <p:nvPr/>
        </p:nvCxnSpPr>
        <p:spPr>
          <a:xfrm>
            <a:off x="9032168" y="5610694"/>
            <a:ext cx="706882" cy="845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90909B6-92FC-402D-9A57-DBEE04169C7D}"/>
              </a:ext>
            </a:extLst>
          </p:cNvPr>
          <p:cNvSpPr txBox="1"/>
          <p:nvPr/>
        </p:nvSpPr>
        <p:spPr>
          <a:xfrm>
            <a:off x="8262246" y="2212172"/>
            <a:ext cx="3591610" cy="369332"/>
          </a:xfrm>
          <a:prstGeom prst="rect">
            <a:avLst/>
          </a:prstGeom>
          <a:solidFill>
            <a:schemeClr val="bg1"/>
          </a:solidFill>
        </p:spPr>
        <p:txBody>
          <a:bodyPr wrap="square" rtlCol="0">
            <a:spAutoFit/>
          </a:bodyPr>
          <a:lstStyle/>
          <a:p>
            <a:r>
              <a:rPr lang="en-ZA" b="1" dirty="0"/>
              <a:t>Carotenoids</a:t>
            </a:r>
          </a:p>
        </p:txBody>
      </p:sp>
      <p:sp>
        <p:nvSpPr>
          <p:cNvPr id="34" name="TextBox 33">
            <a:extLst>
              <a:ext uri="{FF2B5EF4-FFF2-40B4-BE49-F238E27FC236}">
                <a16:creationId xmlns:a16="http://schemas.microsoft.com/office/drawing/2014/main" id="{42D179BC-A5A1-4F2D-8823-C7496805B14C}"/>
              </a:ext>
            </a:extLst>
          </p:cNvPr>
          <p:cNvSpPr txBox="1"/>
          <p:nvPr/>
        </p:nvSpPr>
        <p:spPr>
          <a:xfrm>
            <a:off x="8262246" y="2643129"/>
            <a:ext cx="3591610" cy="369332"/>
          </a:xfrm>
          <a:prstGeom prst="rect">
            <a:avLst/>
          </a:prstGeom>
          <a:solidFill>
            <a:schemeClr val="bg1"/>
          </a:solidFill>
        </p:spPr>
        <p:txBody>
          <a:bodyPr wrap="square" rtlCol="0">
            <a:spAutoFit/>
          </a:bodyPr>
          <a:lstStyle/>
          <a:p>
            <a:r>
              <a:rPr lang="en-ZA" b="1" dirty="0"/>
              <a:t>Polyphenols</a:t>
            </a:r>
          </a:p>
        </p:txBody>
      </p:sp>
      <p:sp>
        <p:nvSpPr>
          <p:cNvPr id="40" name="Rectangle 39">
            <a:extLst>
              <a:ext uri="{FF2B5EF4-FFF2-40B4-BE49-F238E27FC236}">
                <a16:creationId xmlns:a16="http://schemas.microsoft.com/office/drawing/2014/main" id="{63B41896-94EE-4B70-92C2-577E7D9ADC5D}"/>
              </a:ext>
            </a:extLst>
          </p:cNvPr>
          <p:cNvSpPr/>
          <p:nvPr/>
        </p:nvSpPr>
        <p:spPr>
          <a:xfrm>
            <a:off x="6044001" y="3249384"/>
            <a:ext cx="5988341" cy="3412674"/>
          </a:xfrm>
          <a:custGeom>
            <a:avLst/>
            <a:gdLst>
              <a:gd name="connsiteX0" fmla="*/ 0 w 5499147"/>
              <a:gd name="connsiteY0" fmla="*/ 0 h 2792547"/>
              <a:gd name="connsiteX1" fmla="*/ 5499147 w 5499147"/>
              <a:gd name="connsiteY1" fmla="*/ 0 h 2792547"/>
              <a:gd name="connsiteX2" fmla="*/ 5499147 w 5499147"/>
              <a:gd name="connsiteY2" fmla="*/ 2792547 h 2792547"/>
              <a:gd name="connsiteX3" fmla="*/ 0 w 5499147"/>
              <a:gd name="connsiteY3" fmla="*/ 2792547 h 2792547"/>
              <a:gd name="connsiteX4" fmla="*/ 0 w 5499147"/>
              <a:gd name="connsiteY4" fmla="*/ 0 h 2792547"/>
              <a:gd name="connsiteX0" fmla="*/ 14514 w 5499147"/>
              <a:gd name="connsiteY0" fmla="*/ 1596571 h 2792547"/>
              <a:gd name="connsiteX1" fmla="*/ 5499147 w 5499147"/>
              <a:gd name="connsiteY1" fmla="*/ 0 h 2792547"/>
              <a:gd name="connsiteX2" fmla="*/ 5499147 w 5499147"/>
              <a:gd name="connsiteY2" fmla="*/ 2792547 h 2792547"/>
              <a:gd name="connsiteX3" fmla="*/ 0 w 5499147"/>
              <a:gd name="connsiteY3" fmla="*/ 2792547 h 2792547"/>
              <a:gd name="connsiteX4" fmla="*/ 14514 w 5499147"/>
              <a:gd name="connsiteY4" fmla="*/ 1596571 h 2792547"/>
              <a:gd name="connsiteX0" fmla="*/ 14514 w 5499147"/>
              <a:gd name="connsiteY0" fmla="*/ 1596571 h 2792547"/>
              <a:gd name="connsiteX1" fmla="*/ 5499147 w 5499147"/>
              <a:gd name="connsiteY1" fmla="*/ 0 h 2792547"/>
              <a:gd name="connsiteX2" fmla="*/ 5499147 w 5499147"/>
              <a:gd name="connsiteY2" fmla="*/ 2792547 h 2792547"/>
              <a:gd name="connsiteX3" fmla="*/ 0 w 5499147"/>
              <a:gd name="connsiteY3" fmla="*/ 2792547 h 2792547"/>
              <a:gd name="connsiteX4" fmla="*/ 14514 w 5499147"/>
              <a:gd name="connsiteY4" fmla="*/ 1596571 h 2792547"/>
              <a:gd name="connsiteX0" fmla="*/ 14514 w 5499147"/>
              <a:gd name="connsiteY0" fmla="*/ 1596571 h 2792547"/>
              <a:gd name="connsiteX1" fmla="*/ 41775 w 5499147"/>
              <a:gd name="connsiteY1" fmla="*/ 1616890 h 2792547"/>
              <a:gd name="connsiteX2" fmla="*/ 5499147 w 5499147"/>
              <a:gd name="connsiteY2" fmla="*/ 0 h 2792547"/>
              <a:gd name="connsiteX3" fmla="*/ 5499147 w 5499147"/>
              <a:gd name="connsiteY3" fmla="*/ 2792547 h 2792547"/>
              <a:gd name="connsiteX4" fmla="*/ 0 w 5499147"/>
              <a:gd name="connsiteY4" fmla="*/ 2792547 h 2792547"/>
              <a:gd name="connsiteX5" fmla="*/ 14514 w 5499147"/>
              <a:gd name="connsiteY5" fmla="*/ 1596571 h 2792547"/>
              <a:gd name="connsiteX0" fmla="*/ 14514 w 5499147"/>
              <a:gd name="connsiteY0" fmla="*/ 1596571 h 2792547"/>
              <a:gd name="connsiteX1" fmla="*/ 41775 w 5499147"/>
              <a:gd name="connsiteY1" fmla="*/ 1616890 h 2792547"/>
              <a:gd name="connsiteX2" fmla="*/ 1972175 w 5499147"/>
              <a:gd name="connsiteY2" fmla="*/ 1021804 h 2792547"/>
              <a:gd name="connsiteX3" fmla="*/ 5499147 w 5499147"/>
              <a:gd name="connsiteY3" fmla="*/ 0 h 2792547"/>
              <a:gd name="connsiteX4" fmla="*/ 5499147 w 5499147"/>
              <a:gd name="connsiteY4" fmla="*/ 2792547 h 2792547"/>
              <a:gd name="connsiteX5" fmla="*/ 0 w 5499147"/>
              <a:gd name="connsiteY5" fmla="*/ 2792547 h 2792547"/>
              <a:gd name="connsiteX6" fmla="*/ 14514 w 5499147"/>
              <a:gd name="connsiteY6" fmla="*/ 1596571 h 2792547"/>
              <a:gd name="connsiteX0" fmla="*/ 14514 w 5499147"/>
              <a:gd name="connsiteY0" fmla="*/ 1596571 h 2792547"/>
              <a:gd name="connsiteX1" fmla="*/ 41775 w 5499147"/>
              <a:gd name="connsiteY1" fmla="*/ 1616890 h 2792547"/>
              <a:gd name="connsiteX2" fmla="*/ 1652861 w 5499147"/>
              <a:gd name="connsiteY2" fmla="*/ 34832 h 2792547"/>
              <a:gd name="connsiteX3" fmla="*/ 5499147 w 5499147"/>
              <a:gd name="connsiteY3" fmla="*/ 0 h 2792547"/>
              <a:gd name="connsiteX4" fmla="*/ 5499147 w 5499147"/>
              <a:gd name="connsiteY4" fmla="*/ 2792547 h 2792547"/>
              <a:gd name="connsiteX5" fmla="*/ 0 w 5499147"/>
              <a:gd name="connsiteY5" fmla="*/ 2792547 h 2792547"/>
              <a:gd name="connsiteX6" fmla="*/ 14514 w 5499147"/>
              <a:gd name="connsiteY6" fmla="*/ 1596571 h 2792547"/>
              <a:gd name="connsiteX0" fmla="*/ 14514 w 5499147"/>
              <a:gd name="connsiteY0" fmla="*/ 1596571 h 2792547"/>
              <a:gd name="connsiteX1" fmla="*/ 41775 w 5499147"/>
              <a:gd name="connsiteY1" fmla="*/ 1616890 h 2792547"/>
              <a:gd name="connsiteX2" fmla="*/ 767490 w 5499147"/>
              <a:gd name="connsiteY2" fmla="*/ 891176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14514 w 5499147"/>
              <a:gd name="connsiteY7" fmla="*/ 1596571 h 2792547"/>
              <a:gd name="connsiteX0" fmla="*/ 14514 w 5499147"/>
              <a:gd name="connsiteY0" fmla="*/ 1596571 h 2792547"/>
              <a:gd name="connsiteX1" fmla="*/ 41775 w 5499147"/>
              <a:gd name="connsiteY1" fmla="*/ 1616890 h 2792547"/>
              <a:gd name="connsiteX2" fmla="*/ 1623833 w 5499147"/>
              <a:gd name="connsiteY2" fmla="*/ 1820091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14514 w 5499147"/>
              <a:gd name="connsiteY7" fmla="*/ 1596571 h 2792547"/>
              <a:gd name="connsiteX0" fmla="*/ 671739 w 5499147"/>
              <a:gd name="connsiteY0" fmla="*/ 2015671 h 2792547"/>
              <a:gd name="connsiteX1" fmla="*/ 41775 w 5499147"/>
              <a:gd name="connsiteY1" fmla="*/ 1616890 h 2792547"/>
              <a:gd name="connsiteX2" fmla="*/ 1623833 w 5499147"/>
              <a:gd name="connsiteY2" fmla="*/ 1820091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671739 w 5499147"/>
              <a:gd name="connsiteY7" fmla="*/ 2015671 h 2792547"/>
              <a:gd name="connsiteX0" fmla="*/ 457854 w 5957001"/>
              <a:gd name="connsiteY0" fmla="*/ 2792547 h 2792547"/>
              <a:gd name="connsiteX1" fmla="*/ 499629 w 5957001"/>
              <a:gd name="connsiteY1" fmla="*/ 1616890 h 2792547"/>
              <a:gd name="connsiteX2" fmla="*/ 2081687 w 5957001"/>
              <a:gd name="connsiteY2" fmla="*/ 1820091 h 2792547"/>
              <a:gd name="connsiteX3" fmla="*/ 2110715 w 5957001"/>
              <a:gd name="connsiteY3" fmla="*/ 34832 h 2792547"/>
              <a:gd name="connsiteX4" fmla="*/ 5957001 w 5957001"/>
              <a:gd name="connsiteY4" fmla="*/ 0 h 2792547"/>
              <a:gd name="connsiteX5" fmla="*/ 5957001 w 5957001"/>
              <a:gd name="connsiteY5" fmla="*/ 2792547 h 2792547"/>
              <a:gd name="connsiteX6" fmla="*/ 457854 w 5957001"/>
              <a:gd name="connsiteY6" fmla="*/ 2792547 h 2792547"/>
              <a:gd name="connsiteX0" fmla="*/ 479747 w 5978894"/>
              <a:gd name="connsiteY0" fmla="*/ 2792547 h 2792547"/>
              <a:gd name="connsiteX1" fmla="*/ 454847 w 5978894"/>
              <a:gd name="connsiteY1" fmla="*/ 1816915 h 2792547"/>
              <a:gd name="connsiteX2" fmla="*/ 2103580 w 5978894"/>
              <a:gd name="connsiteY2" fmla="*/ 1820091 h 2792547"/>
              <a:gd name="connsiteX3" fmla="*/ 2132608 w 5978894"/>
              <a:gd name="connsiteY3" fmla="*/ 34832 h 2792547"/>
              <a:gd name="connsiteX4" fmla="*/ 5978894 w 5978894"/>
              <a:gd name="connsiteY4" fmla="*/ 0 h 2792547"/>
              <a:gd name="connsiteX5" fmla="*/ 5978894 w 5978894"/>
              <a:gd name="connsiteY5" fmla="*/ 2792547 h 2792547"/>
              <a:gd name="connsiteX6" fmla="*/ 479747 w 5978894"/>
              <a:gd name="connsiteY6" fmla="*/ 2792547 h 2792547"/>
              <a:gd name="connsiteX0" fmla="*/ 476507 w 5975654"/>
              <a:gd name="connsiteY0" fmla="*/ 2792547 h 2792547"/>
              <a:gd name="connsiteX1" fmla="*/ 461132 w 5975654"/>
              <a:gd name="connsiteY1" fmla="*/ 1826440 h 2792547"/>
              <a:gd name="connsiteX2" fmla="*/ 2100340 w 5975654"/>
              <a:gd name="connsiteY2" fmla="*/ 1820091 h 2792547"/>
              <a:gd name="connsiteX3" fmla="*/ 2129368 w 5975654"/>
              <a:gd name="connsiteY3" fmla="*/ 34832 h 2792547"/>
              <a:gd name="connsiteX4" fmla="*/ 5975654 w 5975654"/>
              <a:gd name="connsiteY4" fmla="*/ 0 h 2792547"/>
              <a:gd name="connsiteX5" fmla="*/ 5975654 w 5975654"/>
              <a:gd name="connsiteY5" fmla="*/ 2792547 h 2792547"/>
              <a:gd name="connsiteX6" fmla="*/ 476507 w 5975654"/>
              <a:gd name="connsiteY6" fmla="*/ 2792547 h 2792547"/>
              <a:gd name="connsiteX0" fmla="*/ 476507 w 5975654"/>
              <a:gd name="connsiteY0" fmla="*/ 2826295 h 2826295"/>
              <a:gd name="connsiteX1" fmla="*/ 461132 w 5975654"/>
              <a:gd name="connsiteY1" fmla="*/ 1860188 h 2826295"/>
              <a:gd name="connsiteX2" fmla="*/ 2100340 w 5975654"/>
              <a:gd name="connsiteY2" fmla="*/ 1853839 h 2826295"/>
              <a:gd name="connsiteX3" fmla="*/ 2136988 w 5975654"/>
              <a:gd name="connsiteY3" fmla="*/ 0 h 2826295"/>
              <a:gd name="connsiteX4" fmla="*/ 5975654 w 5975654"/>
              <a:gd name="connsiteY4" fmla="*/ 3374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1860188 h 2826295"/>
              <a:gd name="connsiteX2" fmla="*/ 2100340 w 5975654"/>
              <a:gd name="connsiteY2" fmla="*/ 1853839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1860188 h 2826295"/>
              <a:gd name="connsiteX2" fmla="*/ 2136916 w 5975654"/>
              <a:gd name="connsiteY2" fmla="*/ 2111316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2102519 h 2826295"/>
              <a:gd name="connsiteX2" fmla="*/ 2136916 w 5975654"/>
              <a:gd name="connsiteY2" fmla="*/ 2111316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89194 w 5988341"/>
              <a:gd name="connsiteY0" fmla="*/ 2826295 h 2826295"/>
              <a:gd name="connsiteX1" fmla="*/ 473819 w 5988341"/>
              <a:gd name="connsiteY1" fmla="*/ 2102519 h 2826295"/>
              <a:gd name="connsiteX2" fmla="*/ 2149603 w 5988341"/>
              <a:gd name="connsiteY2" fmla="*/ 2111316 h 2826295"/>
              <a:gd name="connsiteX3" fmla="*/ 2149675 w 5988341"/>
              <a:gd name="connsiteY3" fmla="*/ 0 h 2826295"/>
              <a:gd name="connsiteX4" fmla="*/ 5988341 w 5988341"/>
              <a:gd name="connsiteY4" fmla="*/ 3268 h 2826295"/>
              <a:gd name="connsiteX5" fmla="*/ 5988341 w 5988341"/>
              <a:gd name="connsiteY5" fmla="*/ 2826295 h 2826295"/>
              <a:gd name="connsiteX6" fmla="*/ 489194 w 5988341"/>
              <a:gd name="connsiteY6" fmla="*/ 2826295 h 282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8341" h="2826295">
                <a:moveTo>
                  <a:pt x="489194" y="2826295"/>
                </a:moveTo>
                <a:cubicBezTo>
                  <a:pt x="-420368" y="2630352"/>
                  <a:pt x="158365" y="2100863"/>
                  <a:pt x="473819" y="2102519"/>
                </a:cubicBezTo>
                <a:lnTo>
                  <a:pt x="2149603" y="2111316"/>
                </a:lnTo>
                <a:lnTo>
                  <a:pt x="2149675" y="0"/>
                </a:lnTo>
                <a:lnTo>
                  <a:pt x="5988341" y="3268"/>
                </a:lnTo>
                <a:lnTo>
                  <a:pt x="5988341" y="2826295"/>
                </a:lnTo>
                <a:lnTo>
                  <a:pt x="489194" y="2826295"/>
                </a:lnTo>
                <a:close/>
              </a:path>
            </a:pathLst>
          </a:cu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
        <p:nvSpPr>
          <p:cNvPr id="42" name="TextBox 41">
            <a:extLst>
              <a:ext uri="{FF2B5EF4-FFF2-40B4-BE49-F238E27FC236}">
                <a16:creationId xmlns:a16="http://schemas.microsoft.com/office/drawing/2014/main" id="{CD2387DA-06BC-469F-82E3-6F185785BDDF}"/>
              </a:ext>
            </a:extLst>
          </p:cNvPr>
          <p:cNvSpPr txBox="1"/>
          <p:nvPr/>
        </p:nvSpPr>
        <p:spPr>
          <a:xfrm>
            <a:off x="8262245" y="188825"/>
            <a:ext cx="3666447" cy="369332"/>
          </a:xfrm>
          <a:prstGeom prst="rect">
            <a:avLst/>
          </a:prstGeom>
          <a:solidFill>
            <a:schemeClr val="bg1"/>
          </a:solidFill>
        </p:spPr>
        <p:txBody>
          <a:bodyPr wrap="square" rtlCol="0">
            <a:spAutoFit/>
          </a:bodyPr>
          <a:lstStyle/>
          <a:p>
            <a:pPr algn="ctr"/>
            <a:r>
              <a:rPr lang="en-ZA" b="1" dirty="0"/>
              <a:t>2</a:t>
            </a:r>
            <a:r>
              <a:rPr lang="en-ZA" b="1" baseline="30000" dirty="0"/>
              <a:t>o</a:t>
            </a:r>
            <a:r>
              <a:rPr lang="en-ZA" b="1" dirty="0"/>
              <a:t> ANTIOXIDANT DEFENSE</a:t>
            </a:r>
          </a:p>
        </p:txBody>
      </p:sp>
      <p:sp>
        <p:nvSpPr>
          <p:cNvPr id="43" name="Rectangle 42">
            <a:extLst>
              <a:ext uri="{FF2B5EF4-FFF2-40B4-BE49-F238E27FC236}">
                <a16:creationId xmlns:a16="http://schemas.microsoft.com/office/drawing/2014/main" id="{0E0A4E27-0E6C-4354-94A3-21AFDF3F11AB}"/>
              </a:ext>
            </a:extLst>
          </p:cNvPr>
          <p:cNvSpPr/>
          <p:nvPr/>
        </p:nvSpPr>
        <p:spPr>
          <a:xfrm>
            <a:off x="8182425" y="188826"/>
            <a:ext cx="3849917" cy="282363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Rectangle 39">
            <a:extLst>
              <a:ext uri="{FF2B5EF4-FFF2-40B4-BE49-F238E27FC236}">
                <a16:creationId xmlns:a16="http://schemas.microsoft.com/office/drawing/2014/main" id="{EFC829A7-84FE-4B5C-8904-EF41245A364B}"/>
              </a:ext>
            </a:extLst>
          </p:cNvPr>
          <p:cNvSpPr/>
          <p:nvPr/>
        </p:nvSpPr>
        <p:spPr>
          <a:xfrm>
            <a:off x="6039628" y="5102000"/>
            <a:ext cx="5998810" cy="1566153"/>
          </a:xfrm>
          <a:custGeom>
            <a:avLst/>
            <a:gdLst>
              <a:gd name="connsiteX0" fmla="*/ 0 w 5499147"/>
              <a:gd name="connsiteY0" fmla="*/ 0 h 2792547"/>
              <a:gd name="connsiteX1" fmla="*/ 5499147 w 5499147"/>
              <a:gd name="connsiteY1" fmla="*/ 0 h 2792547"/>
              <a:gd name="connsiteX2" fmla="*/ 5499147 w 5499147"/>
              <a:gd name="connsiteY2" fmla="*/ 2792547 h 2792547"/>
              <a:gd name="connsiteX3" fmla="*/ 0 w 5499147"/>
              <a:gd name="connsiteY3" fmla="*/ 2792547 h 2792547"/>
              <a:gd name="connsiteX4" fmla="*/ 0 w 5499147"/>
              <a:gd name="connsiteY4" fmla="*/ 0 h 2792547"/>
              <a:gd name="connsiteX0" fmla="*/ 14514 w 5499147"/>
              <a:gd name="connsiteY0" fmla="*/ 1596571 h 2792547"/>
              <a:gd name="connsiteX1" fmla="*/ 5499147 w 5499147"/>
              <a:gd name="connsiteY1" fmla="*/ 0 h 2792547"/>
              <a:gd name="connsiteX2" fmla="*/ 5499147 w 5499147"/>
              <a:gd name="connsiteY2" fmla="*/ 2792547 h 2792547"/>
              <a:gd name="connsiteX3" fmla="*/ 0 w 5499147"/>
              <a:gd name="connsiteY3" fmla="*/ 2792547 h 2792547"/>
              <a:gd name="connsiteX4" fmla="*/ 14514 w 5499147"/>
              <a:gd name="connsiteY4" fmla="*/ 1596571 h 2792547"/>
              <a:gd name="connsiteX0" fmla="*/ 14514 w 5499147"/>
              <a:gd name="connsiteY0" fmla="*/ 1596571 h 2792547"/>
              <a:gd name="connsiteX1" fmla="*/ 5499147 w 5499147"/>
              <a:gd name="connsiteY1" fmla="*/ 0 h 2792547"/>
              <a:gd name="connsiteX2" fmla="*/ 5499147 w 5499147"/>
              <a:gd name="connsiteY2" fmla="*/ 2792547 h 2792547"/>
              <a:gd name="connsiteX3" fmla="*/ 0 w 5499147"/>
              <a:gd name="connsiteY3" fmla="*/ 2792547 h 2792547"/>
              <a:gd name="connsiteX4" fmla="*/ 14514 w 5499147"/>
              <a:gd name="connsiteY4" fmla="*/ 1596571 h 2792547"/>
              <a:gd name="connsiteX0" fmla="*/ 14514 w 5499147"/>
              <a:gd name="connsiteY0" fmla="*/ 1596571 h 2792547"/>
              <a:gd name="connsiteX1" fmla="*/ 41775 w 5499147"/>
              <a:gd name="connsiteY1" fmla="*/ 1616890 h 2792547"/>
              <a:gd name="connsiteX2" fmla="*/ 5499147 w 5499147"/>
              <a:gd name="connsiteY2" fmla="*/ 0 h 2792547"/>
              <a:gd name="connsiteX3" fmla="*/ 5499147 w 5499147"/>
              <a:gd name="connsiteY3" fmla="*/ 2792547 h 2792547"/>
              <a:gd name="connsiteX4" fmla="*/ 0 w 5499147"/>
              <a:gd name="connsiteY4" fmla="*/ 2792547 h 2792547"/>
              <a:gd name="connsiteX5" fmla="*/ 14514 w 5499147"/>
              <a:gd name="connsiteY5" fmla="*/ 1596571 h 2792547"/>
              <a:gd name="connsiteX0" fmla="*/ 14514 w 5499147"/>
              <a:gd name="connsiteY0" fmla="*/ 1596571 h 2792547"/>
              <a:gd name="connsiteX1" fmla="*/ 41775 w 5499147"/>
              <a:gd name="connsiteY1" fmla="*/ 1616890 h 2792547"/>
              <a:gd name="connsiteX2" fmla="*/ 1972175 w 5499147"/>
              <a:gd name="connsiteY2" fmla="*/ 1021804 h 2792547"/>
              <a:gd name="connsiteX3" fmla="*/ 5499147 w 5499147"/>
              <a:gd name="connsiteY3" fmla="*/ 0 h 2792547"/>
              <a:gd name="connsiteX4" fmla="*/ 5499147 w 5499147"/>
              <a:gd name="connsiteY4" fmla="*/ 2792547 h 2792547"/>
              <a:gd name="connsiteX5" fmla="*/ 0 w 5499147"/>
              <a:gd name="connsiteY5" fmla="*/ 2792547 h 2792547"/>
              <a:gd name="connsiteX6" fmla="*/ 14514 w 5499147"/>
              <a:gd name="connsiteY6" fmla="*/ 1596571 h 2792547"/>
              <a:gd name="connsiteX0" fmla="*/ 14514 w 5499147"/>
              <a:gd name="connsiteY0" fmla="*/ 1596571 h 2792547"/>
              <a:gd name="connsiteX1" fmla="*/ 41775 w 5499147"/>
              <a:gd name="connsiteY1" fmla="*/ 1616890 h 2792547"/>
              <a:gd name="connsiteX2" fmla="*/ 1652861 w 5499147"/>
              <a:gd name="connsiteY2" fmla="*/ 34832 h 2792547"/>
              <a:gd name="connsiteX3" fmla="*/ 5499147 w 5499147"/>
              <a:gd name="connsiteY3" fmla="*/ 0 h 2792547"/>
              <a:gd name="connsiteX4" fmla="*/ 5499147 w 5499147"/>
              <a:gd name="connsiteY4" fmla="*/ 2792547 h 2792547"/>
              <a:gd name="connsiteX5" fmla="*/ 0 w 5499147"/>
              <a:gd name="connsiteY5" fmla="*/ 2792547 h 2792547"/>
              <a:gd name="connsiteX6" fmla="*/ 14514 w 5499147"/>
              <a:gd name="connsiteY6" fmla="*/ 1596571 h 2792547"/>
              <a:gd name="connsiteX0" fmla="*/ 14514 w 5499147"/>
              <a:gd name="connsiteY0" fmla="*/ 1596571 h 2792547"/>
              <a:gd name="connsiteX1" fmla="*/ 41775 w 5499147"/>
              <a:gd name="connsiteY1" fmla="*/ 1616890 h 2792547"/>
              <a:gd name="connsiteX2" fmla="*/ 767490 w 5499147"/>
              <a:gd name="connsiteY2" fmla="*/ 891176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14514 w 5499147"/>
              <a:gd name="connsiteY7" fmla="*/ 1596571 h 2792547"/>
              <a:gd name="connsiteX0" fmla="*/ 14514 w 5499147"/>
              <a:gd name="connsiteY0" fmla="*/ 1596571 h 2792547"/>
              <a:gd name="connsiteX1" fmla="*/ 41775 w 5499147"/>
              <a:gd name="connsiteY1" fmla="*/ 1616890 h 2792547"/>
              <a:gd name="connsiteX2" fmla="*/ 1623833 w 5499147"/>
              <a:gd name="connsiteY2" fmla="*/ 1820091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14514 w 5499147"/>
              <a:gd name="connsiteY7" fmla="*/ 1596571 h 2792547"/>
              <a:gd name="connsiteX0" fmla="*/ 671739 w 5499147"/>
              <a:gd name="connsiteY0" fmla="*/ 2015671 h 2792547"/>
              <a:gd name="connsiteX1" fmla="*/ 41775 w 5499147"/>
              <a:gd name="connsiteY1" fmla="*/ 1616890 h 2792547"/>
              <a:gd name="connsiteX2" fmla="*/ 1623833 w 5499147"/>
              <a:gd name="connsiteY2" fmla="*/ 1820091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671739 w 5499147"/>
              <a:gd name="connsiteY7" fmla="*/ 2015671 h 2792547"/>
              <a:gd name="connsiteX0" fmla="*/ 457854 w 5957001"/>
              <a:gd name="connsiteY0" fmla="*/ 2792547 h 2792547"/>
              <a:gd name="connsiteX1" fmla="*/ 499629 w 5957001"/>
              <a:gd name="connsiteY1" fmla="*/ 1616890 h 2792547"/>
              <a:gd name="connsiteX2" fmla="*/ 2081687 w 5957001"/>
              <a:gd name="connsiteY2" fmla="*/ 1820091 h 2792547"/>
              <a:gd name="connsiteX3" fmla="*/ 2110715 w 5957001"/>
              <a:gd name="connsiteY3" fmla="*/ 34832 h 2792547"/>
              <a:gd name="connsiteX4" fmla="*/ 5957001 w 5957001"/>
              <a:gd name="connsiteY4" fmla="*/ 0 h 2792547"/>
              <a:gd name="connsiteX5" fmla="*/ 5957001 w 5957001"/>
              <a:gd name="connsiteY5" fmla="*/ 2792547 h 2792547"/>
              <a:gd name="connsiteX6" fmla="*/ 457854 w 5957001"/>
              <a:gd name="connsiteY6" fmla="*/ 2792547 h 2792547"/>
              <a:gd name="connsiteX0" fmla="*/ 479747 w 5978894"/>
              <a:gd name="connsiteY0" fmla="*/ 2792547 h 2792547"/>
              <a:gd name="connsiteX1" fmla="*/ 454847 w 5978894"/>
              <a:gd name="connsiteY1" fmla="*/ 1816915 h 2792547"/>
              <a:gd name="connsiteX2" fmla="*/ 2103580 w 5978894"/>
              <a:gd name="connsiteY2" fmla="*/ 1820091 h 2792547"/>
              <a:gd name="connsiteX3" fmla="*/ 2132608 w 5978894"/>
              <a:gd name="connsiteY3" fmla="*/ 34832 h 2792547"/>
              <a:gd name="connsiteX4" fmla="*/ 5978894 w 5978894"/>
              <a:gd name="connsiteY4" fmla="*/ 0 h 2792547"/>
              <a:gd name="connsiteX5" fmla="*/ 5978894 w 5978894"/>
              <a:gd name="connsiteY5" fmla="*/ 2792547 h 2792547"/>
              <a:gd name="connsiteX6" fmla="*/ 479747 w 5978894"/>
              <a:gd name="connsiteY6" fmla="*/ 2792547 h 2792547"/>
              <a:gd name="connsiteX0" fmla="*/ 476507 w 5975654"/>
              <a:gd name="connsiteY0" fmla="*/ 2792547 h 2792547"/>
              <a:gd name="connsiteX1" fmla="*/ 461132 w 5975654"/>
              <a:gd name="connsiteY1" fmla="*/ 1826440 h 2792547"/>
              <a:gd name="connsiteX2" fmla="*/ 2100340 w 5975654"/>
              <a:gd name="connsiteY2" fmla="*/ 1820091 h 2792547"/>
              <a:gd name="connsiteX3" fmla="*/ 2129368 w 5975654"/>
              <a:gd name="connsiteY3" fmla="*/ 34832 h 2792547"/>
              <a:gd name="connsiteX4" fmla="*/ 5975654 w 5975654"/>
              <a:gd name="connsiteY4" fmla="*/ 0 h 2792547"/>
              <a:gd name="connsiteX5" fmla="*/ 5975654 w 5975654"/>
              <a:gd name="connsiteY5" fmla="*/ 2792547 h 2792547"/>
              <a:gd name="connsiteX6" fmla="*/ 476507 w 5975654"/>
              <a:gd name="connsiteY6" fmla="*/ 2792547 h 2792547"/>
              <a:gd name="connsiteX0" fmla="*/ 476507 w 5975654"/>
              <a:gd name="connsiteY0" fmla="*/ 2826295 h 2826295"/>
              <a:gd name="connsiteX1" fmla="*/ 461132 w 5975654"/>
              <a:gd name="connsiteY1" fmla="*/ 1860188 h 2826295"/>
              <a:gd name="connsiteX2" fmla="*/ 2100340 w 5975654"/>
              <a:gd name="connsiteY2" fmla="*/ 1853839 h 2826295"/>
              <a:gd name="connsiteX3" fmla="*/ 2136988 w 5975654"/>
              <a:gd name="connsiteY3" fmla="*/ 0 h 2826295"/>
              <a:gd name="connsiteX4" fmla="*/ 5975654 w 5975654"/>
              <a:gd name="connsiteY4" fmla="*/ 3374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1860188 h 2826295"/>
              <a:gd name="connsiteX2" fmla="*/ 2100340 w 5975654"/>
              <a:gd name="connsiteY2" fmla="*/ 1853839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1860188 h 2826295"/>
              <a:gd name="connsiteX2" fmla="*/ 2136916 w 5975654"/>
              <a:gd name="connsiteY2" fmla="*/ 2111316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2102519 h 2826295"/>
              <a:gd name="connsiteX2" fmla="*/ 2136916 w 5975654"/>
              <a:gd name="connsiteY2" fmla="*/ 2111316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89194 w 5988341"/>
              <a:gd name="connsiteY0" fmla="*/ 2826295 h 2826295"/>
              <a:gd name="connsiteX1" fmla="*/ 473819 w 5988341"/>
              <a:gd name="connsiteY1" fmla="*/ 2102519 h 2826295"/>
              <a:gd name="connsiteX2" fmla="*/ 2149603 w 5988341"/>
              <a:gd name="connsiteY2" fmla="*/ 2111316 h 2826295"/>
              <a:gd name="connsiteX3" fmla="*/ 2149675 w 5988341"/>
              <a:gd name="connsiteY3" fmla="*/ 0 h 2826295"/>
              <a:gd name="connsiteX4" fmla="*/ 5988341 w 5988341"/>
              <a:gd name="connsiteY4" fmla="*/ 3268 h 2826295"/>
              <a:gd name="connsiteX5" fmla="*/ 5988341 w 5988341"/>
              <a:gd name="connsiteY5" fmla="*/ 2826295 h 2826295"/>
              <a:gd name="connsiteX6" fmla="*/ 489194 w 5988341"/>
              <a:gd name="connsiteY6" fmla="*/ 2826295 h 2826295"/>
              <a:gd name="connsiteX0" fmla="*/ 479064 w 5978211"/>
              <a:gd name="connsiteY0" fmla="*/ 2826295 h 2826295"/>
              <a:gd name="connsiteX1" fmla="*/ 463689 w 5978211"/>
              <a:gd name="connsiteY1" fmla="*/ 2102519 h 2826295"/>
              <a:gd name="connsiteX2" fmla="*/ 2157761 w 5978211"/>
              <a:gd name="connsiteY2" fmla="*/ 1154237 h 2826295"/>
              <a:gd name="connsiteX3" fmla="*/ 2139545 w 5978211"/>
              <a:gd name="connsiteY3" fmla="*/ 0 h 2826295"/>
              <a:gd name="connsiteX4" fmla="*/ 5978211 w 5978211"/>
              <a:gd name="connsiteY4" fmla="*/ 3268 h 2826295"/>
              <a:gd name="connsiteX5" fmla="*/ 5978211 w 5978211"/>
              <a:gd name="connsiteY5" fmla="*/ 2826295 h 2826295"/>
              <a:gd name="connsiteX6" fmla="*/ 479064 w 5978211"/>
              <a:gd name="connsiteY6" fmla="*/ 2826295 h 2826295"/>
              <a:gd name="connsiteX0" fmla="*/ 519193 w 6018340"/>
              <a:gd name="connsiteY0" fmla="*/ 2826295 h 2826295"/>
              <a:gd name="connsiteX1" fmla="*/ 394090 w 6018340"/>
              <a:gd name="connsiteY1" fmla="*/ 1310453 h 2826295"/>
              <a:gd name="connsiteX2" fmla="*/ 2197890 w 6018340"/>
              <a:gd name="connsiteY2" fmla="*/ 1154237 h 2826295"/>
              <a:gd name="connsiteX3" fmla="*/ 2179674 w 6018340"/>
              <a:gd name="connsiteY3" fmla="*/ 0 h 2826295"/>
              <a:gd name="connsiteX4" fmla="*/ 6018340 w 6018340"/>
              <a:gd name="connsiteY4" fmla="*/ 3268 h 2826295"/>
              <a:gd name="connsiteX5" fmla="*/ 6018340 w 6018340"/>
              <a:gd name="connsiteY5" fmla="*/ 2826295 h 2826295"/>
              <a:gd name="connsiteX6" fmla="*/ 519193 w 6018340"/>
              <a:gd name="connsiteY6" fmla="*/ 2826295 h 2826295"/>
              <a:gd name="connsiteX0" fmla="*/ 517701 w 6016848"/>
              <a:gd name="connsiteY0" fmla="*/ 2826295 h 2826295"/>
              <a:gd name="connsiteX1" fmla="*/ 392598 w 6016848"/>
              <a:gd name="connsiteY1" fmla="*/ 1310453 h 2826295"/>
              <a:gd name="connsiteX2" fmla="*/ 2167823 w 6016848"/>
              <a:gd name="connsiteY2" fmla="*/ 1154237 h 2826295"/>
              <a:gd name="connsiteX3" fmla="*/ 2178182 w 6016848"/>
              <a:gd name="connsiteY3" fmla="*/ 0 h 2826295"/>
              <a:gd name="connsiteX4" fmla="*/ 6016848 w 6016848"/>
              <a:gd name="connsiteY4" fmla="*/ 3268 h 2826295"/>
              <a:gd name="connsiteX5" fmla="*/ 6016848 w 6016848"/>
              <a:gd name="connsiteY5" fmla="*/ 2826295 h 2826295"/>
              <a:gd name="connsiteX6" fmla="*/ 517701 w 6016848"/>
              <a:gd name="connsiteY6" fmla="*/ 2826295 h 2826295"/>
              <a:gd name="connsiteX0" fmla="*/ 499663 w 5998810"/>
              <a:gd name="connsiteY0" fmla="*/ 2826295 h 2826295"/>
              <a:gd name="connsiteX1" fmla="*/ 422185 w 5998810"/>
              <a:gd name="connsiteY1" fmla="*/ 1241698 h 2826295"/>
              <a:gd name="connsiteX2" fmla="*/ 2149785 w 5998810"/>
              <a:gd name="connsiteY2" fmla="*/ 1154237 h 2826295"/>
              <a:gd name="connsiteX3" fmla="*/ 2160144 w 5998810"/>
              <a:gd name="connsiteY3" fmla="*/ 0 h 2826295"/>
              <a:gd name="connsiteX4" fmla="*/ 5998810 w 5998810"/>
              <a:gd name="connsiteY4" fmla="*/ 3268 h 2826295"/>
              <a:gd name="connsiteX5" fmla="*/ 5998810 w 5998810"/>
              <a:gd name="connsiteY5" fmla="*/ 2826295 h 2826295"/>
              <a:gd name="connsiteX6" fmla="*/ 499663 w 5998810"/>
              <a:gd name="connsiteY6" fmla="*/ 2826295 h 282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8810" h="2826295">
                <a:moveTo>
                  <a:pt x="499663" y="2826295"/>
                </a:moveTo>
                <a:cubicBezTo>
                  <a:pt x="-409899" y="2630352"/>
                  <a:pt x="147165" y="1520374"/>
                  <a:pt x="422185" y="1241698"/>
                </a:cubicBezTo>
                <a:cubicBezTo>
                  <a:pt x="697205" y="963022"/>
                  <a:pt x="1585094" y="1470331"/>
                  <a:pt x="2149785" y="1154237"/>
                </a:cubicBezTo>
                <a:lnTo>
                  <a:pt x="2160144" y="0"/>
                </a:lnTo>
                <a:lnTo>
                  <a:pt x="5998810" y="3268"/>
                </a:lnTo>
                <a:lnTo>
                  <a:pt x="5998810" y="2826295"/>
                </a:lnTo>
                <a:lnTo>
                  <a:pt x="499663" y="2826295"/>
                </a:lnTo>
                <a:close/>
              </a:path>
            </a:pathLst>
          </a:custGeom>
          <a:no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Tree>
    <p:extLst>
      <p:ext uri="{BB962C8B-B14F-4D97-AF65-F5344CB8AC3E}">
        <p14:creationId xmlns:p14="http://schemas.microsoft.com/office/powerpoint/2010/main" val="53788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19" grpId="0" animBg="1"/>
      <p:bldP spid="21" grpId="0" animBg="1"/>
      <p:bldP spid="23" grpId="0"/>
      <p:bldP spid="24" grpId="0"/>
      <p:bldP spid="25" grpId="0"/>
      <p:bldP spid="32" grpId="0" animBg="1"/>
      <p:bldP spid="34"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785CA812-4155-4771-BB71-80D2F3C7956F}"/>
              </a:ext>
            </a:extLst>
          </p:cNvPr>
          <p:cNvSpPr txBox="1"/>
          <p:nvPr/>
        </p:nvSpPr>
        <p:spPr>
          <a:xfrm>
            <a:off x="8262246" y="3364852"/>
            <a:ext cx="3666447" cy="369332"/>
          </a:xfrm>
          <a:prstGeom prst="rect">
            <a:avLst/>
          </a:prstGeom>
          <a:solidFill>
            <a:schemeClr val="bg1"/>
          </a:solidFill>
        </p:spPr>
        <p:txBody>
          <a:bodyPr wrap="square" rtlCol="0">
            <a:spAutoFit/>
          </a:bodyPr>
          <a:lstStyle/>
          <a:p>
            <a:pPr algn="ctr"/>
            <a:r>
              <a:rPr lang="en-ZA" b="1" dirty="0"/>
              <a:t>1</a:t>
            </a:r>
            <a:r>
              <a:rPr lang="en-ZA" b="1" baseline="30000" dirty="0"/>
              <a:t>o</a:t>
            </a:r>
            <a:r>
              <a:rPr lang="en-ZA" b="1" dirty="0"/>
              <a:t> ANTIOXIDANT DEFENSE</a:t>
            </a:r>
          </a:p>
        </p:txBody>
      </p:sp>
      <p:pic>
        <p:nvPicPr>
          <p:cNvPr id="5" name="Picture 4">
            <a:extLst>
              <a:ext uri="{FF2B5EF4-FFF2-40B4-BE49-F238E27FC236}">
                <a16:creationId xmlns:a16="http://schemas.microsoft.com/office/drawing/2014/main" id="{62CDFC11-B3C9-44FB-8386-3ED7131AB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 y="22400"/>
            <a:ext cx="8360220" cy="681927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56D7FA8-6533-4F81-A037-FC80D074A5B5}"/>
                  </a:ext>
                </a:extLst>
              </p:cNvPr>
              <p:cNvSpPr txBox="1"/>
              <p:nvPr/>
            </p:nvSpPr>
            <p:spPr>
              <a:xfrm>
                <a:off x="8143959" y="3869510"/>
                <a:ext cx="4044043" cy="5217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ZA" b="0" i="1" smtClean="0">
                          <a:latin typeface="Cambria Math" panose="02040503050406030204" pitchFamily="18" charset="0"/>
                        </a:rPr>
                        <m:t>𝑂</m:t>
                      </m:r>
                      <m:r>
                        <a:rPr lang="en-ZA" b="0" i="1" baseline="-25000" smtClean="0">
                          <a:latin typeface="Cambria Math" panose="02040503050406030204" pitchFamily="18" charset="0"/>
                        </a:rPr>
                        <m:t>2</m:t>
                      </m:r>
                      <m:r>
                        <a:rPr lang="en-ZA" b="0" i="1" baseline="30000" smtClean="0">
                          <a:latin typeface="Cambria Math" panose="02040503050406030204" pitchFamily="18" charset="0"/>
                        </a:rPr>
                        <m:t>.−</m:t>
                      </m:r>
                      <m:r>
                        <a:rPr lang="en-ZA" b="0" i="1" smtClean="0">
                          <a:latin typeface="Cambria Math" panose="02040503050406030204" pitchFamily="18" charset="0"/>
                        </a:rPr>
                        <m:t> +</m:t>
                      </m:r>
                      <m:r>
                        <a:rPr lang="en-ZA" b="0" i="1" smtClean="0">
                          <a:latin typeface="Cambria Math" panose="02040503050406030204" pitchFamily="18" charset="0"/>
                        </a:rPr>
                        <m:t>𝑂</m:t>
                      </m:r>
                      <m:r>
                        <a:rPr lang="en-ZA" b="0" i="1" baseline="-25000" smtClean="0">
                          <a:latin typeface="Cambria Math" panose="02040503050406030204" pitchFamily="18" charset="0"/>
                        </a:rPr>
                        <m:t>2</m:t>
                      </m:r>
                      <m:r>
                        <a:rPr lang="en-ZA" b="0" i="1" baseline="30000" smtClean="0">
                          <a:latin typeface="Cambria Math" panose="02040503050406030204" pitchFamily="18" charset="0"/>
                        </a:rPr>
                        <m:t>.−</m:t>
                      </m:r>
                      <m:r>
                        <a:rPr lang="en-ZA" b="0" i="1" smtClean="0">
                          <a:latin typeface="Cambria Math" panose="02040503050406030204" pitchFamily="18" charset="0"/>
                        </a:rPr>
                        <m:t> +2</m:t>
                      </m:r>
                      <m:r>
                        <a:rPr lang="en-ZA" b="0" i="1" smtClean="0">
                          <a:latin typeface="Cambria Math" panose="02040503050406030204" pitchFamily="18" charset="0"/>
                        </a:rPr>
                        <m:t>𝐻</m:t>
                      </m:r>
                      <m:r>
                        <a:rPr lang="en-ZA" b="0" i="1" baseline="30000" smtClean="0">
                          <a:latin typeface="Cambria Math" panose="02040503050406030204" pitchFamily="18" charset="0"/>
                        </a:rPr>
                        <m:t>+</m:t>
                      </m:r>
                      <m:r>
                        <a:rPr lang="en-ZA" b="0" i="1" smtClean="0">
                          <a:latin typeface="Cambria Math" panose="02040503050406030204" pitchFamily="18" charset="0"/>
                        </a:rPr>
                        <m:t> </m:t>
                      </m:r>
                      <m:f>
                        <m:fPr>
                          <m:ctrlPr>
                            <a:rPr lang="en-ZA" b="0" i="1" smtClean="0">
                              <a:latin typeface="Cambria Math" panose="02040503050406030204" pitchFamily="18" charset="0"/>
                            </a:rPr>
                          </m:ctrlPr>
                        </m:fPr>
                        <m:num>
                          <m:r>
                            <a:rPr lang="en-ZA" b="0" i="1" smtClean="0">
                              <a:latin typeface="Cambria Math" panose="02040503050406030204" pitchFamily="18" charset="0"/>
                            </a:rPr>
                            <m:t>𝑆𝑂𝐷</m:t>
                          </m:r>
                        </m:num>
                        <m:den>
                          <m:r>
                            <a:rPr lang="en-ZA" b="0" i="1" smtClean="0">
                              <a:latin typeface="Cambria Math" panose="02040503050406030204" pitchFamily="18" charset="0"/>
                              <a:sym typeface="Symbol" panose="05050102010706020507" pitchFamily="18" charset="2"/>
                            </a:rPr>
                            <m:t></m:t>
                          </m:r>
                        </m:den>
                      </m:f>
                      <m:r>
                        <a:rPr lang="en-ZA" b="0" i="1" smtClean="0">
                          <a:latin typeface="Cambria Math" panose="02040503050406030204" pitchFamily="18" charset="0"/>
                        </a:rPr>
                        <m:t>𝐻</m:t>
                      </m:r>
                      <m:r>
                        <a:rPr lang="en-ZA" b="0" i="1" baseline="-25000" smtClean="0">
                          <a:latin typeface="Cambria Math" panose="02040503050406030204" pitchFamily="18" charset="0"/>
                        </a:rPr>
                        <m:t>2</m:t>
                      </m:r>
                      <m:r>
                        <a:rPr lang="en-ZA" b="0" i="1" smtClean="0">
                          <a:latin typeface="Cambria Math" panose="02040503050406030204" pitchFamily="18" charset="0"/>
                        </a:rPr>
                        <m:t>𝑂</m:t>
                      </m:r>
                      <m:r>
                        <a:rPr lang="en-ZA" b="0" i="1" baseline="-25000" smtClean="0">
                          <a:latin typeface="Cambria Math" panose="02040503050406030204" pitchFamily="18" charset="0"/>
                        </a:rPr>
                        <m:t>2</m:t>
                      </m:r>
                      <m:r>
                        <a:rPr lang="en-ZA" b="0" i="1" smtClean="0">
                          <a:latin typeface="Cambria Math" panose="02040503050406030204" pitchFamily="18" charset="0"/>
                        </a:rPr>
                        <m:t>+</m:t>
                      </m:r>
                      <m:r>
                        <a:rPr lang="en-ZA" b="0" i="1" smtClean="0">
                          <a:latin typeface="Cambria Math" panose="02040503050406030204" pitchFamily="18" charset="0"/>
                        </a:rPr>
                        <m:t>𝑂</m:t>
                      </m:r>
                      <m:r>
                        <a:rPr lang="en-ZA" b="0" i="1" baseline="-25000" smtClean="0">
                          <a:latin typeface="Cambria Math" panose="02040503050406030204" pitchFamily="18" charset="0"/>
                        </a:rPr>
                        <m:t>2</m:t>
                      </m:r>
                    </m:oMath>
                  </m:oMathPara>
                </a14:m>
                <a:endParaRPr lang="en-ZA" baseline="-25000" dirty="0"/>
              </a:p>
            </p:txBody>
          </p:sp>
        </mc:Choice>
        <mc:Fallback xmlns="">
          <p:sp>
            <p:nvSpPr>
              <p:cNvPr id="3" name="TextBox 2">
                <a:extLst>
                  <a:ext uri="{FF2B5EF4-FFF2-40B4-BE49-F238E27FC236}">
                    <a16:creationId xmlns:a16="http://schemas.microsoft.com/office/drawing/2014/main" id="{156D7FA8-6533-4F81-A037-FC80D074A5B5}"/>
                  </a:ext>
                </a:extLst>
              </p:cNvPr>
              <p:cNvSpPr txBox="1">
                <a:spLocks noRot="1" noChangeAspect="1" noMove="1" noResize="1" noEditPoints="1" noAdjustHandles="1" noChangeArrowheads="1" noChangeShapeType="1" noTextEdit="1"/>
              </p:cNvSpPr>
              <p:nvPr/>
            </p:nvSpPr>
            <p:spPr>
              <a:xfrm>
                <a:off x="8143959" y="3869510"/>
                <a:ext cx="4044043" cy="521746"/>
              </a:xfrm>
              <a:prstGeom prst="rect">
                <a:avLst/>
              </a:prstGeom>
              <a:blipFill>
                <a:blip r:embed="rId4"/>
                <a:stretch>
                  <a:fillRect/>
                </a:stretch>
              </a:blipFill>
            </p:spPr>
            <p:txBody>
              <a:bodyPr/>
              <a:lstStyle/>
              <a:p>
                <a:r>
                  <a:rPr lang="en-ZA">
                    <a:noFill/>
                  </a:rPr>
                  <a:t> </a:t>
                </a:r>
              </a:p>
            </p:txBody>
          </p:sp>
        </mc:Fallback>
      </mc:AlternateContent>
      <p:cxnSp>
        <p:nvCxnSpPr>
          <p:cNvPr id="4" name="Straight Connector 3">
            <a:extLst>
              <a:ext uri="{FF2B5EF4-FFF2-40B4-BE49-F238E27FC236}">
                <a16:creationId xmlns:a16="http://schemas.microsoft.com/office/drawing/2014/main" id="{5311689B-BED8-4475-B7D3-A00DE5BC05CA}"/>
              </a:ext>
            </a:extLst>
          </p:cNvPr>
          <p:cNvCxnSpPr/>
          <p:nvPr/>
        </p:nvCxnSpPr>
        <p:spPr>
          <a:xfrm>
            <a:off x="8343669" y="4331534"/>
            <a:ext cx="11992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57E5D57-E36F-4051-8A39-3256FD78A51C}"/>
              </a:ext>
            </a:extLst>
          </p:cNvPr>
          <p:cNvCxnSpPr>
            <a:cxnSpLocks/>
          </p:cNvCxnSpPr>
          <p:nvPr/>
        </p:nvCxnSpPr>
        <p:spPr>
          <a:xfrm>
            <a:off x="10883669" y="4331534"/>
            <a:ext cx="5769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C4EB2FE-A86B-44B3-92E3-B74BA3C674C3}"/>
              </a:ext>
            </a:extLst>
          </p:cNvPr>
          <p:cNvSpPr/>
          <p:nvPr/>
        </p:nvSpPr>
        <p:spPr>
          <a:xfrm>
            <a:off x="3675744" y="1128479"/>
            <a:ext cx="653143" cy="604155"/>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extBox 16">
            <a:extLst>
              <a:ext uri="{FF2B5EF4-FFF2-40B4-BE49-F238E27FC236}">
                <a16:creationId xmlns:a16="http://schemas.microsoft.com/office/drawing/2014/main" id="{6D7B3046-D13F-492E-B684-F4B6343BB056}"/>
              </a:ext>
            </a:extLst>
          </p:cNvPr>
          <p:cNvSpPr txBox="1"/>
          <p:nvPr/>
        </p:nvSpPr>
        <p:spPr>
          <a:xfrm>
            <a:off x="8262248" y="672084"/>
            <a:ext cx="3591610" cy="369332"/>
          </a:xfrm>
          <a:prstGeom prst="rect">
            <a:avLst/>
          </a:prstGeom>
          <a:solidFill>
            <a:schemeClr val="bg1"/>
          </a:solidFill>
        </p:spPr>
        <p:txBody>
          <a:bodyPr wrap="square" rtlCol="0">
            <a:spAutoFit/>
          </a:bodyPr>
          <a:lstStyle/>
          <a:p>
            <a:r>
              <a:rPr lang="en-ZA" b="1" dirty="0"/>
              <a:t>Vitamin A</a:t>
            </a:r>
          </a:p>
        </p:txBody>
      </p:sp>
      <p:sp>
        <p:nvSpPr>
          <p:cNvPr id="19" name="TextBox 18">
            <a:extLst>
              <a:ext uri="{FF2B5EF4-FFF2-40B4-BE49-F238E27FC236}">
                <a16:creationId xmlns:a16="http://schemas.microsoft.com/office/drawing/2014/main" id="{0CD7E6B2-C09B-44CE-B932-64235BC04852}"/>
              </a:ext>
            </a:extLst>
          </p:cNvPr>
          <p:cNvSpPr txBox="1"/>
          <p:nvPr/>
        </p:nvSpPr>
        <p:spPr>
          <a:xfrm>
            <a:off x="8262247" y="1089771"/>
            <a:ext cx="3591610" cy="369332"/>
          </a:xfrm>
          <a:prstGeom prst="rect">
            <a:avLst/>
          </a:prstGeom>
          <a:solidFill>
            <a:schemeClr val="bg1"/>
          </a:solidFill>
        </p:spPr>
        <p:txBody>
          <a:bodyPr wrap="square" rtlCol="0">
            <a:spAutoFit/>
          </a:bodyPr>
          <a:lstStyle/>
          <a:p>
            <a:r>
              <a:rPr lang="en-ZA" b="1" dirty="0"/>
              <a:t>Vitamin C</a:t>
            </a:r>
          </a:p>
        </p:txBody>
      </p:sp>
      <p:cxnSp>
        <p:nvCxnSpPr>
          <p:cNvPr id="20" name="Straight Connector 19">
            <a:extLst>
              <a:ext uri="{FF2B5EF4-FFF2-40B4-BE49-F238E27FC236}">
                <a16:creationId xmlns:a16="http://schemas.microsoft.com/office/drawing/2014/main" id="{BC152A29-C5AD-4B55-97DB-E286E7B8F920}"/>
              </a:ext>
            </a:extLst>
          </p:cNvPr>
          <p:cNvCxnSpPr/>
          <p:nvPr/>
        </p:nvCxnSpPr>
        <p:spPr>
          <a:xfrm>
            <a:off x="8262246" y="1459103"/>
            <a:ext cx="1199243" cy="0"/>
          </a:xfrm>
          <a:prstGeom prst="line">
            <a:avLst/>
          </a:prstGeom>
          <a:ln w="38100">
            <a:solidFill>
              <a:srgbClr val="FF9900"/>
            </a:solidFill>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A83BDA9C-CB5F-4A28-8B7F-473F95F31632}"/>
              </a:ext>
            </a:extLst>
          </p:cNvPr>
          <p:cNvSpPr txBox="1"/>
          <p:nvPr/>
        </p:nvSpPr>
        <p:spPr>
          <a:xfrm>
            <a:off x="8262247" y="1510284"/>
            <a:ext cx="3591610" cy="369332"/>
          </a:xfrm>
          <a:prstGeom prst="rect">
            <a:avLst/>
          </a:prstGeom>
          <a:solidFill>
            <a:schemeClr val="bg1"/>
          </a:solidFill>
        </p:spPr>
        <p:txBody>
          <a:bodyPr wrap="square" rtlCol="0">
            <a:spAutoFit/>
          </a:bodyPr>
          <a:lstStyle/>
          <a:p>
            <a:r>
              <a:rPr lang="en-ZA" b="1" dirty="0"/>
              <a:t>Vitamin E</a:t>
            </a:r>
          </a:p>
        </p:txBody>
      </p:sp>
      <p:cxnSp>
        <p:nvCxnSpPr>
          <p:cNvPr id="22" name="Straight Connector 21">
            <a:extLst>
              <a:ext uri="{FF2B5EF4-FFF2-40B4-BE49-F238E27FC236}">
                <a16:creationId xmlns:a16="http://schemas.microsoft.com/office/drawing/2014/main" id="{2AA5934A-4F67-404C-BE74-2B8D1160D489}"/>
              </a:ext>
            </a:extLst>
          </p:cNvPr>
          <p:cNvCxnSpPr/>
          <p:nvPr/>
        </p:nvCxnSpPr>
        <p:spPr>
          <a:xfrm>
            <a:off x="8262246" y="1866916"/>
            <a:ext cx="1199243"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6">
                <a:extLst>
                  <a:ext uri="{FF2B5EF4-FFF2-40B4-BE49-F238E27FC236}">
                    <a16:creationId xmlns:a16="http://schemas.microsoft.com/office/drawing/2014/main" id="{B8B2BEA8-B2D0-41ED-B18B-B4FFFFE66D5F}"/>
                  </a:ext>
                </a:extLst>
              </p:cNvPr>
              <p:cNvSpPr txBox="1"/>
              <p:nvPr/>
            </p:nvSpPr>
            <p:spPr>
              <a:xfrm>
                <a:off x="7640709" y="4534482"/>
                <a:ext cx="4043680" cy="527260"/>
              </a:xfrm>
              <a:prstGeom prst="rect">
                <a:avLst/>
              </a:prstGeom>
              <a:noFill/>
            </p:spPr>
            <p:txBody>
              <a:bodyPr wrap="square" lIns="0" tIns="0" rIns="0" bIns="0" rtlCol="0">
                <a:spAutoFit/>
              </a:bodyPr>
              <a:lstStyle/>
              <a:p>
                <a:pPr>
                  <a:spcAft>
                    <a:spcPts val="0"/>
                  </a:spcAft>
                </a:pPr>
                <a14:m>
                  <m:oMathPara xmlns:m="http://schemas.openxmlformats.org/officeDocument/2006/math">
                    <m:oMathParaPr>
                      <m:jc m:val="centerGroup"/>
                    </m:oMathParaPr>
                    <m:oMath xmlns:m="http://schemas.openxmlformats.org/officeDocument/2006/math">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r>
                        <a:rPr lang="en-ZA" sz="1800" i="1" kern="1200" baseline="-25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m:t>
                      </m:r>
                      <m:r>
                        <a:rPr lang="en-ZA" sz="1800" i="1" kern="1200" baseline="-25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𝑐𝑎𝑡𝑎𝑙𝑎𝑠𝑒</m:t>
                          </m:r>
                        </m:num>
                        <m:den>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m:t>
                          </m:r>
                        </m:den>
                      </m:f>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𝐻</m:t>
                      </m:r>
                      <m:r>
                        <a:rPr lang="en-ZA" sz="1800" i="1" kern="1200" baseline="-25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ZA" sz="1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m:t>
                      </m:r>
                      <m:r>
                        <a:rPr lang="en-ZA" sz="1800" i="1" kern="1200" baseline="-25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ZA" sz="1200" dirty="0">
                  <a:effectLst/>
                  <a:latin typeface="Times New Roman" panose="02020603050405020304" pitchFamily="18" charset="0"/>
                  <a:ea typeface="Times New Roman" panose="02020603050405020304" pitchFamily="18" charset="0"/>
                </a:endParaRPr>
              </a:p>
            </p:txBody>
          </p:sp>
        </mc:Choice>
        <mc:Fallback xmlns="">
          <p:sp>
            <p:nvSpPr>
              <p:cNvPr id="23" name="TextBox 6">
                <a:extLst>
                  <a:ext uri="{FF2B5EF4-FFF2-40B4-BE49-F238E27FC236}">
                    <a16:creationId xmlns:a16="http://schemas.microsoft.com/office/drawing/2014/main" id="{B8B2BEA8-B2D0-41ED-B18B-B4FFFFE66D5F}"/>
                  </a:ext>
                </a:extLst>
              </p:cNvPr>
              <p:cNvSpPr txBox="1">
                <a:spLocks noRot="1" noChangeAspect="1" noMove="1" noResize="1" noEditPoints="1" noAdjustHandles="1" noChangeArrowheads="1" noChangeShapeType="1" noTextEdit="1"/>
              </p:cNvSpPr>
              <p:nvPr/>
            </p:nvSpPr>
            <p:spPr>
              <a:xfrm>
                <a:off x="7640709" y="4534482"/>
                <a:ext cx="4043680" cy="527260"/>
              </a:xfrm>
              <a:prstGeom prst="rect">
                <a:avLst/>
              </a:prstGeom>
              <a:blipFill>
                <a:blip r:embed="rId5"/>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FB43AB2-69FA-4F0C-81C4-83FAB92AF16A}"/>
                  </a:ext>
                </a:extLst>
              </p:cNvPr>
              <p:cNvSpPr txBox="1"/>
              <p:nvPr/>
            </p:nvSpPr>
            <p:spPr>
              <a:xfrm>
                <a:off x="7884650" y="5150807"/>
                <a:ext cx="4044043" cy="5217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ZA" b="0" i="1" smtClean="0">
                          <a:latin typeface="Cambria Math" panose="02040503050406030204" pitchFamily="18" charset="0"/>
                        </a:rPr>
                        <m:t>𝐻</m:t>
                      </m:r>
                      <m:r>
                        <a:rPr lang="en-ZA" b="0" i="1" baseline="-25000" smtClean="0">
                          <a:latin typeface="Cambria Math" panose="02040503050406030204" pitchFamily="18" charset="0"/>
                        </a:rPr>
                        <m:t>2</m:t>
                      </m:r>
                      <m:r>
                        <a:rPr lang="en-ZA" b="0" i="1" smtClean="0">
                          <a:latin typeface="Cambria Math" panose="02040503050406030204" pitchFamily="18" charset="0"/>
                        </a:rPr>
                        <m:t>𝑂</m:t>
                      </m:r>
                      <m:r>
                        <a:rPr lang="en-ZA" b="0" i="1" baseline="-25000" smtClean="0">
                          <a:latin typeface="Cambria Math" panose="02040503050406030204" pitchFamily="18" charset="0"/>
                        </a:rPr>
                        <m:t>2</m:t>
                      </m:r>
                      <m:r>
                        <a:rPr lang="en-ZA" b="0" i="1" smtClean="0">
                          <a:latin typeface="Cambria Math" panose="02040503050406030204" pitchFamily="18" charset="0"/>
                        </a:rPr>
                        <m:t>+2</m:t>
                      </m:r>
                      <m:r>
                        <a:rPr lang="en-ZA" b="0" i="1" smtClean="0">
                          <a:latin typeface="Cambria Math" panose="02040503050406030204" pitchFamily="18" charset="0"/>
                        </a:rPr>
                        <m:t>𝐺𝑆𝐻</m:t>
                      </m:r>
                      <m:f>
                        <m:fPr>
                          <m:ctrlPr>
                            <a:rPr lang="en-ZA" b="0" i="1" smtClean="0">
                              <a:latin typeface="Cambria Math" panose="02040503050406030204" pitchFamily="18" charset="0"/>
                            </a:rPr>
                          </m:ctrlPr>
                        </m:fPr>
                        <m:num>
                          <m:r>
                            <a:rPr lang="en-ZA" b="0" i="1" smtClean="0">
                              <a:latin typeface="Cambria Math" panose="02040503050406030204" pitchFamily="18" charset="0"/>
                            </a:rPr>
                            <m:t>𝐺𝑃𝑥</m:t>
                          </m:r>
                        </m:num>
                        <m:den>
                          <m:r>
                            <a:rPr lang="en-ZA" b="0" i="1" smtClean="0">
                              <a:latin typeface="Cambria Math" panose="02040503050406030204" pitchFamily="18" charset="0"/>
                              <a:sym typeface="Symbol" panose="05050102010706020507" pitchFamily="18" charset="2"/>
                            </a:rPr>
                            <m:t></m:t>
                          </m:r>
                        </m:den>
                      </m:f>
                      <m:r>
                        <a:rPr lang="en-ZA" b="0" i="1" smtClean="0">
                          <a:latin typeface="Cambria Math" panose="02040503050406030204" pitchFamily="18" charset="0"/>
                        </a:rPr>
                        <m:t>𝐺𝑆𝑆𝐺</m:t>
                      </m:r>
                      <m:r>
                        <a:rPr lang="en-ZA" b="0" i="1" smtClean="0">
                          <a:latin typeface="Cambria Math" panose="02040503050406030204" pitchFamily="18" charset="0"/>
                        </a:rPr>
                        <m:t>+2</m:t>
                      </m:r>
                      <m:r>
                        <a:rPr lang="en-ZA" b="0" i="1" smtClean="0">
                          <a:latin typeface="Cambria Math" panose="02040503050406030204" pitchFamily="18" charset="0"/>
                        </a:rPr>
                        <m:t>𝐻</m:t>
                      </m:r>
                      <m:r>
                        <a:rPr lang="en-ZA" b="0" i="1" baseline="-25000" smtClean="0">
                          <a:latin typeface="Cambria Math" panose="02040503050406030204" pitchFamily="18" charset="0"/>
                        </a:rPr>
                        <m:t>2</m:t>
                      </m:r>
                      <m:r>
                        <a:rPr lang="en-ZA" b="0" i="1" smtClean="0">
                          <a:latin typeface="Cambria Math" panose="02040503050406030204" pitchFamily="18" charset="0"/>
                        </a:rPr>
                        <m:t>𝑂</m:t>
                      </m:r>
                    </m:oMath>
                  </m:oMathPara>
                </a14:m>
                <a:endParaRPr lang="en-ZA" baseline="-25000" dirty="0"/>
              </a:p>
            </p:txBody>
          </p:sp>
        </mc:Choice>
        <mc:Fallback xmlns="">
          <p:sp>
            <p:nvSpPr>
              <p:cNvPr id="24" name="TextBox 23">
                <a:extLst>
                  <a:ext uri="{FF2B5EF4-FFF2-40B4-BE49-F238E27FC236}">
                    <a16:creationId xmlns:a16="http://schemas.microsoft.com/office/drawing/2014/main" id="{EFB43AB2-69FA-4F0C-81C4-83FAB92AF16A}"/>
                  </a:ext>
                </a:extLst>
              </p:cNvPr>
              <p:cNvSpPr txBox="1">
                <a:spLocks noRot="1" noChangeAspect="1" noMove="1" noResize="1" noEditPoints="1" noAdjustHandles="1" noChangeArrowheads="1" noChangeShapeType="1" noTextEdit="1"/>
              </p:cNvSpPr>
              <p:nvPr/>
            </p:nvSpPr>
            <p:spPr>
              <a:xfrm>
                <a:off x="7884650" y="5150807"/>
                <a:ext cx="4044043" cy="521746"/>
              </a:xfrm>
              <a:prstGeom prst="rect">
                <a:avLst/>
              </a:prstGeom>
              <a:blipFill>
                <a:blip r:embed="rId6"/>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7B44859-2ECE-47A6-B7ED-8C92FD2E96AF}"/>
                  </a:ext>
                </a:extLst>
              </p:cNvPr>
              <p:cNvSpPr txBox="1"/>
              <p:nvPr/>
            </p:nvSpPr>
            <p:spPr>
              <a:xfrm>
                <a:off x="6573306" y="5926177"/>
                <a:ext cx="5573486" cy="52726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ZA" b="0" i="1" smtClean="0">
                          <a:latin typeface="Cambria Math" panose="02040503050406030204" pitchFamily="18" charset="0"/>
                        </a:rPr>
                        <m:t>𝐺𝑆𝑆𝐺</m:t>
                      </m:r>
                      <m:r>
                        <a:rPr lang="en-ZA" b="0" i="1" smtClean="0">
                          <a:latin typeface="Cambria Math" panose="02040503050406030204" pitchFamily="18" charset="0"/>
                        </a:rPr>
                        <m:t>+</m:t>
                      </m:r>
                      <m:r>
                        <a:rPr lang="en-ZA" b="0" i="1" smtClean="0">
                          <a:latin typeface="Cambria Math" panose="02040503050406030204" pitchFamily="18" charset="0"/>
                        </a:rPr>
                        <m:t>𝑁𝐴𝐷𝑃𝐻</m:t>
                      </m:r>
                      <m:r>
                        <a:rPr lang="en-ZA" b="0" i="1" smtClean="0">
                          <a:latin typeface="Cambria Math" panose="02040503050406030204" pitchFamily="18" charset="0"/>
                        </a:rPr>
                        <m:t>+</m:t>
                      </m:r>
                      <m:r>
                        <a:rPr lang="en-ZA" b="0" i="1" smtClean="0">
                          <a:latin typeface="Cambria Math" panose="02040503050406030204" pitchFamily="18" charset="0"/>
                        </a:rPr>
                        <m:t>𝐻</m:t>
                      </m:r>
                      <m:r>
                        <a:rPr lang="en-ZA" b="0" i="1" baseline="30000" smtClean="0">
                          <a:latin typeface="Cambria Math" panose="02040503050406030204" pitchFamily="18" charset="0"/>
                        </a:rPr>
                        <m:t>+</m:t>
                      </m:r>
                      <m:f>
                        <m:fPr>
                          <m:ctrlPr>
                            <a:rPr lang="en-ZA" b="0" i="1" smtClean="0">
                              <a:latin typeface="Cambria Math" panose="02040503050406030204" pitchFamily="18" charset="0"/>
                            </a:rPr>
                          </m:ctrlPr>
                        </m:fPr>
                        <m:num>
                          <m:r>
                            <a:rPr lang="en-ZA" b="0" i="1" smtClean="0">
                              <a:latin typeface="Cambria Math" panose="02040503050406030204" pitchFamily="18" charset="0"/>
                            </a:rPr>
                            <m:t>𝐺𝑆𝐻</m:t>
                          </m:r>
                          <m:r>
                            <a:rPr lang="en-ZA" b="0" i="1" smtClean="0">
                              <a:latin typeface="Cambria Math" panose="02040503050406030204" pitchFamily="18" charset="0"/>
                            </a:rPr>
                            <m:t> </m:t>
                          </m:r>
                          <m:r>
                            <a:rPr lang="en-ZA" b="0" i="1" smtClean="0">
                              <a:latin typeface="Cambria Math" panose="02040503050406030204" pitchFamily="18" charset="0"/>
                            </a:rPr>
                            <m:t>𝑟𝑒𝑑𝑢𝑐𝑡𝑎𝑠𝑒</m:t>
                          </m:r>
                        </m:num>
                        <m:den>
                          <m:r>
                            <a:rPr lang="en-ZA" b="0" i="1" smtClean="0">
                              <a:latin typeface="Cambria Math" panose="02040503050406030204" pitchFamily="18" charset="0"/>
                              <a:sym typeface="Symbol" panose="05050102010706020507" pitchFamily="18" charset="2"/>
                            </a:rPr>
                            <m:t></m:t>
                          </m:r>
                        </m:den>
                      </m:f>
                      <m:r>
                        <a:rPr lang="en-ZA" b="0" i="1" smtClean="0">
                          <a:latin typeface="Cambria Math" panose="02040503050406030204" pitchFamily="18" charset="0"/>
                        </a:rPr>
                        <m:t>2</m:t>
                      </m:r>
                      <m:r>
                        <a:rPr lang="en-ZA" b="0" i="1" smtClean="0">
                          <a:latin typeface="Cambria Math" panose="02040503050406030204" pitchFamily="18" charset="0"/>
                        </a:rPr>
                        <m:t>𝐺𝑆𝐻</m:t>
                      </m:r>
                      <m:r>
                        <a:rPr lang="en-ZA" b="0" i="1" smtClean="0">
                          <a:latin typeface="Cambria Math" panose="02040503050406030204" pitchFamily="18" charset="0"/>
                        </a:rPr>
                        <m:t>+</m:t>
                      </m:r>
                      <m:r>
                        <a:rPr lang="en-ZA" b="0" i="1" smtClean="0">
                          <a:latin typeface="Cambria Math" panose="02040503050406030204" pitchFamily="18" charset="0"/>
                        </a:rPr>
                        <m:t>𝑁𝐴𝐷𝑃</m:t>
                      </m:r>
                      <m:r>
                        <a:rPr lang="en-ZA" b="0" i="1" baseline="30000" smtClean="0">
                          <a:latin typeface="Cambria Math" panose="02040503050406030204" pitchFamily="18" charset="0"/>
                        </a:rPr>
                        <m:t>+</m:t>
                      </m:r>
                    </m:oMath>
                  </m:oMathPara>
                </a14:m>
                <a:endParaRPr lang="en-ZA" baseline="30000" dirty="0"/>
              </a:p>
            </p:txBody>
          </p:sp>
        </mc:Choice>
        <mc:Fallback xmlns="">
          <p:sp>
            <p:nvSpPr>
              <p:cNvPr id="25" name="TextBox 24">
                <a:extLst>
                  <a:ext uri="{FF2B5EF4-FFF2-40B4-BE49-F238E27FC236}">
                    <a16:creationId xmlns:a16="http://schemas.microsoft.com/office/drawing/2014/main" id="{97B44859-2ECE-47A6-B7ED-8C92FD2E96AF}"/>
                  </a:ext>
                </a:extLst>
              </p:cNvPr>
              <p:cNvSpPr txBox="1">
                <a:spLocks noRot="1" noChangeAspect="1" noMove="1" noResize="1" noEditPoints="1" noAdjustHandles="1" noChangeArrowheads="1" noChangeShapeType="1" noTextEdit="1"/>
              </p:cNvSpPr>
              <p:nvPr/>
            </p:nvSpPr>
            <p:spPr>
              <a:xfrm>
                <a:off x="6573306" y="5926177"/>
                <a:ext cx="5573486" cy="527260"/>
              </a:xfrm>
              <a:prstGeom prst="rect">
                <a:avLst/>
              </a:prstGeom>
              <a:blipFill>
                <a:blip r:embed="rId7"/>
                <a:stretch>
                  <a:fillRect/>
                </a:stretch>
              </a:blipFill>
            </p:spPr>
            <p:txBody>
              <a:bodyPr/>
              <a:lstStyle/>
              <a:p>
                <a:r>
                  <a:rPr lang="en-ZA">
                    <a:noFill/>
                  </a:rPr>
                  <a:t> </a:t>
                </a:r>
              </a:p>
            </p:txBody>
          </p:sp>
        </mc:Fallback>
      </mc:AlternateContent>
      <p:cxnSp>
        <p:nvCxnSpPr>
          <p:cNvPr id="26" name="Straight Connector 25">
            <a:extLst>
              <a:ext uri="{FF2B5EF4-FFF2-40B4-BE49-F238E27FC236}">
                <a16:creationId xmlns:a16="http://schemas.microsoft.com/office/drawing/2014/main" id="{03A8CD01-217F-4CF0-A2FD-A827154D1FA4}"/>
              </a:ext>
            </a:extLst>
          </p:cNvPr>
          <p:cNvCxnSpPr>
            <a:cxnSpLocks/>
          </p:cNvCxnSpPr>
          <p:nvPr/>
        </p:nvCxnSpPr>
        <p:spPr>
          <a:xfrm>
            <a:off x="8334492" y="5007675"/>
            <a:ext cx="5769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DB5D38-4F3D-4D26-BAF2-910D7D04A624}"/>
              </a:ext>
            </a:extLst>
          </p:cNvPr>
          <p:cNvCxnSpPr>
            <a:cxnSpLocks/>
          </p:cNvCxnSpPr>
          <p:nvPr/>
        </p:nvCxnSpPr>
        <p:spPr>
          <a:xfrm>
            <a:off x="8295013" y="5605786"/>
            <a:ext cx="5187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7CA4566-1E19-41F9-B6D1-6BD0F590FC09}"/>
              </a:ext>
            </a:extLst>
          </p:cNvPr>
          <p:cNvCxnSpPr>
            <a:cxnSpLocks/>
          </p:cNvCxnSpPr>
          <p:nvPr/>
        </p:nvCxnSpPr>
        <p:spPr>
          <a:xfrm>
            <a:off x="10085713" y="5597335"/>
            <a:ext cx="706882" cy="845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5A1426-DD77-4D85-ADEA-17F32F28F076}"/>
              </a:ext>
            </a:extLst>
          </p:cNvPr>
          <p:cNvCxnSpPr>
            <a:cxnSpLocks/>
          </p:cNvCxnSpPr>
          <p:nvPr/>
        </p:nvCxnSpPr>
        <p:spPr>
          <a:xfrm>
            <a:off x="6533196" y="6374646"/>
            <a:ext cx="706882" cy="845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57BB345-D123-424C-9141-A085DE227F69}"/>
              </a:ext>
            </a:extLst>
          </p:cNvPr>
          <p:cNvCxnSpPr>
            <a:cxnSpLocks/>
          </p:cNvCxnSpPr>
          <p:nvPr/>
        </p:nvCxnSpPr>
        <p:spPr>
          <a:xfrm>
            <a:off x="10363584" y="6379829"/>
            <a:ext cx="706882" cy="845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984378D-3ADD-45E4-B617-7A25E2528225}"/>
              </a:ext>
            </a:extLst>
          </p:cNvPr>
          <p:cNvCxnSpPr>
            <a:cxnSpLocks/>
          </p:cNvCxnSpPr>
          <p:nvPr/>
        </p:nvCxnSpPr>
        <p:spPr>
          <a:xfrm>
            <a:off x="9032168" y="5610694"/>
            <a:ext cx="706882" cy="845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90909B6-92FC-402D-9A57-DBEE04169C7D}"/>
              </a:ext>
            </a:extLst>
          </p:cNvPr>
          <p:cNvSpPr txBox="1"/>
          <p:nvPr/>
        </p:nvSpPr>
        <p:spPr>
          <a:xfrm>
            <a:off x="8262246" y="2212172"/>
            <a:ext cx="3591610" cy="369332"/>
          </a:xfrm>
          <a:prstGeom prst="rect">
            <a:avLst/>
          </a:prstGeom>
          <a:solidFill>
            <a:schemeClr val="bg1"/>
          </a:solidFill>
        </p:spPr>
        <p:txBody>
          <a:bodyPr wrap="square" rtlCol="0">
            <a:spAutoFit/>
          </a:bodyPr>
          <a:lstStyle/>
          <a:p>
            <a:r>
              <a:rPr lang="en-ZA" b="1" dirty="0"/>
              <a:t>Carotenoids</a:t>
            </a:r>
          </a:p>
        </p:txBody>
      </p:sp>
      <p:sp>
        <p:nvSpPr>
          <p:cNvPr id="34" name="TextBox 33">
            <a:extLst>
              <a:ext uri="{FF2B5EF4-FFF2-40B4-BE49-F238E27FC236}">
                <a16:creationId xmlns:a16="http://schemas.microsoft.com/office/drawing/2014/main" id="{42D179BC-A5A1-4F2D-8823-C7496805B14C}"/>
              </a:ext>
            </a:extLst>
          </p:cNvPr>
          <p:cNvSpPr txBox="1"/>
          <p:nvPr/>
        </p:nvSpPr>
        <p:spPr>
          <a:xfrm>
            <a:off x="8262246" y="2643129"/>
            <a:ext cx="3591610" cy="369332"/>
          </a:xfrm>
          <a:prstGeom prst="rect">
            <a:avLst/>
          </a:prstGeom>
          <a:solidFill>
            <a:schemeClr val="bg1"/>
          </a:solidFill>
        </p:spPr>
        <p:txBody>
          <a:bodyPr wrap="square" rtlCol="0">
            <a:spAutoFit/>
          </a:bodyPr>
          <a:lstStyle/>
          <a:p>
            <a:r>
              <a:rPr lang="en-ZA" b="1" dirty="0"/>
              <a:t>Polyphenols</a:t>
            </a:r>
          </a:p>
        </p:txBody>
      </p:sp>
      <p:sp>
        <p:nvSpPr>
          <p:cNvPr id="40" name="Rectangle 39">
            <a:extLst>
              <a:ext uri="{FF2B5EF4-FFF2-40B4-BE49-F238E27FC236}">
                <a16:creationId xmlns:a16="http://schemas.microsoft.com/office/drawing/2014/main" id="{63B41896-94EE-4B70-92C2-577E7D9ADC5D}"/>
              </a:ext>
            </a:extLst>
          </p:cNvPr>
          <p:cNvSpPr/>
          <p:nvPr/>
        </p:nvSpPr>
        <p:spPr>
          <a:xfrm>
            <a:off x="6044001" y="3249384"/>
            <a:ext cx="5988341" cy="3412674"/>
          </a:xfrm>
          <a:custGeom>
            <a:avLst/>
            <a:gdLst>
              <a:gd name="connsiteX0" fmla="*/ 0 w 5499147"/>
              <a:gd name="connsiteY0" fmla="*/ 0 h 2792547"/>
              <a:gd name="connsiteX1" fmla="*/ 5499147 w 5499147"/>
              <a:gd name="connsiteY1" fmla="*/ 0 h 2792547"/>
              <a:gd name="connsiteX2" fmla="*/ 5499147 w 5499147"/>
              <a:gd name="connsiteY2" fmla="*/ 2792547 h 2792547"/>
              <a:gd name="connsiteX3" fmla="*/ 0 w 5499147"/>
              <a:gd name="connsiteY3" fmla="*/ 2792547 h 2792547"/>
              <a:gd name="connsiteX4" fmla="*/ 0 w 5499147"/>
              <a:gd name="connsiteY4" fmla="*/ 0 h 2792547"/>
              <a:gd name="connsiteX0" fmla="*/ 14514 w 5499147"/>
              <a:gd name="connsiteY0" fmla="*/ 1596571 h 2792547"/>
              <a:gd name="connsiteX1" fmla="*/ 5499147 w 5499147"/>
              <a:gd name="connsiteY1" fmla="*/ 0 h 2792547"/>
              <a:gd name="connsiteX2" fmla="*/ 5499147 w 5499147"/>
              <a:gd name="connsiteY2" fmla="*/ 2792547 h 2792547"/>
              <a:gd name="connsiteX3" fmla="*/ 0 w 5499147"/>
              <a:gd name="connsiteY3" fmla="*/ 2792547 h 2792547"/>
              <a:gd name="connsiteX4" fmla="*/ 14514 w 5499147"/>
              <a:gd name="connsiteY4" fmla="*/ 1596571 h 2792547"/>
              <a:gd name="connsiteX0" fmla="*/ 14514 w 5499147"/>
              <a:gd name="connsiteY0" fmla="*/ 1596571 h 2792547"/>
              <a:gd name="connsiteX1" fmla="*/ 5499147 w 5499147"/>
              <a:gd name="connsiteY1" fmla="*/ 0 h 2792547"/>
              <a:gd name="connsiteX2" fmla="*/ 5499147 w 5499147"/>
              <a:gd name="connsiteY2" fmla="*/ 2792547 h 2792547"/>
              <a:gd name="connsiteX3" fmla="*/ 0 w 5499147"/>
              <a:gd name="connsiteY3" fmla="*/ 2792547 h 2792547"/>
              <a:gd name="connsiteX4" fmla="*/ 14514 w 5499147"/>
              <a:gd name="connsiteY4" fmla="*/ 1596571 h 2792547"/>
              <a:gd name="connsiteX0" fmla="*/ 14514 w 5499147"/>
              <a:gd name="connsiteY0" fmla="*/ 1596571 h 2792547"/>
              <a:gd name="connsiteX1" fmla="*/ 41775 w 5499147"/>
              <a:gd name="connsiteY1" fmla="*/ 1616890 h 2792547"/>
              <a:gd name="connsiteX2" fmla="*/ 5499147 w 5499147"/>
              <a:gd name="connsiteY2" fmla="*/ 0 h 2792547"/>
              <a:gd name="connsiteX3" fmla="*/ 5499147 w 5499147"/>
              <a:gd name="connsiteY3" fmla="*/ 2792547 h 2792547"/>
              <a:gd name="connsiteX4" fmla="*/ 0 w 5499147"/>
              <a:gd name="connsiteY4" fmla="*/ 2792547 h 2792547"/>
              <a:gd name="connsiteX5" fmla="*/ 14514 w 5499147"/>
              <a:gd name="connsiteY5" fmla="*/ 1596571 h 2792547"/>
              <a:gd name="connsiteX0" fmla="*/ 14514 w 5499147"/>
              <a:gd name="connsiteY0" fmla="*/ 1596571 h 2792547"/>
              <a:gd name="connsiteX1" fmla="*/ 41775 w 5499147"/>
              <a:gd name="connsiteY1" fmla="*/ 1616890 h 2792547"/>
              <a:gd name="connsiteX2" fmla="*/ 1972175 w 5499147"/>
              <a:gd name="connsiteY2" fmla="*/ 1021804 h 2792547"/>
              <a:gd name="connsiteX3" fmla="*/ 5499147 w 5499147"/>
              <a:gd name="connsiteY3" fmla="*/ 0 h 2792547"/>
              <a:gd name="connsiteX4" fmla="*/ 5499147 w 5499147"/>
              <a:gd name="connsiteY4" fmla="*/ 2792547 h 2792547"/>
              <a:gd name="connsiteX5" fmla="*/ 0 w 5499147"/>
              <a:gd name="connsiteY5" fmla="*/ 2792547 h 2792547"/>
              <a:gd name="connsiteX6" fmla="*/ 14514 w 5499147"/>
              <a:gd name="connsiteY6" fmla="*/ 1596571 h 2792547"/>
              <a:gd name="connsiteX0" fmla="*/ 14514 w 5499147"/>
              <a:gd name="connsiteY0" fmla="*/ 1596571 h 2792547"/>
              <a:gd name="connsiteX1" fmla="*/ 41775 w 5499147"/>
              <a:gd name="connsiteY1" fmla="*/ 1616890 h 2792547"/>
              <a:gd name="connsiteX2" fmla="*/ 1652861 w 5499147"/>
              <a:gd name="connsiteY2" fmla="*/ 34832 h 2792547"/>
              <a:gd name="connsiteX3" fmla="*/ 5499147 w 5499147"/>
              <a:gd name="connsiteY3" fmla="*/ 0 h 2792547"/>
              <a:gd name="connsiteX4" fmla="*/ 5499147 w 5499147"/>
              <a:gd name="connsiteY4" fmla="*/ 2792547 h 2792547"/>
              <a:gd name="connsiteX5" fmla="*/ 0 w 5499147"/>
              <a:gd name="connsiteY5" fmla="*/ 2792547 h 2792547"/>
              <a:gd name="connsiteX6" fmla="*/ 14514 w 5499147"/>
              <a:gd name="connsiteY6" fmla="*/ 1596571 h 2792547"/>
              <a:gd name="connsiteX0" fmla="*/ 14514 w 5499147"/>
              <a:gd name="connsiteY0" fmla="*/ 1596571 h 2792547"/>
              <a:gd name="connsiteX1" fmla="*/ 41775 w 5499147"/>
              <a:gd name="connsiteY1" fmla="*/ 1616890 h 2792547"/>
              <a:gd name="connsiteX2" fmla="*/ 767490 w 5499147"/>
              <a:gd name="connsiteY2" fmla="*/ 891176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14514 w 5499147"/>
              <a:gd name="connsiteY7" fmla="*/ 1596571 h 2792547"/>
              <a:gd name="connsiteX0" fmla="*/ 14514 w 5499147"/>
              <a:gd name="connsiteY0" fmla="*/ 1596571 h 2792547"/>
              <a:gd name="connsiteX1" fmla="*/ 41775 w 5499147"/>
              <a:gd name="connsiteY1" fmla="*/ 1616890 h 2792547"/>
              <a:gd name="connsiteX2" fmla="*/ 1623833 w 5499147"/>
              <a:gd name="connsiteY2" fmla="*/ 1820091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14514 w 5499147"/>
              <a:gd name="connsiteY7" fmla="*/ 1596571 h 2792547"/>
              <a:gd name="connsiteX0" fmla="*/ 671739 w 5499147"/>
              <a:gd name="connsiteY0" fmla="*/ 2015671 h 2792547"/>
              <a:gd name="connsiteX1" fmla="*/ 41775 w 5499147"/>
              <a:gd name="connsiteY1" fmla="*/ 1616890 h 2792547"/>
              <a:gd name="connsiteX2" fmla="*/ 1623833 w 5499147"/>
              <a:gd name="connsiteY2" fmla="*/ 1820091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671739 w 5499147"/>
              <a:gd name="connsiteY7" fmla="*/ 2015671 h 2792547"/>
              <a:gd name="connsiteX0" fmla="*/ 457854 w 5957001"/>
              <a:gd name="connsiteY0" fmla="*/ 2792547 h 2792547"/>
              <a:gd name="connsiteX1" fmla="*/ 499629 w 5957001"/>
              <a:gd name="connsiteY1" fmla="*/ 1616890 h 2792547"/>
              <a:gd name="connsiteX2" fmla="*/ 2081687 w 5957001"/>
              <a:gd name="connsiteY2" fmla="*/ 1820091 h 2792547"/>
              <a:gd name="connsiteX3" fmla="*/ 2110715 w 5957001"/>
              <a:gd name="connsiteY3" fmla="*/ 34832 h 2792547"/>
              <a:gd name="connsiteX4" fmla="*/ 5957001 w 5957001"/>
              <a:gd name="connsiteY4" fmla="*/ 0 h 2792547"/>
              <a:gd name="connsiteX5" fmla="*/ 5957001 w 5957001"/>
              <a:gd name="connsiteY5" fmla="*/ 2792547 h 2792547"/>
              <a:gd name="connsiteX6" fmla="*/ 457854 w 5957001"/>
              <a:gd name="connsiteY6" fmla="*/ 2792547 h 2792547"/>
              <a:gd name="connsiteX0" fmla="*/ 479747 w 5978894"/>
              <a:gd name="connsiteY0" fmla="*/ 2792547 h 2792547"/>
              <a:gd name="connsiteX1" fmla="*/ 454847 w 5978894"/>
              <a:gd name="connsiteY1" fmla="*/ 1816915 h 2792547"/>
              <a:gd name="connsiteX2" fmla="*/ 2103580 w 5978894"/>
              <a:gd name="connsiteY2" fmla="*/ 1820091 h 2792547"/>
              <a:gd name="connsiteX3" fmla="*/ 2132608 w 5978894"/>
              <a:gd name="connsiteY3" fmla="*/ 34832 h 2792547"/>
              <a:gd name="connsiteX4" fmla="*/ 5978894 w 5978894"/>
              <a:gd name="connsiteY4" fmla="*/ 0 h 2792547"/>
              <a:gd name="connsiteX5" fmla="*/ 5978894 w 5978894"/>
              <a:gd name="connsiteY5" fmla="*/ 2792547 h 2792547"/>
              <a:gd name="connsiteX6" fmla="*/ 479747 w 5978894"/>
              <a:gd name="connsiteY6" fmla="*/ 2792547 h 2792547"/>
              <a:gd name="connsiteX0" fmla="*/ 476507 w 5975654"/>
              <a:gd name="connsiteY0" fmla="*/ 2792547 h 2792547"/>
              <a:gd name="connsiteX1" fmla="*/ 461132 w 5975654"/>
              <a:gd name="connsiteY1" fmla="*/ 1826440 h 2792547"/>
              <a:gd name="connsiteX2" fmla="*/ 2100340 w 5975654"/>
              <a:gd name="connsiteY2" fmla="*/ 1820091 h 2792547"/>
              <a:gd name="connsiteX3" fmla="*/ 2129368 w 5975654"/>
              <a:gd name="connsiteY3" fmla="*/ 34832 h 2792547"/>
              <a:gd name="connsiteX4" fmla="*/ 5975654 w 5975654"/>
              <a:gd name="connsiteY4" fmla="*/ 0 h 2792547"/>
              <a:gd name="connsiteX5" fmla="*/ 5975654 w 5975654"/>
              <a:gd name="connsiteY5" fmla="*/ 2792547 h 2792547"/>
              <a:gd name="connsiteX6" fmla="*/ 476507 w 5975654"/>
              <a:gd name="connsiteY6" fmla="*/ 2792547 h 2792547"/>
              <a:gd name="connsiteX0" fmla="*/ 476507 w 5975654"/>
              <a:gd name="connsiteY0" fmla="*/ 2826295 h 2826295"/>
              <a:gd name="connsiteX1" fmla="*/ 461132 w 5975654"/>
              <a:gd name="connsiteY1" fmla="*/ 1860188 h 2826295"/>
              <a:gd name="connsiteX2" fmla="*/ 2100340 w 5975654"/>
              <a:gd name="connsiteY2" fmla="*/ 1853839 h 2826295"/>
              <a:gd name="connsiteX3" fmla="*/ 2136988 w 5975654"/>
              <a:gd name="connsiteY3" fmla="*/ 0 h 2826295"/>
              <a:gd name="connsiteX4" fmla="*/ 5975654 w 5975654"/>
              <a:gd name="connsiteY4" fmla="*/ 3374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1860188 h 2826295"/>
              <a:gd name="connsiteX2" fmla="*/ 2100340 w 5975654"/>
              <a:gd name="connsiteY2" fmla="*/ 1853839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1860188 h 2826295"/>
              <a:gd name="connsiteX2" fmla="*/ 2136916 w 5975654"/>
              <a:gd name="connsiteY2" fmla="*/ 2111316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2102519 h 2826295"/>
              <a:gd name="connsiteX2" fmla="*/ 2136916 w 5975654"/>
              <a:gd name="connsiteY2" fmla="*/ 2111316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89194 w 5988341"/>
              <a:gd name="connsiteY0" fmla="*/ 2826295 h 2826295"/>
              <a:gd name="connsiteX1" fmla="*/ 473819 w 5988341"/>
              <a:gd name="connsiteY1" fmla="*/ 2102519 h 2826295"/>
              <a:gd name="connsiteX2" fmla="*/ 2149603 w 5988341"/>
              <a:gd name="connsiteY2" fmla="*/ 2111316 h 2826295"/>
              <a:gd name="connsiteX3" fmla="*/ 2149675 w 5988341"/>
              <a:gd name="connsiteY3" fmla="*/ 0 h 2826295"/>
              <a:gd name="connsiteX4" fmla="*/ 5988341 w 5988341"/>
              <a:gd name="connsiteY4" fmla="*/ 3268 h 2826295"/>
              <a:gd name="connsiteX5" fmla="*/ 5988341 w 5988341"/>
              <a:gd name="connsiteY5" fmla="*/ 2826295 h 2826295"/>
              <a:gd name="connsiteX6" fmla="*/ 489194 w 5988341"/>
              <a:gd name="connsiteY6" fmla="*/ 2826295 h 282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8341" h="2826295">
                <a:moveTo>
                  <a:pt x="489194" y="2826295"/>
                </a:moveTo>
                <a:cubicBezTo>
                  <a:pt x="-420368" y="2630352"/>
                  <a:pt x="158365" y="2100863"/>
                  <a:pt x="473819" y="2102519"/>
                </a:cubicBezTo>
                <a:lnTo>
                  <a:pt x="2149603" y="2111316"/>
                </a:lnTo>
                <a:lnTo>
                  <a:pt x="2149675" y="0"/>
                </a:lnTo>
                <a:lnTo>
                  <a:pt x="5988341" y="3268"/>
                </a:lnTo>
                <a:lnTo>
                  <a:pt x="5988341" y="2826295"/>
                </a:lnTo>
                <a:lnTo>
                  <a:pt x="489194" y="2826295"/>
                </a:lnTo>
                <a:close/>
              </a:path>
            </a:pathLst>
          </a:cu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
        <p:nvSpPr>
          <p:cNvPr id="42" name="TextBox 41">
            <a:extLst>
              <a:ext uri="{FF2B5EF4-FFF2-40B4-BE49-F238E27FC236}">
                <a16:creationId xmlns:a16="http://schemas.microsoft.com/office/drawing/2014/main" id="{CD2387DA-06BC-469F-82E3-6F185785BDDF}"/>
              </a:ext>
            </a:extLst>
          </p:cNvPr>
          <p:cNvSpPr txBox="1"/>
          <p:nvPr/>
        </p:nvSpPr>
        <p:spPr>
          <a:xfrm>
            <a:off x="8262245" y="188825"/>
            <a:ext cx="3666447" cy="369332"/>
          </a:xfrm>
          <a:prstGeom prst="rect">
            <a:avLst/>
          </a:prstGeom>
          <a:solidFill>
            <a:schemeClr val="bg1"/>
          </a:solidFill>
        </p:spPr>
        <p:txBody>
          <a:bodyPr wrap="square" rtlCol="0">
            <a:spAutoFit/>
          </a:bodyPr>
          <a:lstStyle/>
          <a:p>
            <a:pPr algn="ctr"/>
            <a:r>
              <a:rPr lang="en-ZA" b="1" dirty="0"/>
              <a:t>2</a:t>
            </a:r>
            <a:r>
              <a:rPr lang="en-ZA" b="1" baseline="30000" dirty="0"/>
              <a:t>o</a:t>
            </a:r>
            <a:r>
              <a:rPr lang="en-ZA" b="1" dirty="0"/>
              <a:t> ANTIOXIDANT DEFENSE</a:t>
            </a:r>
          </a:p>
        </p:txBody>
      </p:sp>
      <p:sp>
        <p:nvSpPr>
          <p:cNvPr id="43" name="Rectangle 42">
            <a:extLst>
              <a:ext uri="{FF2B5EF4-FFF2-40B4-BE49-F238E27FC236}">
                <a16:creationId xmlns:a16="http://schemas.microsoft.com/office/drawing/2014/main" id="{0E0A4E27-0E6C-4354-94A3-21AFDF3F11AB}"/>
              </a:ext>
            </a:extLst>
          </p:cNvPr>
          <p:cNvSpPr/>
          <p:nvPr/>
        </p:nvSpPr>
        <p:spPr>
          <a:xfrm>
            <a:off x="8182425" y="188826"/>
            <a:ext cx="3849917" cy="282363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Rectangle 39">
            <a:extLst>
              <a:ext uri="{FF2B5EF4-FFF2-40B4-BE49-F238E27FC236}">
                <a16:creationId xmlns:a16="http://schemas.microsoft.com/office/drawing/2014/main" id="{EFC829A7-84FE-4B5C-8904-EF41245A364B}"/>
              </a:ext>
            </a:extLst>
          </p:cNvPr>
          <p:cNvSpPr/>
          <p:nvPr/>
        </p:nvSpPr>
        <p:spPr>
          <a:xfrm>
            <a:off x="6039628" y="5102000"/>
            <a:ext cx="5998810" cy="1566153"/>
          </a:xfrm>
          <a:custGeom>
            <a:avLst/>
            <a:gdLst>
              <a:gd name="connsiteX0" fmla="*/ 0 w 5499147"/>
              <a:gd name="connsiteY0" fmla="*/ 0 h 2792547"/>
              <a:gd name="connsiteX1" fmla="*/ 5499147 w 5499147"/>
              <a:gd name="connsiteY1" fmla="*/ 0 h 2792547"/>
              <a:gd name="connsiteX2" fmla="*/ 5499147 w 5499147"/>
              <a:gd name="connsiteY2" fmla="*/ 2792547 h 2792547"/>
              <a:gd name="connsiteX3" fmla="*/ 0 w 5499147"/>
              <a:gd name="connsiteY3" fmla="*/ 2792547 h 2792547"/>
              <a:gd name="connsiteX4" fmla="*/ 0 w 5499147"/>
              <a:gd name="connsiteY4" fmla="*/ 0 h 2792547"/>
              <a:gd name="connsiteX0" fmla="*/ 14514 w 5499147"/>
              <a:gd name="connsiteY0" fmla="*/ 1596571 h 2792547"/>
              <a:gd name="connsiteX1" fmla="*/ 5499147 w 5499147"/>
              <a:gd name="connsiteY1" fmla="*/ 0 h 2792547"/>
              <a:gd name="connsiteX2" fmla="*/ 5499147 w 5499147"/>
              <a:gd name="connsiteY2" fmla="*/ 2792547 h 2792547"/>
              <a:gd name="connsiteX3" fmla="*/ 0 w 5499147"/>
              <a:gd name="connsiteY3" fmla="*/ 2792547 h 2792547"/>
              <a:gd name="connsiteX4" fmla="*/ 14514 w 5499147"/>
              <a:gd name="connsiteY4" fmla="*/ 1596571 h 2792547"/>
              <a:gd name="connsiteX0" fmla="*/ 14514 w 5499147"/>
              <a:gd name="connsiteY0" fmla="*/ 1596571 h 2792547"/>
              <a:gd name="connsiteX1" fmla="*/ 5499147 w 5499147"/>
              <a:gd name="connsiteY1" fmla="*/ 0 h 2792547"/>
              <a:gd name="connsiteX2" fmla="*/ 5499147 w 5499147"/>
              <a:gd name="connsiteY2" fmla="*/ 2792547 h 2792547"/>
              <a:gd name="connsiteX3" fmla="*/ 0 w 5499147"/>
              <a:gd name="connsiteY3" fmla="*/ 2792547 h 2792547"/>
              <a:gd name="connsiteX4" fmla="*/ 14514 w 5499147"/>
              <a:gd name="connsiteY4" fmla="*/ 1596571 h 2792547"/>
              <a:gd name="connsiteX0" fmla="*/ 14514 w 5499147"/>
              <a:gd name="connsiteY0" fmla="*/ 1596571 h 2792547"/>
              <a:gd name="connsiteX1" fmla="*/ 41775 w 5499147"/>
              <a:gd name="connsiteY1" fmla="*/ 1616890 h 2792547"/>
              <a:gd name="connsiteX2" fmla="*/ 5499147 w 5499147"/>
              <a:gd name="connsiteY2" fmla="*/ 0 h 2792547"/>
              <a:gd name="connsiteX3" fmla="*/ 5499147 w 5499147"/>
              <a:gd name="connsiteY3" fmla="*/ 2792547 h 2792547"/>
              <a:gd name="connsiteX4" fmla="*/ 0 w 5499147"/>
              <a:gd name="connsiteY4" fmla="*/ 2792547 h 2792547"/>
              <a:gd name="connsiteX5" fmla="*/ 14514 w 5499147"/>
              <a:gd name="connsiteY5" fmla="*/ 1596571 h 2792547"/>
              <a:gd name="connsiteX0" fmla="*/ 14514 w 5499147"/>
              <a:gd name="connsiteY0" fmla="*/ 1596571 h 2792547"/>
              <a:gd name="connsiteX1" fmla="*/ 41775 w 5499147"/>
              <a:gd name="connsiteY1" fmla="*/ 1616890 h 2792547"/>
              <a:gd name="connsiteX2" fmla="*/ 1972175 w 5499147"/>
              <a:gd name="connsiteY2" fmla="*/ 1021804 h 2792547"/>
              <a:gd name="connsiteX3" fmla="*/ 5499147 w 5499147"/>
              <a:gd name="connsiteY3" fmla="*/ 0 h 2792547"/>
              <a:gd name="connsiteX4" fmla="*/ 5499147 w 5499147"/>
              <a:gd name="connsiteY4" fmla="*/ 2792547 h 2792547"/>
              <a:gd name="connsiteX5" fmla="*/ 0 w 5499147"/>
              <a:gd name="connsiteY5" fmla="*/ 2792547 h 2792547"/>
              <a:gd name="connsiteX6" fmla="*/ 14514 w 5499147"/>
              <a:gd name="connsiteY6" fmla="*/ 1596571 h 2792547"/>
              <a:gd name="connsiteX0" fmla="*/ 14514 w 5499147"/>
              <a:gd name="connsiteY0" fmla="*/ 1596571 h 2792547"/>
              <a:gd name="connsiteX1" fmla="*/ 41775 w 5499147"/>
              <a:gd name="connsiteY1" fmla="*/ 1616890 h 2792547"/>
              <a:gd name="connsiteX2" fmla="*/ 1652861 w 5499147"/>
              <a:gd name="connsiteY2" fmla="*/ 34832 h 2792547"/>
              <a:gd name="connsiteX3" fmla="*/ 5499147 w 5499147"/>
              <a:gd name="connsiteY3" fmla="*/ 0 h 2792547"/>
              <a:gd name="connsiteX4" fmla="*/ 5499147 w 5499147"/>
              <a:gd name="connsiteY4" fmla="*/ 2792547 h 2792547"/>
              <a:gd name="connsiteX5" fmla="*/ 0 w 5499147"/>
              <a:gd name="connsiteY5" fmla="*/ 2792547 h 2792547"/>
              <a:gd name="connsiteX6" fmla="*/ 14514 w 5499147"/>
              <a:gd name="connsiteY6" fmla="*/ 1596571 h 2792547"/>
              <a:gd name="connsiteX0" fmla="*/ 14514 w 5499147"/>
              <a:gd name="connsiteY0" fmla="*/ 1596571 h 2792547"/>
              <a:gd name="connsiteX1" fmla="*/ 41775 w 5499147"/>
              <a:gd name="connsiteY1" fmla="*/ 1616890 h 2792547"/>
              <a:gd name="connsiteX2" fmla="*/ 767490 w 5499147"/>
              <a:gd name="connsiteY2" fmla="*/ 891176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14514 w 5499147"/>
              <a:gd name="connsiteY7" fmla="*/ 1596571 h 2792547"/>
              <a:gd name="connsiteX0" fmla="*/ 14514 w 5499147"/>
              <a:gd name="connsiteY0" fmla="*/ 1596571 h 2792547"/>
              <a:gd name="connsiteX1" fmla="*/ 41775 w 5499147"/>
              <a:gd name="connsiteY1" fmla="*/ 1616890 h 2792547"/>
              <a:gd name="connsiteX2" fmla="*/ 1623833 w 5499147"/>
              <a:gd name="connsiteY2" fmla="*/ 1820091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14514 w 5499147"/>
              <a:gd name="connsiteY7" fmla="*/ 1596571 h 2792547"/>
              <a:gd name="connsiteX0" fmla="*/ 671739 w 5499147"/>
              <a:gd name="connsiteY0" fmla="*/ 2015671 h 2792547"/>
              <a:gd name="connsiteX1" fmla="*/ 41775 w 5499147"/>
              <a:gd name="connsiteY1" fmla="*/ 1616890 h 2792547"/>
              <a:gd name="connsiteX2" fmla="*/ 1623833 w 5499147"/>
              <a:gd name="connsiteY2" fmla="*/ 1820091 h 2792547"/>
              <a:gd name="connsiteX3" fmla="*/ 1652861 w 5499147"/>
              <a:gd name="connsiteY3" fmla="*/ 34832 h 2792547"/>
              <a:gd name="connsiteX4" fmla="*/ 5499147 w 5499147"/>
              <a:gd name="connsiteY4" fmla="*/ 0 h 2792547"/>
              <a:gd name="connsiteX5" fmla="*/ 5499147 w 5499147"/>
              <a:gd name="connsiteY5" fmla="*/ 2792547 h 2792547"/>
              <a:gd name="connsiteX6" fmla="*/ 0 w 5499147"/>
              <a:gd name="connsiteY6" fmla="*/ 2792547 h 2792547"/>
              <a:gd name="connsiteX7" fmla="*/ 671739 w 5499147"/>
              <a:gd name="connsiteY7" fmla="*/ 2015671 h 2792547"/>
              <a:gd name="connsiteX0" fmla="*/ 457854 w 5957001"/>
              <a:gd name="connsiteY0" fmla="*/ 2792547 h 2792547"/>
              <a:gd name="connsiteX1" fmla="*/ 499629 w 5957001"/>
              <a:gd name="connsiteY1" fmla="*/ 1616890 h 2792547"/>
              <a:gd name="connsiteX2" fmla="*/ 2081687 w 5957001"/>
              <a:gd name="connsiteY2" fmla="*/ 1820091 h 2792547"/>
              <a:gd name="connsiteX3" fmla="*/ 2110715 w 5957001"/>
              <a:gd name="connsiteY3" fmla="*/ 34832 h 2792547"/>
              <a:gd name="connsiteX4" fmla="*/ 5957001 w 5957001"/>
              <a:gd name="connsiteY4" fmla="*/ 0 h 2792547"/>
              <a:gd name="connsiteX5" fmla="*/ 5957001 w 5957001"/>
              <a:gd name="connsiteY5" fmla="*/ 2792547 h 2792547"/>
              <a:gd name="connsiteX6" fmla="*/ 457854 w 5957001"/>
              <a:gd name="connsiteY6" fmla="*/ 2792547 h 2792547"/>
              <a:gd name="connsiteX0" fmla="*/ 479747 w 5978894"/>
              <a:gd name="connsiteY0" fmla="*/ 2792547 h 2792547"/>
              <a:gd name="connsiteX1" fmla="*/ 454847 w 5978894"/>
              <a:gd name="connsiteY1" fmla="*/ 1816915 h 2792547"/>
              <a:gd name="connsiteX2" fmla="*/ 2103580 w 5978894"/>
              <a:gd name="connsiteY2" fmla="*/ 1820091 h 2792547"/>
              <a:gd name="connsiteX3" fmla="*/ 2132608 w 5978894"/>
              <a:gd name="connsiteY3" fmla="*/ 34832 h 2792547"/>
              <a:gd name="connsiteX4" fmla="*/ 5978894 w 5978894"/>
              <a:gd name="connsiteY4" fmla="*/ 0 h 2792547"/>
              <a:gd name="connsiteX5" fmla="*/ 5978894 w 5978894"/>
              <a:gd name="connsiteY5" fmla="*/ 2792547 h 2792547"/>
              <a:gd name="connsiteX6" fmla="*/ 479747 w 5978894"/>
              <a:gd name="connsiteY6" fmla="*/ 2792547 h 2792547"/>
              <a:gd name="connsiteX0" fmla="*/ 476507 w 5975654"/>
              <a:gd name="connsiteY0" fmla="*/ 2792547 h 2792547"/>
              <a:gd name="connsiteX1" fmla="*/ 461132 w 5975654"/>
              <a:gd name="connsiteY1" fmla="*/ 1826440 h 2792547"/>
              <a:gd name="connsiteX2" fmla="*/ 2100340 w 5975654"/>
              <a:gd name="connsiteY2" fmla="*/ 1820091 h 2792547"/>
              <a:gd name="connsiteX3" fmla="*/ 2129368 w 5975654"/>
              <a:gd name="connsiteY3" fmla="*/ 34832 h 2792547"/>
              <a:gd name="connsiteX4" fmla="*/ 5975654 w 5975654"/>
              <a:gd name="connsiteY4" fmla="*/ 0 h 2792547"/>
              <a:gd name="connsiteX5" fmla="*/ 5975654 w 5975654"/>
              <a:gd name="connsiteY5" fmla="*/ 2792547 h 2792547"/>
              <a:gd name="connsiteX6" fmla="*/ 476507 w 5975654"/>
              <a:gd name="connsiteY6" fmla="*/ 2792547 h 2792547"/>
              <a:gd name="connsiteX0" fmla="*/ 476507 w 5975654"/>
              <a:gd name="connsiteY0" fmla="*/ 2826295 h 2826295"/>
              <a:gd name="connsiteX1" fmla="*/ 461132 w 5975654"/>
              <a:gd name="connsiteY1" fmla="*/ 1860188 h 2826295"/>
              <a:gd name="connsiteX2" fmla="*/ 2100340 w 5975654"/>
              <a:gd name="connsiteY2" fmla="*/ 1853839 h 2826295"/>
              <a:gd name="connsiteX3" fmla="*/ 2136988 w 5975654"/>
              <a:gd name="connsiteY3" fmla="*/ 0 h 2826295"/>
              <a:gd name="connsiteX4" fmla="*/ 5975654 w 5975654"/>
              <a:gd name="connsiteY4" fmla="*/ 3374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1860188 h 2826295"/>
              <a:gd name="connsiteX2" fmla="*/ 2100340 w 5975654"/>
              <a:gd name="connsiteY2" fmla="*/ 1853839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1860188 h 2826295"/>
              <a:gd name="connsiteX2" fmla="*/ 2136916 w 5975654"/>
              <a:gd name="connsiteY2" fmla="*/ 2111316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76507 w 5975654"/>
              <a:gd name="connsiteY0" fmla="*/ 2826295 h 2826295"/>
              <a:gd name="connsiteX1" fmla="*/ 461132 w 5975654"/>
              <a:gd name="connsiteY1" fmla="*/ 2102519 h 2826295"/>
              <a:gd name="connsiteX2" fmla="*/ 2136916 w 5975654"/>
              <a:gd name="connsiteY2" fmla="*/ 2111316 h 2826295"/>
              <a:gd name="connsiteX3" fmla="*/ 2136988 w 5975654"/>
              <a:gd name="connsiteY3" fmla="*/ 0 h 2826295"/>
              <a:gd name="connsiteX4" fmla="*/ 5975654 w 5975654"/>
              <a:gd name="connsiteY4" fmla="*/ 3268 h 2826295"/>
              <a:gd name="connsiteX5" fmla="*/ 5975654 w 5975654"/>
              <a:gd name="connsiteY5" fmla="*/ 2826295 h 2826295"/>
              <a:gd name="connsiteX6" fmla="*/ 476507 w 5975654"/>
              <a:gd name="connsiteY6" fmla="*/ 2826295 h 2826295"/>
              <a:gd name="connsiteX0" fmla="*/ 489194 w 5988341"/>
              <a:gd name="connsiteY0" fmla="*/ 2826295 h 2826295"/>
              <a:gd name="connsiteX1" fmla="*/ 473819 w 5988341"/>
              <a:gd name="connsiteY1" fmla="*/ 2102519 h 2826295"/>
              <a:gd name="connsiteX2" fmla="*/ 2149603 w 5988341"/>
              <a:gd name="connsiteY2" fmla="*/ 2111316 h 2826295"/>
              <a:gd name="connsiteX3" fmla="*/ 2149675 w 5988341"/>
              <a:gd name="connsiteY3" fmla="*/ 0 h 2826295"/>
              <a:gd name="connsiteX4" fmla="*/ 5988341 w 5988341"/>
              <a:gd name="connsiteY4" fmla="*/ 3268 h 2826295"/>
              <a:gd name="connsiteX5" fmla="*/ 5988341 w 5988341"/>
              <a:gd name="connsiteY5" fmla="*/ 2826295 h 2826295"/>
              <a:gd name="connsiteX6" fmla="*/ 489194 w 5988341"/>
              <a:gd name="connsiteY6" fmla="*/ 2826295 h 2826295"/>
              <a:gd name="connsiteX0" fmla="*/ 479064 w 5978211"/>
              <a:gd name="connsiteY0" fmla="*/ 2826295 h 2826295"/>
              <a:gd name="connsiteX1" fmla="*/ 463689 w 5978211"/>
              <a:gd name="connsiteY1" fmla="*/ 2102519 h 2826295"/>
              <a:gd name="connsiteX2" fmla="*/ 2157761 w 5978211"/>
              <a:gd name="connsiteY2" fmla="*/ 1154237 h 2826295"/>
              <a:gd name="connsiteX3" fmla="*/ 2139545 w 5978211"/>
              <a:gd name="connsiteY3" fmla="*/ 0 h 2826295"/>
              <a:gd name="connsiteX4" fmla="*/ 5978211 w 5978211"/>
              <a:gd name="connsiteY4" fmla="*/ 3268 h 2826295"/>
              <a:gd name="connsiteX5" fmla="*/ 5978211 w 5978211"/>
              <a:gd name="connsiteY5" fmla="*/ 2826295 h 2826295"/>
              <a:gd name="connsiteX6" fmla="*/ 479064 w 5978211"/>
              <a:gd name="connsiteY6" fmla="*/ 2826295 h 2826295"/>
              <a:gd name="connsiteX0" fmla="*/ 519193 w 6018340"/>
              <a:gd name="connsiteY0" fmla="*/ 2826295 h 2826295"/>
              <a:gd name="connsiteX1" fmla="*/ 394090 w 6018340"/>
              <a:gd name="connsiteY1" fmla="*/ 1310453 h 2826295"/>
              <a:gd name="connsiteX2" fmla="*/ 2197890 w 6018340"/>
              <a:gd name="connsiteY2" fmla="*/ 1154237 h 2826295"/>
              <a:gd name="connsiteX3" fmla="*/ 2179674 w 6018340"/>
              <a:gd name="connsiteY3" fmla="*/ 0 h 2826295"/>
              <a:gd name="connsiteX4" fmla="*/ 6018340 w 6018340"/>
              <a:gd name="connsiteY4" fmla="*/ 3268 h 2826295"/>
              <a:gd name="connsiteX5" fmla="*/ 6018340 w 6018340"/>
              <a:gd name="connsiteY5" fmla="*/ 2826295 h 2826295"/>
              <a:gd name="connsiteX6" fmla="*/ 519193 w 6018340"/>
              <a:gd name="connsiteY6" fmla="*/ 2826295 h 2826295"/>
              <a:gd name="connsiteX0" fmla="*/ 517701 w 6016848"/>
              <a:gd name="connsiteY0" fmla="*/ 2826295 h 2826295"/>
              <a:gd name="connsiteX1" fmla="*/ 392598 w 6016848"/>
              <a:gd name="connsiteY1" fmla="*/ 1310453 h 2826295"/>
              <a:gd name="connsiteX2" fmla="*/ 2167823 w 6016848"/>
              <a:gd name="connsiteY2" fmla="*/ 1154237 h 2826295"/>
              <a:gd name="connsiteX3" fmla="*/ 2178182 w 6016848"/>
              <a:gd name="connsiteY3" fmla="*/ 0 h 2826295"/>
              <a:gd name="connsiteX4" fmla="*/ 6016848 w 6016848"/>
              <a:gd name="connsiteY4" fmla="*/ 3268 h 2826295"/>
              <a:gd name="connsiteX5" fmla="*/ 6016848 w 6016848"/>
              <a:gd name="connsiteY5" fmla="*/ 2826295 h 2826295"/>
              <a:gd name="connsiteX6" fmla="*/ 517701 w 6016848"/>
              <a:gd name="connsiteY6" fmla="*/ 2826295 h 2826295"/>
              <a:gd name="connsiteX0" fmla="*/ 499663 w 5998810"/>
              <a:gd name="connsiteY0" fmla="*/ 2826295 h 2826295"/>
              <a:gd name="connsiteX1" fmla="*/ 422185 w 5998810"/>
              <a:gd name="connsiteY1" fmla="*/ 1241698 h 2826295"/>
              <a:gd name="connsiteX2" fmla="*/ 2149785 w 5998810"/>
              <a:gd name="connsiteY2" fmla="*/ 1154237 h 2826295"/>
              <a:gd name="connsiteX3" fmla="*/ 2160144 w 5998810"/>
              <a:gd name="connsiteY3" fmla="*/ 0 h 2826295"/>
              <a:gd name="connsiteX4" fmla="*/ 5998810 w 5998810"/>
              <a:gd name="connsiteY4" fmla="*/ 3268 h 2826295"/>
              <a:gd name="connsiteX5" fmla="*/ 5998810 w 5998810"/>
              <a:gd name="connsiteY5" fmla="*/ 2826295 h 2826295"/>
              <a:gd name="connsiteX6" fmla="*/ 499663 w 5998810"/>
              <a:gd name="connsiteY6" fmla="*/ 2826295 h 282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8810" h="2826295">
                <a:moveTo>
                  <a:pt x="499663" y="2826295"/>
                </a:moveTo>
                <a:cubicBezTo>
                  <a:pt x="-409899" y="2630352"/>
                  <a:pt x="147165" y="1520374"/>
                  <a:pt x="422185" y="1241698"/>
                </a:cubicBezTo>
                <a:cubicBezTo>
                  <a:pt x="697205" y="963022"/>
                  <a:pt x="1585094" y="1470331"/>
                  <a:pt x="2149785" y="1154237"/>
                </a:cubicBezTo>
                <a:lnTo>
                  <a:pt x="2160144" y="0"/>
                </a:lnTo>
                <a:lnTo>
                  <a:pt x="5998810" y="3268"/>
                </a:lnTo>
                <a:lnTo>
                  <a:pt x="5998810" y="2826295"/>
                </a:lnTo>
                <a:lnTo>
                  <a:pt x="499663" y="2826295"/>
                </a:lnTo>
                <a:close/>
              </a:path>
            </a:pathLst>
          </a:custGeom>
          <a:no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
        <p:nvSpPr>
          <p:cNvPr id="33" name="Oval 32">
            <a:extLst>
              <a:ext uri="{FF2B5EF4-FFF2-40B4-BE49-F238E27FC236}">
                <a16:creationId xmlns:a16="http://schemas.microsoft.com/office/drawing/2014/main" id="{65D26C23-990C-41E6-8AD2-51E584C01D35}"/>
              </a:ext>
            </a:extLst>
          </p:cNvPr>
          <p:cNvSpPr/>
          <p:nvPr/>
        </p:nvSpPr>
        <p:spPr>
          <a:xfrm>
            <a:off x="2037444" y="188825"/>
            <a:ext cx="908956" cy="900946"/>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Oval 1">
            <a:extLst>
              <a:ext uri="{FF2B5EF4-FFF2-40B4-BE49-F238E27FC236}">
                <a16:creationId xmlns:a16="http://schemas.microsoft.com/office/drawing/2014/main" id="{93052A75-A6EA-497C-A89B-237C3BDFDC59}"/>
              </a:ext>
            </a:extLst>
          </p:cNvPr>
          <p:cNvSpPr/>
          <p:nvPr/>
        </p:nvSpPr>
        <p:spPr>
          <a:xfrm>
            <a:off x="4016830" y="2645228"/>
            <a:ext cx="653143" cy="604155"/>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Oval 8">
            <a:extLst>
              <a:ext uri="{FF2B5EF4-FFF2-40B4-BE49-F238E27FC236}">
                <a16:creationId xmlns:a16="http://schemas.microsoft.com/office/drawing/2014/main" id="{FAD256B7-8274-46B7-8738-E7850C8D00CF}"/>
              </a:ext>
            </a:extLst>
          </p:cNvPr>
          <p:cNvSpPr/>
          <p:nvPr/>
        </p:nvSpPr>
        <p:spPr>
          <a:xfrm>
            <a:off x="3755567" y="1549399"/>
            <a:ext cx="653143" cy="604155"/>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Oval 34">
            <a:extLst>
              <a:ext uri="{FF2B5EF4-FFF2-40B4-BE49-F238E27FC236}">
                <a16:creationId xmlns:a16="http://schemas.microsoft.com/office/drawing/2014/main" id="{782AFDF4-9015-441C-964F-F50574EE09D2}"/>
              </a:ext>
            </a:extLst>
          </p:cNvPr>
          <p:cNvSpPr/>
          <p:nvPr/>
        </p:nvSpPr>
        <p:spPr>
          <a:xfrm>
            <a:off x="2642802" y="2408306"/>
            <a:ext cx="1112765" cy="841077"/>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Oval 35">
            <a:extLst>
              <a:ext uri="{FF2B5EF4-FFF2-40B4-BE49-F238E27FC236}">
                <a16:creationId xmlns:a16="http://schemas.microsoft.com/office/drawing/2014/main" id="{543ED5B8-F3E4-4C0A-982D-8733EB927C9A}"/>
              </a:ext>
            </a:extLst>
          </p:cNvPr>
          <p:cNvSpPr/>
          <p:nvPr/>
        </p:nvSpPr>
        <p:spPr>
          <a:xfrm>
            <a:off x="3022600" y="1349292"/>
            <a:ext cx="653143" cy="604155"/>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Oval 36">
            <a:extLst>
              <a:ext uri="{FF2B5EF4-FFF2-40B4-BE49-F238E27FC236}">
                <a16:creationId xmlns:a16="http://schemas.microsoft.com/office/drawing/2014/main" id="{5356ECF1-3825-4CA5-8EC2-9FFA9BD53711}"/>
              </a:ext>
            </a:extLst>
          </p:cNvPr>
          <p:cNvSpPr/>
          <p:nvPr/>
        </p:nvSpPr>
        <p:spPr>
          <a:xfrm>
            <a:off x="3668490" y="1121224"/>
            <a:ext cx="653143" cy="604155"/>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9" name="Straight Connector 38">
            <a:extLst>
              <a:ext uri="{FF2B5EF4-FFF2-40B4-BE49-F238E27FC236}">
                <a16:creationId xmlns:a16="http://schemas.microsoft.com/office/drawing/2014/main" id="{1B60CC0F-140D-4362-A40F-7E68643DF2C1}"/>
              </a:ext>
            </a:extLst>
          </p:cNvPr>
          <p:cNvCxnSpPr/>
          <p:nvPr/>
        </p:nvCxnSpPr>
        <p:spPr>
          <a:xfrm>
            <a:off x="8284020" y="1874176"/>
            <a:ext cx="1199243"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3760C83-1B27-4A80-91FE-97D26C2DC742}"/>
              </a:ext>
            </a:extLst>
          </p:cNvPr>
          <p:cNvCxnSpPr/>
          <p:nvPr/>
        </p:nvCxnSpPr>
        <p:spPr>
          <a:xfrm>
            <a:off x="8343669" y="1089771"/>
            <a:ext cx="1199243"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29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3" grpId="0" animBg="1"/>
      <p:bldP spid="2" grpId="0" animBg="1"/>
      <p:bldP spid="9" grpId="0" animBg="1"/>
      <p:bldP spid="35" grpId="0" animBg="1"/>
      <p:bldP spid="36"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4372-A084-4975-B34C-584B861B93CD}"/>
              </a:ext>
            </a:extLst>
          </p:cNvPr>
          <p:cNvSpPr>
            <a:spLocks noGrp="1"/>
          </p:cNvSpPr>
          <p:nvPr>
            <p:ph type="title"/>
          </p:nvPr>
        </p:nvSpPr>
        <p:spPr/>
        <p:txBody>
          <a:bodyPr/>
          <a:lstStyle/>
          <a:p>
            <a:r>
              <a:rPr lang="en-ZA" dirty="0"/>
              <a:t>In Practice</a:t>
            </a:r>
          </a:p>
        </p:txBody>
      </p:sp>
      <p:pic>
        <p:nvPicPr>
          <p:cNvPr id="5" name="Content Placeholder 4">
            <a:extLst>
              <a:ext uri="{FF2B5EF4-FFF2-40B4-BE49-F238E27FC236}">
                <a16:creationId xmlns:a16="http://schemas.microsoft.com/office/drawing/2014/main" id="{0738DF05-245C-4047-A0B6-DC032F360E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6540" y="2603500"/>
            <a:ext cx="9198918" cy="4254500"/>
          </a:xfrm>
        </p:spPr>
      </p:pic>
    </p:spTree>
    <p:extLst>
      <p:ext uri="{BB962C8B-B14F-4D97-AF65-F5344CB8AC3E}">
        <p14:creationId xmlns:p14="http://schemas.microsoft.com/office/powerpoint/2010/main" val="4029625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3C75B33-8B9C-4C30-B69D-6F21F9FFF70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607" y="1305361"/>
            <a:ext cx="6786378" cy="4509657"/>
          </a:xfrm>
          <a:prstGeom prst="rect">
            <a:avLst/>
          </a:prstGeom>
        </p:spPr>
      </p:pic>
      <p:sp>
        <p:nvSpPr>
          <p:cNvPr id="23" name="Rectangle 22">
            <a:extLst>
              <a:ext uri="{FF2B5EF4-FFF2-40B4-BE49-F238E27FC236}">
                <a16:creationId xmlns:a16="http://schemas.microsoft.com/office/drawing/2014/main" id="{6F9D1DE6-E368-4F07-85F9-D5B767477D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C6B68F6-39B3-48F4-AC4B-32278E039337}"/>
              </a:ext>
            </a:extLst>
          </p:cNvPr>
          <p:cNvSpPr>
            <a:spLocks noGrp="1"/>
          </p:cNvSpPr>
          <p:nvPr>
            <p:ph type="title"/>
          </p:nvPr>
        </p:nvSpPr>
        <p:spPr>
          <a:xfrm>
            <a:off x="820616" y="2918883"/>
            <a:ext cx="3756670" cy="1020232"/>
          </a:xfrm>
        </p:spPr>
        <p:txBody>
          <a:bodyPr>
            <a:normAutofit/>
          </a:bodyPr>
          <a:lstStyle/>
          <a:p>
            <a:r>
              <a:rPr lang="en-ZA" sz="5400" dirty="0"/>
              <a:t>VITAMIN C</a:t>
            </a:r>
          </a:p>
        </p:txBody>
      </p:sp>
      <p:sp>
        <p:nvSpPr>
          <p:cNvPr id="13" name="Rectangle 12">
            <a:extLst>
              <a:ext uri="{FF2B5EF4-FFF2-40B4-BE49-F238E27FC236}">
                <a16:creationId xmlns:a16="http://schemas.microsoft.com/office/drawing/2014/main" id="{885FD4CC-E1C8-4024-B476-3C3F127663E0}"/>
              </a:ext>
            </a:extLst>
          </p:cNvPr>
          <p:cNvSpPr/>
          <p:nvPr/>
        </p:nvSpPr>
        <p:spPr>
          <a:xfrm>
            <a:off x="0" y="6297283"/>
            <a:ext cx="12192000" cy="560717"/>
          </a:xfrm>
          <a:prstGeom prst="rect">
            <a:avLst/>
          </a:prstGeom>
          <a:solidFill>
            <a:srgbClr val="EA9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579095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6D8ACB-0498-4E07-9FC4-E17602CE38F4}"/>
              </a:ext>
            </a:extLst>
          </p:cNvPr>
          <p:cNvSpPr/>
          <p:nvPr/>
        </p:nvSpPr>
        <p:spPr>
          <a:xfrm>
            <a:off x="0" y="6297283"/>
            <a:ext cx="12192000" cy="560717"/>
          </a:xfrm>
          <a:prstGeom prst="rect">
            <a:avLst/>
          </a:prstGeom>
          <a:solidFill>
            <a:srgbClr val="EA9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a:extLst>
              <a:ext uri="{FF2B5EF4-FFF2-40B4-BE49-F238E27FC236}">
                <a16:creationId xmlns:a16="http://schemas.microsoft.com/office/drawing/2014/main" id="{04505E8A-46DB-4484-AB43-43B1F15C6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59" y="-23253410"/>
            <a:ext cx="8918768" cy="27742055"/>
          </a:xfrm>
          <a:prstGeom prst="rect">
            <a:avLst/>
          </a:prstGeom>
        </p:spPr>
      </p:pic>
      <p:sp>
        <p:nvSpPr>
          <p:cNvPr id="2" name="Title 1">
            <a:extLst>
              <a:ext uri="{FF2B5EF4-FFF2-40B4-BE49-F238E27FC236}">
                <a16:creationId xmlns:a16="http://schemas.microsoft.com/office/drawing/2014/main" id="{9ECE6857-C39B-4698-8B57-F857300D9467}"/>
              </a:ext>
            </a:extLst>
          </p:cNvPr>
          <p:cNvSpPr>
            <a:spLocks noGrp="1"/>
          </p:cNvSpPr>
          <p:nvPr>
            <p:ph type="title"/>
          </p:nvPr>
        </p:nvSpPr>
        <p:spPr>
          <a:xfrm>
            <a:off x="0" y="1"/>
            <a:ext cx="12192000" cy="1690688"/>
          </a:xfrm>
          <a:solidFill>
            <a:schemeClr val="bg1"/>
          </a:solidFill>
        </p:spPr>
        <p:txBody>
          <a:bodyPr/>
          <a:lstStyle/>
          <a:p>
            <a:pPr algn="ctr"/>
            <a:r>
              <a:rPr lang="en-ZA" b="1" dirty="0">
                <a:solidFill>
                  <a:schemeClr val="tx1"/>
                </a:solidFill>
              </a:rPr>
              <a:t>Vitamin C</a:t>
            </a:r>
          </a:p>
        </p:txBody>
      </p:sp>
      <p:sp>
        <p:nvSpPr>
          <p:cNvPr id="6" name="Content Placeholder 2">
            <a:extLst>
              <a:ext uri="{FF2B5EF4-FFF2-40B4-BE49-F238E27FC236}">
                <a16:creationId xmlns:a16="http://schemas.microsoft.com/office/drawing/2014/main" id="{F4338DED-019B-4B32-9DF6-6DCC75D16B55}"/>
              </a:ext>
            </a:extLst>
          </p:cNvPr>
          <p:cNvSpPr>
            <a:spLocks noGrp="1"/>
          </p:cNvSpPr>
          <p:nvPr>
            <p:ph idx="1"/>
          </p:nvPr>
        </p:nvSpPr>
        <p:spPr>
          <a:xfrm>
            <a:off x="8669710" y="252249"/>
            <a:ext cx="3390912" cy="5767552"/>
          </a:xfrm>
          <a:solidFill>
            <a:schemeClr val="bg1"/>
          </a:solidFill>
        </p:spPr>
        <p:txBody>
          <a:bodyPr>
            <a:normAutofit/>
          </a:bodyPr>
          <a:lstStyle/>
          <a:p>
            <a:endParaRPr lang="en-ZA" dirty="0"/>
          </a:p>
          <a:p>
            <a:endParaRPr lang="en-ZA" dirty="0"/>
          </a:p>
          <a:p>
            <a:endParaRPr lang="en-ZA" dirty="0"/>
          </a:p>
          <a:p>
            <a:endParaRPr lang="en-ZA" dirty="0"/>
          </a:p>
          <a:p>
            <a:endParaRPr lang="en-ZA" dirty="0"/>
          </a:p>
          <a:p>
            <a:endParaRPr lang="en-ZA" dirty="0"/>
          </a:p>
          <a:p>
            <a:endParaRPr lang="en-ZA" dirty="0"/>
          </a:p>
          <a:p>
            <a:r>
              <a:rPr lang="en-ZA" dirty="0"/>
              <a:t>Water Soluble</a:t>
            </a:r>
          </a:p>
          <a:p>
            <a:endParaRPr lang="en-ZA" dirty="0"/>
          </a:p>
          <a:p>
            <a:r>
              <a:rPr lang="en-ZA" dirty="0"/>
              <a:t>Essential Vitamin</a:t>
            </a:r>
          </a:p>
          <a:p>
            <a:endParaRPr lang="en-ZA" dirty="0"/>
          </a:p>
          <a:p>
            <a:r>
              <a:rPr lang="en-ZA" dirty="0"/>
              <a:t>Daily Requirement</a:t>
            </a:r>
          </a:p>
          <a:p>
            <a:pPr lvl="1"/>
            <a:r>
              <a:rPr lang="en-ZA" dirty="0"/>
              <a:t>50-90 mg/day</a:t>
            </a:r>
          </a:p>
          <a:p>
            <a:pPr lvl="1"/>
            <a:endParaRPr lang="en-ZA" dirty="0"/>
          </a:p>
        </p:txBody>
      </p:sp>
      <p:pic>
        <p:nvPicPr>
          <p:cNvPr id="4" name="Picture 3">
            <a:extLst>
              <a:ext uri="{FF2B5EF4-FFF2-40B4-BE49-F238E27FC236}">
                <a16:creationId xmlns:a16="http://schemas.microsoft.com/office/drawing/2014/main" id="{63E233D8-2799-49B4-9661-EA088F6471EB}"/>
              </a:ext>
            </a:extLst>
          </p:cNvPr>
          <p:cNvPicPr>
            <a:picLocks noChangeAspect="1"/>
          </p:cNvPicPr>
          <p:nvPr/>
        </p:nvPicPr>
        <p:blipFill>
          <a:blip r:embed="rId4"/>
          <a:stretch>
            <a:fillRect/>
          </a:stretch>
        </p:blipFill>
        <p:spPr>
          <a:xfrm>
            <a:off x="8855754" y="0"/>
            <a:ext cx="3336246" cy="2846344"/>
          </a:xfrm>
          <a:prstGeom prst="rect">
            <a:avLst/>
          </a:prstGeom>
        </p:spPr>
      </p:pic>
    </p:spTree>
    <p:extLst>
      <p:ext uri="{BB962C8B-B14F-4D97-AF65-F5344CB8AC3E}">
        <p14:creationId xmlns:p14="http://schemas.microsoft.com/office/powerpoint/2010/main" val="377195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accel="2500" decel="5000" autoRev="1" fill="hold" nodeType="clickEffect">
                                  <p:stCondLst>
                                    <p:cond delay="0"/>
                                  </p:stCondLst>
                                  <p:childTnLst>
                                    <p:animMotion origin="layout" path="M -2.5E-6 -4.44444E-6 L -0.00156 3.29028 " pathEditMode="relative" rAng="0" ptsTypes="AA">
                                      <p:cBhvr>
                                        <p:cTn id="6" dur="20000" fill="hold"/>
                                        <p:tgtEl>
                                          <p:spTgt spid="10"/>
                                        </p:tgtEl>
                                        <p:attrNameLst>
                                          <p:attrName>ppt_x</p:attrName>
                                          <p:attrName>ppt_y</p:attrName>
                                        </p:attrNameLst>
                                      </p:cBhvr>
                                      <p:rCtr x="-78" y="16451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7" end="7"/>
                                            </p:txEl>
                                          </p:spTgt>
                                        </p:tgtEl>
                                        <p:attrNameLst>
                                          <p:attrName>style.visibility</p:attrName>
                                        </p:attrNameLst>
                                      </p:cBhvr>
                                      <p:to>
                                        <p:strVal val="visible"/>
                                      </p:to>
                                    </p:set>
                                    <p:animEffect transition="in" filter="fade">
                                      <p:cBhvr>
                                        <p:cTn id="16" dur="500"/>
                                        <p:tgtEl>
                                          <p:spTgt spid="6">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animEffect transition="in" filter="fade">
                                      <p:cBhvr>
                                        <p:cTn id="21" dur="500"/>
                                        <p:tgtEl>
                                          <p:spTgt spid="6">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11" end="11"/>
                                            </p:txEl>
                                          </p:spTgt>
                                        </p:tgtEl>
                                        <p:attrNameLst>
                                          <p:attrName>style.visibility</p:attrName>
                                        </p:attrNameLst>
                                      </p:cBhvr>
                                      <p:to>
                                        <p:strVal val="visible"/>
                                      </p:to>
                                    </p:set>
                                    <p:animEffect transition="in" filter="fade">
                                      <p:cBhvr>
                                        <p:cTn id="26" dur="500"/>
                                        <p:tgtEl>
                                          <p:spTgt spid="6">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animEffect transition="in" filter="fade">
                                      <p:cBhvr>
                                        <p:cTn id="29"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ECA8E-C8A5-47D2-BE22-3679FEF1D8AF}"/>
              </a:ext>
            </a:extLst>
          </p:cNvPr>
          <p:cNvSpPr/>
          <p:nvPr/>
        </p:nvSpPr>
        <p:spPr>
          <a:xfrm>
            <a:off x="0" y="6297283"/>
            <a:ext cx="12192000" cy="560717"/>
          </a:xfrm>
          <a:prstGeom prst="rect">
            <a:avLst/>
          </a:prstGeom>
          <a:solidFill>
            <a:srgbClr val="EA9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BE1074B-D56A-4C44-B16B-56D2694FC6D0}"/>
              </a:ext>
            </a:extLst>
          </p:cNvPr>
          <p:cNvSpPr>
            <a:spLocks noGrp="1"/>
          </p:cNvSpPr>
          <p:nvPr>
            <p:ph type="title"/>
          </p:nvPr>
        </p:nvSpPr>
        <p:spPr/>
        <p:txBody>
          <a:bodyPr/>
          <a:lstStyle/>
          <a:p>
            <a:r>
              <a:rPr lang="en-ZA" dirty="0"/>
              <a:t>Vitamin C Daily Requirement</a:t>
            </a:r>
          </a:p>
        </p:txBody>
      </p:sp>
      <p:sp>
        <p:nvSpPr>
          <p:cNvPr id="3" name="Content Placeholder 2">
            <a:extLst>
              <a:ext uri="{FF2B5EF4-FFF2-40B4-BE49-F238E27FC236}">
                <a16:creationId xmlns:a16="http://schemas.microsoft.com/office/drawing/2014/main" id="{7036BD0A-C367-4BDE-B7FD-DA9760B3254D}"/>
              </a:ext>
            </a:extLst>
          </p:cNvPr>
          <p:cNvSpPr>
            <a:spLocks noGrp="1"/>
          </p:cNvSpPr>
          <p:nvPr>
            <p:ph idx="1"/>
          </p:nvPr>
        </p:nvSpPr>
        <p:spPr/>
        <p:txBody>
          <a:bodyPr/>
          <a:lstStyle/>
          <a:p>
            <a:r>
              <a:rPr lang="en-ZA" dirty="0"/>
              <a:t>Country Dependent</a:t>
            </a:r>
          </a:p>
          <a:p>
            <a:pPr lvl="1"/>
            <a:r>
              <a:rPr lang="en-ZA" dirty="0"/>
              <a:t>50-90 mg/day</a:t>
            </a:r>
          </a:p>
          <a:p>
            <a:pPr lvl="1"/>
            <a:endParaRPr lang="en-ZA" dirty="0"/>
          </a:p>
          <a:p>
            <a:pPr lvl="1"/>
            <a:r>
              <a:rPr lang="en-ZA" dirty="0"/>
              <a:t>Prevention of Scurvy</a:t>
            </a:r>
          </a:p>
        </p:txBody>
      </p:sp>
      <p:pic>
        <p:nvPicPr>
          <p:cNvPr id="6" name="Picture 5" descr="A picture containing text&#10;&#10;Description generated with high confidence">
            <a:extLst>
              <a:ext uri="{FF2B5EF4-FFF2-40B4-BE49-F238E27FC236}">
                <a16:creationId xmlns:a16="http://schemas.microsoft.com/office/drawing/2014/main" id="{29DBF63F-AD8C-4A96-B037-B07BC49B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00" y="1639094"/>
            <a:ext cx="6299200" cy="4724400"/>
          </a:xfrm>
          <a:prstGeom prst="rect">
            <a:avLst/>
          </a:prstGeom>
        </p:spPr>
      </p:pic>
    </p:spTree>
    <p:extLst>
      <p:ext uri="{BB962C8B-B14F-4D97-AF65-F5344CB8AC3E}">
        <p14:creationId xmlns:p14="http://schemas.microsoft.com/office/powerpoint/2010/main" val="1799506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1074B-D56A-4C44-B16B-56D2694FC6D0}"/>
              </a:ext>
            </a:extLst>
          </p:cNvPr>
          <p:cNvSpPr>
            <a:spLocks noGrp="1"/>
          </p:cNvSpPr>
          <p:nvPr>
            <p:ph type="title"/>
          </p:nvPr>
        </p:nvSpPr>
        <p:spPr/>
        <p:txBody>
          <a:bodyPr/>
          <a:lstStyle/>
          <a:p>
            <a:r>
              <a:rPr lang="en-ZA" dirty="0"/>
              <a:t>Vitamin C Daily Requirement</a:t>
            </a:r>
          </a:p>
        </p:txBody>
      </p:sp>
      <p:sp>
        <p:nvSpPr>
          <p:cNvPr id="3" name="Content Placeholder 2">
            <a:extLst>
              <a:ext uri="{FF2B5EF4-FFF2-40B4-BE49-F238E27FC236}">
                <a16:creationId xmlns:a16="http://schemas.microsoft.com/office/drawing/2014/main" id="{7036BD0A-C367-4BDE-B7FD-DA9760B3254D}"/>
              </a:ext>
            </a:extLst>
          </p:cNvPr>
          <p:cNvSpPr>
            <a:spLocks noGrp="1"/>
          </p:cNvSpPr>
          <p:nvPr>
            <p:ph idx="1"/>
          </p:nvPr>
        </p:nvSpPr>
        <p:spPr/>
        <p:txBody>
          <a:bodyPr/>
          <a:lstStyle/>
          <a:p>
            <a:r>
              <a:rPr lang="en-ZA" dirty="0"/>
              <a:t>Country Dependent</a:t>
            </a:r>
          </a:p>
          <a:p>
            <a:pPr lvl="1"/>
            <a:r>
              <a:rPr lang="en-ZA" dirty="0"/>
              <a:t>50-90 mg/day</a:t>
            </a:r>
          </a:p>
          <a:p>
            <a:pPr lvl="1"/>
            <a:endParaRPr lang="en-ZA" dirty="0"/>
          </a:p>
          <a:p>
            <a:pPr lvl="1"/>
            <a:r>
              <a:rPr lang="en-ZA" dirty="0"/>
              <a:t>Prevention of Scurvy</a:t>
            </a:r>
          </a:p>
          <a:p>
            <a:pPr lvl="1"/>
            <a:endParaRPr lang="en-ZA" dirty="0"/>
          </a:p>
          <a:p>
            <a:pPr lvl="1"/>
            <a:r>
              <a:rPr lang="en-ZA" dirty="0"/>
              <a:t>Amount Excreted</a:t>
            </a:r>
          </a:p>
          <a:p>
            <a:pPr lvl="1"/>
            <a:endParaRPr lang="en-ZA" dirty="0"/>
          </a:p>
          <a:p>
            <a:pPr lvl="1"/>
            <a:r>
              <a:rPr lang="en-ZA" dirty="0"/>
              <a:t>Intracellular Concentration: &gt; 1 </a:t>
            </a:r>
            <a:r>
              <a:rPr lang="en-ZA" dirty="0" err="1"/>
              <a:t>mM</a:t>
            </a:r>
            <a:endParaRPr lang="en-ZA" dirty="0"/>
          </a:p>
          <a:p>
            <a:pPr lvl="1"/>
            <a:r>
              <a:rPr lang="en-ZA" dirty="0"/>
              <a:t>Plasma Concentration: 30 – 80 </a:t>
            </a:r>
            <a:r>
              <a:rPr lang="en-ZA" dirty="0">
                <a:sym typeface="Symbol" panose="05050102010706020507" pitchFamily="18" charset="2"/>
              </a:rPr>
              <a:t>M</a:t>
            </a:r>
          </a:p>
        </p:txBody>
      </p:sp>
      <p:pic>
        <p:nvPicPr>
          <p:cNvPr id="4" name="Content Placeholder 4" descr="A close up of a map&#10;&#10;Description generated with high confidence">
            <a:extLst>
              <a:ext uri="{FF2B5EF4-FFF2-40B4-BE49-F238E27FC236}">
                <a16:creationId xmlns:a16="http://schemas.microsoft.com/office/drawing/2014/main" id="{F4DF05C5-8E32-4A3E-B5C7-A2DB7A8F9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90688"/>
            <a:ext cx="5896124" cy="3953669"/>
          </a:xfrm>
          <a:prstGeom prst="rect">
            <a:avLst/>
          </a:prstGeom>
        </p:spPr>
      </p:pic>
      <p:sp>
        <p:nvSpPr>
          <p:cNvPr id="6" name="Rectangle 5">
            <a:extLst>
              <a:ext uri="{FF2B5EF4-FFF2-40B4-BE49-F238E27FC236}">
                <a16:creationId xmlns:a16="http://schemas.microsoft.com/office/drawing/2014/main" id="{CB4BB04F-FEA0-42E9-A1A7-3BD627B4DA1C}"/>
              </a:ext>
            </a:extLst>
          </p:cNvPr>
          <p:cNvSpPr/>
          <p:nvPr/>
        </p:nvSpPr>
        <p:spPr>
          <a:xfrm>
            <a:off x="0" y="6297283"/>
            <a:ext cx="12192000" cy="560717"/>
          </a:xfrm>
          <a:prstGeom prst="rect">
            <a:avLst/>
          </a:prstGeom>
          <a:solidFill>
            <a:srgbClr val="EA9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755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b="1" dirty="0"/>
              <a:t>Outcome:</a:t>
            </a:r>
            <a:br>
              <a:rPr lang="en-ZA" b="1" dirty="0"/>
            </a:br>
            <a:r>
              <a:rPr lang="en-ZA" b="1" dirty="0"/>
              <a:t>Semi-Good</a:t>
            </a:r>
          </a:p>
        </p:txBody>
      </p:sp>
      <p:sp>
        <p:nvSpPr>
          <p:cNvPr id="6" name="Content Placeholder 2">
            <a:extLst>
              <a:ext uri="{FF2B5EF4-FFF2-40B4-BE49-F238E27FC236}">
                <a16:creationId xmlns:a16="http://schemas.microsoft.com/office/drawing/2014/main" id="{5393D55A-6DEF-45CE-93B1-F8540F22B333}"/>
              </a:ext>
            </a:extLst>
          </p:cNvPr>
          <p:cNvSpPr txBox="1">
            <a:spLocks/>
          </p:cNvSpPr>
          <p:nvPr/>
        </p:nvSpPr>
        <p:spPr>
          <a:xfrm>
            <a:off x="1154954" y="2603500"/>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Questionnaire: Vitamin C Status</a:t>
            </a:r>
          </a:p>
          <a:p>
            <a:r>
              <a:rPr lang="en-ZA" dirty="0"/>
              <a:t>End points: Stroke and Coronary Heart Disease Mortality</a:t>
            </a:r>
          </a:p>
          <a:p>
            <a:r>
              <a:rPr lang="en-ZA" dirty="0"/>
              <a:t>Sample Size: </a:t>
            </a:r>
          </a:p>
          <a:p>
            <a:pPr lvl="1"/>
            <a:r>
              <a:rPr lang="en-ZA" b="1" dirty="0"/>
              <a:t>730 British Participants (65&lt; </a:t>
            </a:r>
            <a:r>
              <a:rPr lang="en-ZA" b="1" dirty="0" err="1"/>
              <a:t>yr</a:t>
            </a:r>
            <a:r>
              <a:rPr lang="en-ZA" b="1" dirty="0"/>
              <a:t>/old) without CVD incidence</a:t>
            </a:r>
          </a:p>
          <a:p>
            <a:r>
              <a:rPr lang="en-ZA" dirty="0"/>
              <a:t>Findings (over 20 YEARS)</a:t>
            </a:r>
            <a:endParaRPr lang="en-ZA" b="1" dirty="0">
              <a:sym typeface="Symbol" panose="05050102010706020507" pitchFamily="18" charset="2"/>
            </a:endParaRPr>
          </a:p>
          <a:p>
            <a:pPr lvl="1"/>
            <a:r>
              <a:rPr lang="en-ZA" b="1" dirty="0">
                <a:sym typeface="Symbol" panose="05050102010706020507" pitchFamily="18" charset="2"/>
              </a:rPr>
              <a:t> Plasma Vitamin C =  Stroke Risk</a:t>
            </a:r>
          </a:p>
          <a:p>
            <a:pPr lvl="2"/>
            <a:r>
              <a:rPr lang="en-ZA" b="1" dirty="0">
                <a:sym typeface="Symbol" panose="05050102010706020507" pitchFamily="18" charset="2"/>
              </a:rPr>
              <a:t>No effect on Coronary Heart Disease</a:t>
            </a:r>
          </a:p>
        </p:txBody>
      </p:sp>
      <p:pic>
        <p:nvPicPr>
          <p:cNvPr id="4" name="Picture 3">
            <a:extLst>
              <a:ext uri="{FF2B5EF4-FFF2-40B4-BE49-F238E27FC236}">
                <a16:creationId xmlns:a16="http://schemas.microsoft.com/office/drawing/2014/main" id="{B2FF07EB-E242-4C19-8463-2EDC05CAE3B5}"/>
              </a:ext>
            </a:extLst>
          </p:cNvPr>
          <p:cNvPicPr>
            <a:picLocks noChangeAspect="1"/>
          </p:cNvPicPr>
          <p:nvPr/>
        </p:nvPicPr>
        <p:blipFill>
          <a:blip r:embed="rId3"/>
          <a:stretch>
            <a:fillRect/>
          </a:stretch>
        </p:blipFill>
        <p:spPr>
          <a:xfrm>
            <a:off x="4137185" y="544740"/>
            <a:ext cx="7492364" cy="1501774"/>
          </a:xfrm>
          <a:prstGeom prst="rect">
            <a:avLst/>
          </a:prstGeom>
        </p:spPr>
      </p:pic>
      <p:sp>
        <p:nvSpPr>
          <p:cNvPr id="7" name="Rectangle 6">
            <a:extLst>
              <a:ext uri="{FF2B5EF4-FFF2-40B4-BE49-F238E27FC236}">
                <a16:creationId xmlns:a16="http://schemas.microsoft.com/office/drawing/2014/main" id="{76CFD439-191D-41F3-BF65-E244930A04A3}"/>
              </a:ext>
            </a:extLst>
          </p:cNvPr>
          <p:cNvSpPr/>
          <p:nvPr/>
        </p:nvSpPr>
        <p:spPr>
          <a:xfrm>
            <a:off x="0" y="6297283"/>
            <a:ext cx="12192000" cy="560717"/>
          </a:xfrm>
          <a:prstGeom prst="rect">
            <a:avLst/>
          </a:prstGeom>
          <a:solidFill>
            <a:srgbClr val="EA9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a:extLst>
              <a:ext uri="{FF2B5EF4-FFF2-40B4-BE49-F238E27FC236}">
                <a16:creationId xmlns:a16="http://schemas.microsoft.com/office/drawing/2014/main" id="{A41D83C1-E93A-4407-8488-F3C401F79309}"/>
              </a:ext>
            </a:extLst>
          </p:cNvPr>
          <p:cNvSpPr txBox="1"/>
          <p:nvPr/>
        </p:nvSpPr>
        <p:spPr>
          <a:xfrm>
            <a:off x="10477501" y="1958115"/>
            <a:ext cx="1320800" cy="707886"/>
          </a:xfrm>
          <a:prstGeom prst="rect">
            <a:avLst/>
          </a:prstGeom>
          <a:noFill/>
        </p:spPr>
        <p:txBody>
          <a:bodyPr wrap="square" rtlCol="0">
            <a:spAutoFit/>
          </a:bodyPr>
          <a:lstStyle/>
          <a:p>
            <a:r>
              <a:rPr lang="en-ZA" sz="4000" b="1" dirty="0"/>
              <a:t>1995</a:t>
            </a:r>
          </a:p>
        </p:txBody>
      </p:sp>
    </p:spTree>
    <p:extLst>
      <p:ext uri="{BB962C8B-B14F-4D97-AF65-F5344CB8AC3E}">
        <p14:creationId xmlns:p14="http://schemas.microsoft.com/office/powerpoint/2010/main" val="1861059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8974-8F21-4C76-9EAE-7675F2BACC36}"/>
              </a:ext>
            </a:extLst>
          </p:cNvPr>
          <p:cNvSpPr>
            <a:spLocks noGrp="1"/>
          </p:cNvSpPr>
          <p:nvPr>
            <p:ph type="title"/>
          </p:nvPr>
        </p:nvSpPr>
        <p:spPr/>
        <p:txBody>
          <a:bodyPr/>
          <a:lstStyle/>
          <a:p>
            <a:pPr algn="ctr"/>
            <a:r>
              <a:rPr lang="en-ZA" dirty="0"/>
              <a:t>What’s Wrong?</a:t>
            </a:r>
          </a:p>
        </p:txBody>
      </p:sp>
      <p:pic>
        <p:nvPicPr>
          <p:cNvPr id="5" name="Content Placeholder 4">
            <a:extLst>
              <a:ext uri="{FF2B5EF4-FFF2-40B4-BE49-F238E27FC236}">
                <a16:creationId xmlns:a16="http://schemas.microsoft.com/office/drawing/2014/main" id="{0BDEA770-FA50-4EB8-AB5B-5BF489FA5C84}"/>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3446447" y="2561747"/>
            <a:ext cx="5279103" cy="3990225"/>
          </a:xfrm>
        </p:spPr>
      </p:pic>
    </p:spTree>
    <p:extLst>
      <p:ext uri="{BB962C8B-B14F-4D97-AF65-F5344CB8AC3E}">
        <p14:creationId xmlns:p14="http://schemas.microsoft.com/office/powerpoint/2010/main" val="2336504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b="1" dirty="0"/>
              <a:t>Outcome:</a:t>
            </a:r>
            <a:br>
              <a:rPr lang="en-ZA" b="1" dirty="0"/>
            </a:br>
            <a:r>
              <a:rPr lang="en-ZA" b="1" dirty="0"/>
              <a:t>Good</a:t>
            </a:r>
          </a:p>
        </p:txBody>
      </p:sp>
      <p:sp>
        <p:nvSpPr>
          <p:cNvPr id="6" name="Content Placeholder 2">
            <a:extLst>
              <a:ext uri="{FF2B5EF4-FFF2-40B4-BE49-F238E27FC236}">
                <a16:creationId xmlns:a16="http://schemas.microsoft.com/office/drawing/2014/main" id="{5393D55A-6DEF-45CE-93B1-F8540F22B333}"/>
              </a:ext>
            </a:extLst>
          </p:cNvPr>
          <p:cNvSpPr txBox="1">
            <a:spLocks/>
          </p:cNvSpPr>
          <p:nvPr/>
        </p:nvSpPr>
        <p:spPr>
          <a:xfrm>
            <a:off x="1154954" y="2603500"/>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Questionnaire: Fruit and Vegetable Intake</a:t>
            </a:r>
          </a:p>
          <a:p>
            <a:r>
              <a:rPr lang="en-ZA" dirty="0"/>
              <a:t>End points: Plasma Vitamin C + All-cause Mortality</a:t>
            </a:r>
          </a:p>
          <a:p>
            <a:r>
              <a:rPr lang="en-ZA" dirty="0"/>
              <a:t>Sample Size: </a:t>
            </a:r>
          </a:p>
          <a:p>
            <a:pPr lvl="1"/>
            <a:r>
              <a:rPr lang="en-ZA" b="1" dirty="0"/>
              <a:t>5 996 Norfolk Participants (without Diabetes) (45-74 </a:t>
            </a:r>
            <a:r>
              <a:rPr lang="en-ZA" b="1" dirty="0" err="1"/>
              <a:t>yr</a:t>
            </a:r>
            <a:r>
              <a:rPr lang="en-ZA" b="1" dirty="0"/>
              <a:t>/old)</a:t>
            </a:r>
          </a:p>
          <a:p>
            <a:r>
              <a:rPr lang="en-ZA" dirty="0"/>
              <a:t>Findings (over 4 Years)</a:t>
            </a:r>
          </a:p>
          <a:p>
            <a:pPr lvl="1"/>
            <a:r>
              <a:rPr lang="en-ZA" b="1" dirty="0">
                <a:sym typeface="Symbol" panose="05050102010706020507" pitchFamily="18" charset="2"/>
              </a:rPr>
              <a:t>20M  Plasma Vitamin C = 20% CVD Mortality</a:t>
            </a:r>
          </a:p>
        </p:txBody>
      </p:sp>
      <p:pic>
        <p:nvPicPr>
          <p:cNvPr id="5" name="Picture 4">
            <a:extLst>
              <a:ext uri="{FF2B5EF4-FFF2-40B4-BE49-F238E27FC236}">
                <a16:creationId xmlns:a16="http://schemas.microsoft.com/office/drawing/2014/main" id="{26AACFEC-066D-44C0-A3D3-4189A5D797EF}"/>
              </a:ext>
            </a:extLst>
          </p:cNvPr>
          <p:cNvPicPr>
            <a:picLocks noChangeAspect="1"/>
          </p:cNvPicPr>
          <p:nvPr/>
        </p:nvPicPr>
        <p:blipFill>
          <a:blip r:embed="rId3"/>
          <a:stretch>
            <a:fillRect/>
          </a:stretch>
        </p:blipFill>
        <p:spPr>
          <a:xfrm>
            <a:off x="3476670" y="538163"/>
            <a:ext cx="8081917" cy="1142470"/>
          </a:xfrm>
          <a:prstGeom prst="rect">
            <a:avLst/>
          </a:prstGeom>
        </p:spPr>
      </p:pic>
      <p:sp>
        <p:nvSpPr>
          <p:cNvPr id="8" name="Rectangle 7">
            <a:extLst>
              <a:ext uri="{FF2B5EF4-FFF2-40B4-BE49-F238E27FC236}">
                <a16:creationId xmlns:a16="http://schemas.microsoft.com/office/drawing/2014/main" id="{EFB8955B-9332-40DE-BB3F-CB2172DCC622}"/>
              </a:ext>
            </a:extLst>
          </p:cNvPr>
          <p:cNvSpPr/>
          <p:nvPr/>
        </p:nvSpPr>
        <p:spPr>
          <a:xfrm>
            <a:off x="0" y="6297283"/>
            <a:ext cx="12192000" cy="560717"/>
          </a:xfrm>
          <a:prstGeom prst="rect">
            <a:avLst/>
          </a:prstGeom>
          <a:solidFill>
            <a:srgbClr val="EA9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F5AE7CC8-D94A-464B-9998-BF48EA50017B}"/>
              </a:ext>
            </a:extLst>
          </p:cNvPr>
          <p:cNvSpPr txBox="1"/>
          <p:nvPr/>
        </p:nvSpPr>
        <p:spPr>
          <a:xfrm>
            <a:off x="10477501" y="1958115"/>
            <a:ext cx="1320800" cy="707886"/>
          </a:xfrm>
          <a:prstGeom prst="rect">
            <a:avLst/>
          </a:prstGeom>
          <a:noFill/>
        </p:spPr>
        <p:txBody>
          <a:bodyPr wrap="square" rtlCol="0">
            <a:spAutoFit/>
          </a:bodyPr>
          <a:lstStyle/>
          <a:p>
            <a:r>
              <a:rPr lang="en-ZA" sz="4000" b="1" dirty="0"/>
              <a:t>2001</a:t>
            </a:r>
          </a:p>
        </p:txBody>
      </p:sp>
    </p:spTree>
    <p:extLst>
      <p:ext uri="{BB962C8B-B14F-4D97-AF65-F5344CB8AC3E}">
        <p14:creationId xmlns:p14="http://schemas.microsoft.com/office/powerpoint/2010/main" val="2076704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b="1" dirty="0"/>
              <a:t>Outcome:</a:t>
            </a:r>
            <a:br>
              <a:rPr lang="en-ZA" b="1" dirty="0"/>
            </a:br>
            <a:r>
              <a:rPr lang="en-ZA" b="1" dirty="0"/>
              <a:t>Good</a:t>
            </a:r>
          </a:p>
        </p:txBody>
      </p:sp>
      <p:pic>
        <p:nvPicPr>
          <p:cNvPr id="5" name="Picture 4">
            <a:extLst>
              <a:ext uri="{FF2B5EF4-FFF2-40B4-BE49-F238E27FC236}">
                <a16:creationId xmlns:a16="http://schemas.microsoft.com/office/drawing/2014/main" id="{87A21A0A-A0EA-477B-865E-562922731C14}"/>
              </a:ext>
            </a:extLst>
          </p:cNvPr>
          <p:cNvPicPr>
            <a:picLocks noChangeAspect="1"/>
          </p:cNvPicPr>
          <p:nvPr/>
        </p:nvPicPr>
        <p:blipFill>
          <a:blip r:embed="rId3"/>
          <a:stretch>
            <a:fillRect/>
          </a:stretch>
        </p:blipFill>
        <p:spPr>
          <a:xfrm>
            <a:off x="3662701" y="553710"/>
            <a:ext cx="7946913" cy="1503689"/>
          </a:xfrm>
          <a:prstGeom prst="rect">
            <a:avLst/>
          </a:prstGeom>
        </p:spPr>
      </p:pic>
      <p:sp>
        <p:nvSpPr>
          <p:cNvPr id="6" name="Content Placeholder 2">
            <a:extLst>
              <a:ext uri="{FF2B5EF4-FFF2-40B4-BE49-F238E27FC236}">
                <a16:creationId xmlns:a16="http://schemas.microsoft.com/office/drawing/2014/main" id="{5393D55A-6DEF-45CE-93B1-F8540F22B333}"/>
              </a:ext>
            </a:extLst>
          </p:cNvPr>
          <p:cNvSpPr txBox="1">
            <a:spLocks/>
          </p:cNvSpPr>
          <p:nvPr/>
        </p:nvSpPr>
        <p:spPr>
          <a:xfrm>
            <a:off x="1154954" y="2603500"/>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Questionnaire: Fruit and vegetable intake(as a measure of </a:t>
            </a:r>
            <a:r>
              <a:rPr lang="en-ZA" b="1" dirty="0"/>
              <a:t>Vitamin C</a:t>
            </a:r>
            <a:r>
              <a:rPr lang="en-ZA" dirty="0"/>
              <a:t>)</a:t>
            </a:r>
          </a:p>
          <a:p>
            <a:r>
              <a:rPr lang="en-ZA" dirty="0"/>
              <a:t>End points: Risk of CVD, markers of inflammation</a:t>
            </a:r>
          </a:p>
          <a:p>
            <a:r>
              <a:rPr lang="en-ZA" dirty="0"/>
              <a:t>Sample Size: </a:t>
            </a:r>
          </a:p>
          <a:p>
            <a:pPr lvl="1"/>
            <a:r>
              <a:rPr lang="en-ZA" dirty="0"/>
              <a:t>3 258 British Men (40-59 </a:t>
            </a:r>
            <a:r>
              <a:rPr lang="en-ZA" dirty="0" err="1"/>
              <a:t>yr</a:t>
            </a:r>
            <a:r>
              <a:rPr lang="en-ZA" dirty="0"/>
              <a:t>/old) with no CVD incidence</a:t>
            </a:r>
          </a:p>
          <a:p>
            <a:r>
              <a:rPr lang="en-ZA" dirty="0"/>
              <a:t>Findings</a:t>
            </a:r>
          </a:p>
          <a:p>
            <a:pPr lvl="1"/>
            <a:r>
              <a:rPr lang="en-ZA" b="1" dirty="0">
                <a:sym typeface="Symbol" panose="05050102010706020507" pitchFamily="18" charset="2"/>
              </a:rPr>
              <a:t> PLASMA VITAMIN C</a:t>
            </a:r>
          </a:p>
          <a:p>
            <a:pPr lvl="2"/>
            <a:r>
              <a:rPr lang="en-ZA" b="1" dirty="0">
                <a:sym typeface="Symbol" panose="05050102010706020507" pitchFamily="18" charset="2"/>
              </a:rPr>
              <a:t>Endothelial Dysfunction</a:t>
            </a:r>
          </a:p>
          <a:p>
            <a:pPr lvl="3"/>
            <a:r>
              <a:rPr lang="en-ZA" dirty="0">
                <a:sym typeface="Symbol" panose="05050102010706020507" pitchFamily="18" charset="2"/>
              </a:rPr>
              <a:t>46%  C-reactive protein</a:t>
            </a:r>
          </a:p>
          <a:p>
            <a:pPr lvl="3"/>
            <a:r>
              <a:rPr lang="en-ZA" dirty="0">
                <a:sym typeface="Symbol" panose="05050102010706020507" pitchFamily="18" charset="2"/>
              </a:rPr>
              <a:t>21%  tissue plasminogen activator</a:t>
            </a:r>
          </a:p>
          <a:p>
            <a:pPr lvl="3"/>
            <a:endParaRPr lang="en-ZA" dirty="0">
              <a:sym typeface="Symbol" panose="05050102010706020507" pitchFamily="18" charset="2"/>
            </a:endParaRPr>
          </a:p>
          <a:p>
            <a:pPr lvl="1"/>
            <a:endParaRPr lang="en-ZA" dirty="0"/>
          </a:p>
        </p:txBody>
      </p:sp>
      <p:sp>
        <p:nvSpPr>
          <p:cNvPr id="8" name="Rectangle 7">
            <a:extLst>
              <a:ext uri="{FF2B5EF4-FFF2-40B4-BE49-F238E27FC236}">
                <a16:creationId xmlns:a16="http://schemas.microsoft.com/office/drawing/2014/main" id="{3528A818-1AE7-4AB2-AC63-B73D12DD60E4}"/>
              </a:ext>
            </a:extLst>
          </p:cNvPr>
          <p:cNvSpPr/>
          <p:nvPr/>
        </p:nvSpPr>
        <p:spPr>
          <a:xfrm>
            <a:off x="0" y="6297283"/>
            <a:ext cx="12192000" cy="560717"/>
          </a:xfrm>
          <a:prstGeom prst="rect">
            <a:avLst/>
          </a:prstGeom>
          <a:solidFill>
            <a:srgbClr val="EA9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19DD5E7B-0E0E-4807-B276-ABA05074C874}"/>
              </a:ext>
            </a:extLst>
          </p:cNvPr>
          <p:cNvSpPr txBox="1"/>
          <p:nvPr/>
        </p:nvSpPr>
        <p:spPr>
          <a:xfrm>
            <a:off x="10477501" y="1958115"/>
            <a:ext cx="1320800" cy="707886"/>
          </a:xfrm>
          <a:prstGeom prst="rect">
            <a:avLst/>
          </a:prstGeom>
          <a:noFill/>
        </p:spPr>
        <p:txBody>
          <a:bodyPr wrap="square" rtlCol="0">
            <a:spAutoFit/>
          </a:bodyPr>
          <a:lstStyle/>
          <a:p>
            <a:r>
              <a:rPr lang="en-ZA" sz="4000" b="1" dirty="0"/>
              <a:t>2006</a:t>
            </a:r>
          </a:p>
        </p:txBody>
      </p:sp>
    </p:spTree>
    <p:extLst>
      <p:ext uri="{BB962C8B-B14F-4D97-AF65-F5344CB8AC3E}">
        <p14:creationId xmlns:p14="http://schemas.microsoft.com/office/powerpoint/2010/main" val="463671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b="1" dirty="0">
                <a:solidFill>
                  <a:srgbClr val="FF0000"/>
                </a:solidFill>
              </a:rPr>
              <a:t>Outcome:</a:t>
            </a:r>
            <a:br>
              <a:rPr lang="en-ZA" b="1" dirty="0">
                <a:solidFill>
                  <a:srgbClr val="FF0000"/>
                </a:solidFill>
              </a:rPr>
            </a:br>
            <a:r>
              <a:rPr lang="en-ZA" b="1" dirty="0">
                <a:solidFill>
                  <a:srgbClr val="FF0000"/>
                </a:solidFill>
              </a:rPr>
              <a:t>VERY BAD</a:t>
            </a:r>
          </a:p>
        </p:txBody>
      </p:sp>
      <p:sp>
        <p:nvSpPr>
          <p:cNvPr id="6" name="Content Placeholder 2">
            <a:extLst>
              <a:ext uri="{FF2B5EF4-FFF2-40B4-BE49-F238E27FC236}">
                <a16:creationId xmlns:a16="http://schemas.microsoft.com/office/drawing/2014/main" id="{5393D55A-6DEF-45CE-93B1-F8540F22B333}"/>
              </a:ext>
            </a:extLst>
          </p:cNvPr>
          <p:cNvSpPr txBox="1">
            <a:spLocks/>
          </p:cNvSpPr>
          <p:nvPr/>
        </p:nvSpPr>
        <p:spPr>
          <a:xfrm>
            <a:off x="1154954" y="2603500"/>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Vitamin C Meta-analysis</a:t>
            </a:r>
          </a:p>
          <a:p>
            <a:pPr lvl="1"/>
            <a:r>
              <a:rPr lang="en-ZA" dirty="0"/>
              <a:t>Smallest 2 out of 7 Supplement Studies</a:t>
            </a:r>
          </a:p>
          <a:p>
            <a:pPr lvl="2"/>
            <a:r>
              <a:rPr lang="en-ZA" b="1" dirty="0">
                <a:sym typeface="Symbol" panose="05050102010706020507" pitchFamily="18" charset="2"/>
              </a:rPr>
              <a:t> CVD Incidence</a:t>
            </a:r>
            <a:endParaRPr lang="en-ZA" dirty="0"/>
          </a:p>
        </p:txBody>
      </p:sp>
      <p:sp>
        <p:nvSpPr>
          <p:cNvPr id="8" name="Rectangle 7">
            <a:extLst>
              <a:ext uri="{FF2B5EF4-FFF2-40B4-BE49-F238E27FC236}">
                <a16:creationId xmlns:a16="http://schemas.microsoft.com/office/drawing/2014/main" id="{3528A818-1AE7-4AB2-AC63-B73D12DD60E4}"/>
              </a:ext>
            </a:extLst>
          </p:cNvPr>
          <p:cNvSpPr/>
          <p:nvPr/>
        </p:nvSpPr>
        <p:spPr>
          <a:xfrm>
            <a:off x="0" y="6297283"/>
            <a:ext cx="12192000" cy="560717"/>
          </a:xfrm>
          <a:prstGeom prst="rect">
            <a:avLst/>
          </a:prstGeom>
          <a:solidFill>
            <a:srgbClr val="EA9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19DD5E7B-0E0E-4807-B276-ABA05074C874}"/>
              </a:ext>
            </a:extLst>
          </p:cNvPr>
          <p:cNvSpPr txBox="1"/>
          <p:nvPr/>
        </p:nvSpPr>
        <p:spPr>
          <a:xfrm>
            <a:off x="10477501" y="1958115"/>
            <a:ext cx="1320800" cy="707886"/>
          </a:xfrm>
          <a:prstGeom prst="rect">
            <a:avLst/>
          </a:prstGeom>
          <a:noFill/>
        </p:spPr>
        <p:txBody>
          <a:bodyPr wrap="square" rtlCol="0">
            <a:spAutoFit/>
          </a:bodyPr>
          <a:lstStyle/>
          <a:p>
            <a:r>
              <a:rPr lang="en-ZA" sz="4000" b="1" dirty="0"/>
              <a:t>2013</a:t>
            </a:r>
          </a:p>
        </p:txBody>
      </p:sp>
      <p:pic>
        <p:nvPicPr>
          <p:cNvPr id="4" name="Picture 3">
            <a:extLst>
              <a:ext uri="{FF2B5EF4-FFF2-40B4-BE49-F238E27FC236}">
                <a16:creationId xmlns:a16="http://schemas.microsoft.com/office/drawing/2014/main" id="{15C80315-71C7-4F27-AC88-BBA3FE5A66C4}"/>
              </a:ext>
            </a:extLst>
          </p:cNvPr>
          <p:cNvPicPr>
            <a:picLocks noChangeAspect="1"/>
          </p:cNvPicPr>
          <p:nvPr/>
        </p:nvPicPr>
        <p:blipFill>
          <a:blip r:embed="rId3"/>
          <a:stretch>
            <a:fillRect/>
          </a:stretch>
        </p:blipFill>
        <p:spPr>
          <a:xfrm>
            <a:off x="136773" y="5589397"/>
            <a:ext cx="11952514" cy="998564"/>
          </a:xfrm>
          <a:prstGeom prst="rect">
            <a:avLst/>
          </a:prstGeom>
          <a:ln w="76200">
            <a:solidFill>
              <a:srgbClr val="FF0000"/>
            </a:solidFill>
          </a:ln>
        </p:spPr>
      </p:pic>
      <p:pic>
        <p:nvPicPr>
          <p:cNvPr id="9" name="Picture 8">
            <a:extLst>
              <a:ext uri="{FF2B5EF4-FFF2-40B4-BE49-F238E27FC236}">
                <a16:creationId xmlns:a16="http://schemas.microsoft.com/office/drawing/2014/main" id="{12E1A363-9E3A-4194-9129-53242C8F4BBD}"/>
              </a:ext>
            </a:extLst>
          </p:cNvPr>
          <p:cNvPicPr>
            <a:picLocks noChangeAspect="1"/>
          </p:cNvPicPr>
          <p:nvPr/>
        </p:nvPicPr>
        <p:blipFill>
          <a:blip r:embed="rId4"/>
          <a:stretch>
            <a:fillRect/>
          </a:stretch>
        </p:blipFill>
        <p:spPr>
          <a:xfrm>
            <a:off x="3683329" y="622690"/>
            <a:ext cx="7933769" cy="1206110"/>
          </a:xfrm>
          <a:prstGeom prst="rect">
            <a:avLst/>
          </a:prstGeom>
        </p:spPr>
      </p:pic>
    </p:spTree>
    <p:extLst>
      <p:ext uri="{BB962C8B-B14F-4D97-AF65-F5344CB8AC3E}">
        <p14:creationId xmlns:p14="http://schemas.microsoft.com/office/powerpoint/2010/main" val="337785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3C75B33-8B9C-4C30-B69D-6F21F9FFF70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607" y="1589013"/>
            <a:ext cx="6996029" cy="4028016"/>
          </a:xfrm>
          <a:prstGeom prst="rect">
            <a:avLst/>
          </a:prstGeom>
        </p:spPr>
      </p:pic>
      <p:sp>
        <p:nvSpPr>
          <p:cNvPr id="23" name="Rectangle 22">
            <a:extLst>
              <a:ext uri="{FF2B5EF4-FFF2-40B4-BE49-F238E27FC236}">
                <a16:creationId xmlns:a16="http://schemas.microsoft.com/office/drawing/2014/main" id="{6F9D1DE6-E368-4F07-85F9-D5B767477D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C6B68F6-39B3-48F4-AC4B-32278E039337}"/>
              </a:ext>
            </a:extLst>
          </p:cNvPr>
          <p:cNvSpPr>
            <a:spLocks noGrp="1"/>
          </p:cNvSpPr>
          <p:nvPr>
            <p:ph type="title"/>
          </p:nvPr>
        </p:nvSpPr>
        <p:spPr>
          <a:xfrm>
            <a:off x="820616" y="2918883"/>
            <a:ext cx="3756670" cy="1020232"/>
          </a:xfrm>
        </p:spPr>
        <p:txBody>
          <a:bodyPr>
            <a:normAutofit/>
          </a:bodyPr>
          <a:lstStyle/>
          <a:p>
            <a:r>
              <a:rPr lang="en-ZA" sz="5400" dirty="0"/>
              <a:t>VITAMIN A</a:t>
            </a:r>
          </a:p>
        </p:txBody>
      </p:sp>
      <p:sp>
        <p:nvSpPr>
          <p:cNvPr id="13" name="Rectangle 12">
            <a:extLst>
              <a:ext uri="{FF2B5EF4-FFF2-40B4-BE49-F238E27FC236}">
                <a16:creationId xmlns:a16="http://schemas.microsoft.com/office/drawing/2014/main" id="{41636F60-5E83-4E47-841F-0A534F125971}"/>
              </a:ext>
            </a:extLst>
          </p:cNvPr>
          <p:cNvSpPr/>
          <p:nvPr/>
        </p:nvSpPr>
        <p:spPr>
          <a:xfrm>
            <a:off x="0" y="6297283"/>
            <a:ext cx="12192000" cy="560717"/>
          </a:xfrm>
          <a:prstGeom prst="rect">
            <a:avLst/>
          </a:prstGeom>
          <a:solidFill>
            <a:srgbClr val="FE9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066669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F57AD5-4B65-44E2-97B1-6B2FB25B1BAA}"/>
              </a:ext>
            </a:extLst>
          </p:cNvPr>
          <p:cNvSpPr/>
          <p:nvPr/>
        </p:nvSpPr>
        <p:spPr>
          <a:xfrm>
            <a:off x="0" y="6297283"/>
            <a:ext cx="12192000" cy="560717"/>
          </a:xfrm>
          <a:prstGeom prst="rect">
            <a:avLst/>
          </a:prstGeom>
          <a:solidFill>
            <a:srgbClr val="FE9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B8BD6834-AC96-4A07-B261-8A9C2B936F9C}"/>
              </a:ext>
            </a:extLst>
          </p:cNvPr>
          <p:cNvSpPr>
            <a:spLocks noGrp="1"/>
          </p:cNvSpPr>
          <p:nvPr>
            <p:ph type="title"/>
          </p:nvPr>
        </p:nvSpPr>
        <p:spPr/>
        <p:txBody>
          <a:bodyPr/>
          <a:lstStyle/>
          <a:p>
            <a:pPr algn="ctr"/>
            <a:r>
              <a:rPr lang="en-ZA" dirty="0"/>
              <a:t>Vitamin A Structure</a:t>
            </a:r>
          </a:p>
        </p:txBody>
      </p:sp>
      <p:sp>
        <p:nvSpPr>
          <p:cNvPr id="4" name="Content Placeholder 3">
            <a:extLst>
              <a:ext uri="{FF2B5EF4-FFF2-40B4-BE49-F238E27FC236}">
                <a16:creationId xmlns:a16="http://schemas.microsoft.com/office/drawing/2014/main" id="{7B151AEE-D7E9-4B38-8A7D-30A6CBA9EBB9}"/>
              </a:ext>
            </a:extLst>
          </p:cNvPr>
          <p:cNvSpPr>
            <a:spLocks noGrp="1"/>
          </p:cNvSpPr>
          <p:nvPr>
            <p:ph idx="1"/>
          </p:nvPr>
        </p:nvSpPr>
        <p:spPr/>
        <p:txBody>
          <a:bodyPr/>
          <a:lstStyle/>
          <a:p>
            <a:endParaRPr lang="en-ZA"/>
          </a:p>
        </p:txBody>
      </p:sp>
      <p:pic>
        <p:nvPicPr>
          <p:cNvPr id="3" name="Picture 2">
            <a:extLst>
              <a:ext uri="{FF2B5EF4-FFF2-40B4-BE49-F238E27FC236}">
                <a16:creationId xmlns:a16="http://schemas.microsoft.com/office/drawing/2014/main" id="{49D31005-3655-4D0C-B9D9-8E30000337D4}"/>
              </a:ext>
            </a:extLst>
          </p:cNvPr>
          <p:cNvPicPr>
            <a:picLocks noChangeAspect="1"/>
          </p:cNvPicPr>
          <p:nvPr/>
        </p:nvPicPr>
        <p:blipFill>
          <a:blip r:embed="rId3"/>
          <a:stretch>
            <a:fillRect/>
          </a:stretch>
        </p:blipFill>
        <p:spPr>
          <a:xfrm>
            <a:off x="3726161" y="1721453"/>
            <a:ext cx="4719675" cy="5195563"/>
          </a:xfrm>
          <a:prstGeom prst="rect">
            <a:avLst/>
          </a:prstGeom>
        </p:spPr>
      </p:pic>
      <p:sp>
        <p:nvSpPr>
          <p:cNvPr id="7" name="Rectangle 6">
            <a:extLst>
              <a:ext uri="{FF2B5EF4-FFF2-40B4-BE49-F238E27FC236}">
                <a16:creationId xmlns:a16="http://schemas.microsoft.com/office/drawing/2014/main" id="{8FC7F712-7887-4965-9744-E2D8983560F1}"/>
              </a:ext>
            </a:extLst>
          </p:cNvPr>
          <p:cNvSpPr/>
          <p:nvPr/>
        </p:nvSpPr>
        <p:spPr>
          <a:xfrm>
            <a:off x="3825875" y="1781175"/>
            <a:ext cx="4298950" cy="11176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6722A228-8D76-4AA5-9A90-47DDF6E22AF5}"/>
              </a:ext>
            </a:extLst>
          </p:cNvPr>
          <p:cNvSpPr/>
          <p:nvPr/>
        </p:nvSpPr>
        <p:spPr>
          <a:xfrm>
            <a:off x="3825875" y="2743199"/>
            <a:ext cx="4298950" cy="103762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8647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84F0BD-9125-4CA3-9ECC-AF2AB867CD4B}"/>
              </a:ext>
            </a:extLst>
          </p:cNvPr>
          <p:cNvSpPr/>
          <p:nvPr/>
        </p:nvSpPr>
        <p:spPr>
          <a:xfrm>
            <a:off x="0" y="6297283"/>
            <a:ext cx="12192000" cy="560717"/>
          </a:xfrm>
          <a:prstGeom prst="rect">
            <a:avLst/>
          </a:prstGeom>
          <a:solidFill>
            <a:srgbClr val="FE9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a:extLst>
              <a:ext uri="{FF2B5EF4-FFF2-40B4-BE49-F238E27FC236}">
                <a16:creationId xmlns:a16="http://schemas.microsoft.com/office/drawing/2014/main" id="{04505E8A-46DB-4484-AB43-43B1F15C6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193" y="-26902230"/>
            <a:ext cx="10167613" cy="31626630"/>
          </a:xfrm>
          <a:prstGeom prst="rect">
            <a:avLst/>
          </a:prstGeom>
        </p:spPr>
      </p:pic>
      <p:sp>
        <p:nvSpPr>
          <p:cNvPr id="2" name="Title 1">
            <a:extLst>
              <a:ext uri="{FF2B5EF4-FFF2-40B4-BE49-F238E27FC236}">
                <a16:creationId xmlns:a16="http://schemas.microsoft.com/office/drawing/2014/main" id="{9ECE6857-C39B-4698-8B57-F857300D9467}"/>
              </a:ext>
            </a:extLst>
          </p:cNvPr>
          <p:cNvSpPr>
            <a:spLocks noGrp="1"/>
          </p:cNvSpPr>
          <p:nvPr>
            <p:ph type="title"/>
          </p:nvPr>
        </p:nvSpPr>
        <p:spPr>
          <a:xfrm>
            <a:off x="838200" y="1"/>
            <a:ext cx="10515600" cy="1690688"/>
          </a:xfrm>
          <a:solidFill>
            <a:schemeClr val="bg1"/>
          </a:solidFill>
        </p:spPr>
        <p:txBody>
          <a:bodyPr/>
          <a:lstStyle/>
          <a:p>
            <a:pPr algn="ctr"/>
            <a:r>
              <a:rPr lang="en-ZA" b="1" dirty="0">
                <a:solidFill>
                  <a:schemeClr val="tx1"/>
                </a:solidFill>
              </a:rPr>
              <a:t>Vitamin A Sources</a:t>
            </a:r>
          </a:p>
        </p:txBody>
      </p:sp>
    </p:spTree>
    <p:extLst>
      <p:ext uri="{BB962C8B-B14F-4D97-AF65-F5344CB8AC3E}">
        <p14:creationId xmlns:p14="http://schemas.microsoft.com/office/powerpoint/2010/main" val="226471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2500" decel="5000" fill="hold" nodeType="clickEffect">
                                  <p:stCondLst>
                                    <p:cond delay="0"/>
                                  </p:stCondLst>
                                  <p:childTnLst>
                                    <p:animMotion origin="layout" path="M 0 -1.85185E-6 L -0.00833 3.76505 " pathEditMode="relative" rAng="0" ptsTypes="AA">
                                      <p:cBhvr>
                                        <p:cTn id="6" dur="10000" fill="hold"/>
                                        <p:tgtEl>
                                          <p:spTgt spid="10"/>
                                        </p:tgtEl>
                                        <p:attrNameLst>
                                          <p:attrName>ppt_x</p:attrName>
                                          <p:attrName>ppt_y</p:attrName>
                                        </p:attrNameLst>
                                      </p:cBhvr>
                                      <p:rCtr x="-417" y="18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1074B-D56A-4C44-B16B-56D2694FC6D0}"/>
              </a:ext>
            </a:extLst>
          </p:cNvPr>
          <p:cNvSpPr>
            <a:spLocks noGrp="1"/>
          </p:cNvSpPr>
          <p:nvPr>
            <p:ph type="title"/>
          </p:nvPr>
        </p:nvSpPr>
        <p:spPr/>
        <p:txBody>
          <a:bodyPr/>
          <a:lstStyle/>
          <a:p>
            <a:r>
              <a:rPr lang="en-ZA" dirty="0"/>
              <a:t>Vitamin A Bioavailability</a:t>
            </a:r>
          </a:p>
        </p:txBody>
      </p:sp>
      <p:sp>
        <p:nvSpPr>
          <p:cNvPr id="3" name="Content Placeholder 2">
            <a:extLst>
              <a:ext uri="{FF2B5EF4-FFF2-40B4-BE49-F238E27FC236}">
                <a16:creationId xmlns:a16="http://schemas.microsoft.com/office/drawing/2014/main" id="{7036BD0A-C367-4BDE-B7FD-DA9760B3254D}"/>
              </a:ext>
            </a:extLst>
          </p:cNvPr>
          <p:cNvSpPr>
            <a:spLocks noGrp="1"/>
          </p:cNvSpPr>
          <p:nvPr>
            <p:ph idx="1"/>
          </p:nvPr>
        </p:nvSpPr>
        <p:spPr/>
        <p:txBody>
          <a:bodyPr/>
          <a:lstStyle/>
          <a:p>
            <a:r>
              <a:rPr lang="en-ZA" dirty="0"/>
              <a:t>Plasma Concentration: &lt; 1 </a:t>
            </a:r>
            <a:r>
              <a:rPr lang="en-ZA" dirty="0">
                <a:sym typeface="Symbol" panose="05050102010706020507" pitchFamily="18" charset="2"/>
              </a:rPr>
              <a:t>M</a:t>
            </a:r>
            <a:endParaRPr lang="en-ZA" dirty="0"/>
          </a:p>
        </p:txBody>
      </p:sp>
      <p:pic>
        <p:nvPicPr>
          <p:cNvPr id="5" name="Picture 4">
            <a:extLst>
              <a:ext uri="{FF2B5EF4-FFF2-40B4-BE49-F238E27FC236}">
                <a16:creationId xmlns:a16="http://schemas.microsoft.com/office/drawing/2014/main" id="{C676D6D9-18AE-40F4-A53B-51944BEEE43C}"/>
              </a:ext>
            </a:extLst>
          </p:cNvPr>
          <p:cNvPicPr>
            <a:picLocks noChangeAspect="1"/>
          </p:cNvPicPr>
          <p:nvPr/>
        </p:nvPicPr>
        <p:blipFill>
          <a:blip r:embed="rId3"/>
          <a:stretch>
            <a:fillRect/>
          </a:stretch>
        </p:blipFill>
        <p:spPr>
          <a:xfrm>
            <a:off x="6008914" y="1843971"/>
            <a:ext cx="5753714" cy="3999533"/>
          </a:xfrm>
          <a:prstGeom prst="rect">
            <a:avLst/>
          </a:prstGeom>
        </p:spPr>
      </p:pic>
      <p:sp>
        <p:nvSpPr>
          <p:cNvPr id="6" name="Rectangle 5">
            <a:extLst>
              <a:ext uri="{FF2B5EF4-FFF2-40B4-BE49-F238E27FC236}">
                <a16:creationId xmlns:a16="http://schemas.microsoft.com/office/drawing/2014/main" id="{7D9A236D-E707-4A97-A578-0FF980DA3A29}"/>
              </a:ext>
            </a:extLst>
          </p:cNvPr>
          <p:cNvSpPr/>
          <p:nvPr/>
        </p:nvSpPr>
        <p:spPr>
          <a:xfrm>
            <a:off x="0" y="6297283"/>
            <a:ext cx="12192000" cy="560717"/>
          </a:xfrm>
          <a:prstGeom prst="rect">
            <a:avLst/>
          </a:prstGeom>
          <a:solidFill>
            <a:srgbClr val="FE9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07488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C4F7D-F915-4054-887E-948B260A0AF1}"/>
              </a:ext>
            </a:extLst>
          </p:cNvPr>
          <p:cNvSpPr/>
          <p:nvPr/>
        </p:nvSpPr>
        <p:spPr>
          <a:xfrm>
            <a:off x="0" y="6297283"/>
            <a:ext cx="12192000" cy="560717"/>
          </a:xfrm>
          <a:prstGeom prst="rect">
            <a:avLst/>
          </a:prstGeom>
          <a:solidFill>
            <a:srgbClr val="FE9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BE1074B-D56A-4C44-B16B-56D2694FC6D0}"/>
              </a:ext>
            </a:extLst>
          </p:cNvPr>
          <p:cNvSpPr>
            <a:spLocks noGrp="1"/>
          </p:cNvSpPr>
          <p:nvPr>
            <p:ph type="title"/>
          </p:nvPr>
        </p:nvSpPr>
        <p:spPr/>
        <p:txBody>
          <a:bodyPr/>
          <a:lstStyle/>
          <a:p>
            <a:r>
              <a:rPr lang="en-ZA" dirty="0"/>
              <a:t>Vitamin A Bioavailability</a:t>
            </a:r>
          </a:p>
        </p:txBody>
      </p:sp>
      <p:sp>
        <p:nvSpPr>
          <p:cNvPr id="3" name="Content Placeholder 2">
            <a:extLst>
              <a:ext uri="{FF2B5EF4-FFF2-40B4-BE49-F238E27FC236}">
                <a16:creationId xmlns:a16="http://schemas.microsoft.com/office/drawing/2014/main" id="{7036BD0A-C367-4BDE-B7FD-DA9760B3254D}"/>
              </a:ext>
            </a:extLst>
          </p:cNvPr>
          <p:cNvSpPr>
            <a:spLocks noGrp="1"/>
          </p:cNvSpPr>
          <p:nvPr>
            <p:ph idx="1"/>
          </p:nvPr>
        </p:nvSpPr>
        <p:spPr/>
        <p:txBody>
          <a:bodyPr>
            <a:normAutofit fontScale="92500" lnSpcReduction="20000"/>
          </a:bodyPr>
          <a:lstStyle/>
          <a:p>
            <a:r>
              <a:rPr lang="en-ZA" dirty="0"/>
              <a:t>Plasma Concentration: &lt; 1 </a:t>
            </a:r>
            <a:r>
              <a:rPr lang="en-ZA" dirty="0">
                <a:sym typeface="Symbol" panose="05050102010706020507" pitchFamily="18" charset="2"/>
              </a:rPr>
              <a:t>M</a:t>
            </a:r>
          </a:p>
          <a:p>
            <a:endParaRPr lang="en-ZA" dirty="0"/>
          </a:p>
          <a:p>
            <a:r>
              <a:rPr lang="en-ZA" dirty="0"/>
              <a:t>Associates with LDL in plasma</a:t>
            </a:r>
          </a:p>
          <a:p>
            <a:endParaRPr lang="en-ZA" dirty="0"/>
          </a:p>
          <a:p>
            <a:r>
              <a:rPr lang="en-ZA" dirty="0"/>
              <a:t>Accumulates in fat-rich organs</a:t>
            </a:r>
          </a:p>
          <a:p>
            <a:pPr lvl="1"/>
            <a:r>
              <a:rPr lang="en-ZA" dirty="0"/>
              <a:t>Liver</a:t>
            </a:r>
          </a:p>
          <a:p>
            <a:pPr lvl="1"/>
            <a:r>
              <a:rPr lang="en-ZA" dirty="0"/>
              <a:t>Prostate</a:t>
            </a:r>
          </a:p>
          <a:p>
            <a:pPr lvl="1"/>
            <a:r>
              <a:rPr lang="en-ZA" dirty="0"/>
              <a:t>Testes</a:t>
            </a:r>
          </a:p>
          <a:p>
            <a:endParaRPr lang="en-ZA" dirty="0"/>
          </a:p>
          <a:p>
            <a:r>
              <a:rPr lang="en-ZA" dirty="0"/>
              <a:t>Cooking = </a:t>
            </a:r>
            <a:r>
              <a:rPr lang="en-ZA" dirty="0">
                <a:sym typeface="Symbol" panose="05050102010706020507" pitchFamily="18" charset="2"/>
              </a:rPr>
              <a:t>Vitamin C, BUT Vitamin A</a:t>
            </a:r>
            <a:endParaRPr lang="en-ZA" dirty="0"/>
          </a:p>
        </p:txBody>
      </p:sp>
      <p:pic>
        <p:nvPicPr>
          <p:cNvPr id="6" name="Picture 5" descr="A close up of a map&#10;&#10;Description generated with high confidence">
            <a:extLst>
              <a:ext uri="{FF2B5EF4-FFF2-40B4-BE49-F238E27FC236}">
                <a16:creationId xmlns:a16="http://schemas.microsoft.com/office/drawing/2014/main" id="{A6B47BD4-9852-4E11-B5BA-3D403A3F8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404" y="1898290"/>
            <a:ext cx="6500596" cy="4999168"/>
          </a:xfrm>
          <a:prstGeom prst="rect">
            <a:avLst/>
          </a:prstGeom>
        </p:spPr>
      </p:pic>
    </p:spTree>
    <p:extLst>
      <p:ext uri="{BB962C8B-B14F-4D97-AF65-F5344CB8AC3E}">
        <p14:creationId xmlns:p14="http://schemas.microsoft.com/office/powerpoint/2010/main" val="308466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a:xfrm>
            <a:off x="1154954" y="973668"/>
            <a:ext cx="9862091" cy="706964"/>
          </a:xfrm>
        </p:spPr>
        <p:txBody>
          <a:bodyPr/>
          <a:lstStyle/>
          <a:p>
            <a:r>
              <a:rPr lang="en-ZA" b="1" dirty="0"/>
              <a:t>Outcome:</a:t>
            </a:r>
            <a:br>
              <a:rPr lang="en-ZA" b="1" dirty="0"/>
            </a:br>
            <a:r>
              <a:rPr lang="en-ZA" b="1" dirty="0"/>
              <a:t>Good</a:t>
            </a:r>
          </a:p>
        </p:txBody>
      </p:sp>
      <p:sp>
        <p:nvSpPr>
          <p:cNvPr id="6" name="Content Placeholder 2">
            <a:extLst>
              <a:ext uri="{FF2B5EF4-FFF2-40B4-BE49-F238E27FC236}">
                <a16:creationId xmlns:a16="http://schemas.microsoft.com/office/drawing/2014/main" id="{5393D55A-6DEF-45CE-93B1-F8540F22B333}"/>
              </a:ext>
            </a:extLst>
          </p:cNvPr>
          <p:cNvSpPr txBox="1">
            <a:spLocks/>
          </p:cNvSpPr>
          <p:nvPr/>
        </p:nvSpPr>
        <p:spPr>
          <a:xfrm>
            <a:off x="1154954" y="2603500"/>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Screening: </a:t>
            </a:r>
            <a:r>
              <a:rPr lang="en-ZA" b="1" dirty="0">
                <a:sym typeface="Symbol" panose="05050102010706020507" pitchFamily="18" charset="2"/>
              </a:rPr>
              <a:t>- and -Carotene</a:t>
            </a:r>
            <a:endParaRPr lang="en-ZA" b="1" dirty="0"/>
          </a:p>
          <a:p>
            <a:r>
              <a:rPr lang="en-ZA" dirty="0"/>
              <a:t>End points: Risk of Atherosclerosis</a:t>
            </a:r>
          </a:p>
          <a:p>
            <a:r>
              <a:rPr lang="en-ZA" dirty="0"/>
              <a:t>Sample Size: </a:t>
            </a:r>
          </a:p>
          <a:p>
            <a:pPr lvl="1"/>
            <a:r>
              <a:rPr lang="en-ZA" b="1" dirty="0"/>
              <a:t>392 Participants (45-65 </a:t>
            </a:r>
            <a:r>
              <a:rPr lang="en-ZA" b="1" dirty="0" err="1"/>
              <a:t>yr</a:t>
            </a:r>
            <a:r>
              <a:rPr lang="en-ZA" b="1" dirty="0"/>
              <a:t>/old)</a:t>
            </a:r>
          </a:p>
          <a:p>
            <a:pPr lvl="2"/>
            <a:r>
              <a:rPr lang="en-ZA" b="1" dirty="0"/>
              <a:t>WITHOUT Heart Disease, Stroke or Cancer</a:t>
            </a:r>
          </a:p>
          <a:p>
            <a:r>
              <a:rPr lang="en-ZA" dirty="0"/>
              <a:t>Findings</a:t>
            </a:r>
          </a:p>
          <a:p>
            <a:pPr lvl="1"/>
            <a:r>
              <a:rPr lang="en-ZA" b="1" dirty="0">
                <a:sym typeface="Symbol" panose="05050102010706020507" pitchFamily="18" charset="2"/>
              </a:rPr>
              <a:t> Plasma - and -Carotene = 20% Risk of Atherosclerosis</a:t>
            </a:r>
          </a:p>
        </p:txBody>
      </p:sp>
      <p:pic>
        <p:nvPicPr>
          <p:cNvPr id="3" name="Picture 2">
            <a:extLst>
              <a:ext uri="{FF2B5EF4-FFF2-40B4-BE49-F238E27FC236}">
                <a16:creationId xmlns:a16="http://schemas.microsoft.com/office/drawing/2014/main" id="{8A7E5306-EF25-49A0-9811-54C8DD3CB3A2}"/>
              </a:ext>
            </a:extLst>
          </p:cNvPr>
          <p:cNvPicPr>
            <a:picLocks noChangeAspect="1"/>
          </p:cNvPicPr>
          <p:nvPr/>
        </p:nvPicPr>
        <p:blipFill>
          <a:blip r:embed="rId3"/>
          <a:stretch>
            <a:fillRect/>
          </a:stretch>
        </p:blipFill>
        <p:spPr>
          <a:xfrm>
            <a:off x="3632178" y="608013"/>
            <a:ext cx="7978116" cy="1322388"/>
          </a:xfrm>
          <a:prstGeom prst="rect">
            <a:avLst/>
          </a:prstGeom>
        </p:spPr>
      </p:pic>
      <p:sp>
        <p:nvSpPr>
          <p:cNvPr id="5" name="Rectangle 4">
            <a:extLst>
              <a:ext uri="{FF2B5EF4-FFF2-40B4-BE49-F238E27FC236}">
                <a16:creationId xmlns:a16="http://schemas.microsoft.com/office/drawing/2014/main" id="{5F4AB08B-41A6-438D-B9BB-CD3A09AF063D}"/>
              </a:ext>
            </a:extLst>
          </p:cNvPr>
          <p:cNvSpPr/>
          <p:nvPr/>
        </p:nvSpPr>
        <p:spPr>
          <a:xfrm>
            <a:off x="0" y="6297283"/>
            <a:ext cx="12192000" cy="560717"/>
          </a:xfrm>
          <a:prstGeom prst="rect">
            <a:avLst/>
          </a:prstGeom>
          <a:solidFill>
            <a:srgbClr val="FE9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1AD0DF94-885F-4196-A432-ECDCD231444B}"/>
              </a:ext>
            </a:extLst>
          </p:cNvPr>
          <p:cNvSpPr txBox="1"/>
          <p:nvPr/>
        </p:nvSpPr>
        <p:spPr>
          <a:xfrm>
            <a:off x="10477501" y="1958115"/>
            <a:ext cx="1320800" cy="707886"/>
          </a:xfrm>
          <a:prstGeom prst="rect">
            <a:avLst/>
          </a:prstGeom>
          <a:noFill/>
        </p:spPr>
        <p:txBody>
          <a:bodyPr wrap="square" rtlCol="0">
            <a:spAutoFit/>
          </a:bodyPr>
          <a:lstStyle/>
          <a:p>
            <a:r>
              <a:rPr lang="en-ZA" sz="4000" b="1" dirty="0"/>
              <a:t>2000</a:t>
            </a:r>
          </a:p>
        </p:txBody>
      </p:sp>
    </p:spTree>
    <p:extLst>
      <p:ext uri="{BB962C8B-B14F-4D97-AF65-F5344CB8AC3E}">
        <p14:creationId xmlns:p14="http://schemas.microsoft.com/office/powerpoint/2010/main" val="2647598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a:xfrm>
            <a:off x="1154954" y="973668"/>
            <a:ext cx="9862091" cy="706964"/>
          </a:xfrm>
        </p:spPr>
        <p:txBody>
          <a:bodyPr/>
          <a:lstStyle/>
          <a:p>
            <a:r>
              <a:rPr lang="en-ZA" b="1" dirty="0"/>
              <a:t>Outcome:</a:t>
            </a:r>
            <a:br>
              <a:rPr lang="en-ZA" b="1" dirty="0"/>
            </a:br>
            <a:r>
              <a:rPr lang="en-ZA" b="1" dirty="0"/>
              <a:t>Good</a:t>
            </a:r>
          </a:p>
        </p:txBody>
      </p:sp>
      <p:sp>
        <p:nvSpPr>
          <p:cNvPr id="6" name="Content Placeholder 2">
            <a:extLst>
              <a:ext uri="{FF2B5EF4-FFF2-40B4-BE49-F238E27FC236}">
                <a16:creationId xmlns:a16="http://schemas.microsoft.com/office/drawing/2014/main" id="{5393D55A-6DEF-45CE-93B1-F8540F22B333}"/>
              </a:ext>
            </a:extLst>
          </p:cNvPr>
          <p:cNvSpPr txBox="1">
            <a:spLocks/>
          </p:cNvSpPr>
          <p:nvPr/>
        </p:nvSpPr>
        <p:spPr>
          <a:xfrm>
            <a:off x="1154954" y="2603500"/>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Treatment: Aspirin +/- </a:t>
            </a:r>
            <a:r>
              <a:rPr lang="en-ZA" b="1" dirty="0">
                <a:sym typeface="Symbol" panose="05050102010706020507" pitchFamily="18" charset="2"/>
              </a:rPr>
              <a:t>-Carotene</a:t>
            </a:r>
            <a:endParaRPr lang="en-ZA" b="1" dirty="0"/>
          </a:p>
          <a:p>
            <a:r>
              <a:rPr lang="en-ZA" dirty="0"/>
              <a:t>End points: Risk of CVD</a:t>
            </a:r>
          </a:p>
          <a:p>
            <a:r>
              <a:rPr lang="en-ZA" dirty="0"/>
              <a:t>Sample Size: </a:t>
            </a:r>
          </a:p>
          <a:p>
            <a:pPr lvl="1"/>
            <a:r>
              <a:rPr lang="en-ZA" b="1" dirty="0"/>
              <a:t>15 220 US Male Physicians (40-84 </a:t>
            </a:r>
            <a:r>
              <a:rPr lang="en-ZA" b="1" dirty="0" err="1"/>
              <a:t>yr</a:t>
            </a:r>
            <a:r>
              <a:rPr lang="en-ZA" b="1" dirty="0"/>
              <a:t>/old)</a:t>
            </a:r>
          </a:p>
          <a:p>
            <a:pPr lvl="2"/>
            <a:r>
              <a:rPr lang="en-ZA" b="1" dirty="0"/>
              <a:t>WITHOUT Heart Disease, Stroke or Cancer</a:t>
            </a:r>
          </a:p>
          <a:p>
            <a:r>
              <a:rPr lang="en-ZA" dirty="0"/>
              <a:t>Findings</a:t>
            </a:r>
          </a:p>
          <a:p>
            <a:pPr lvl="1"/>
            <a:r>
              <a:rPr lang="en-ZA" b="1" dirty="0">
                <a:sym typeface="Symbol" panose="05050102010706020507" pitchFamily="18" charset="2"/>
              </a:rPr>
              <a:t>12 year follow-up:</a:t>
            </a:r>
          </a:p>
          <a:p>
            <a:pPr lvl="2"/>
            <a:r>
              <a:rPr lang="en-ZA" b="1" dirty="0">
                <a:sym typeface="Symbol" panose="05050102010706020507" pitchFamily="18" charset="2"/>
              </a:rPr>
              <a:t> 25% Risk Coronary Heart Disease </a:t>
            </a:r>
          </a:p>
        </p:txBody>
      </p:sp>
      <p:pic>
        <p:nvPicPr>
          <p:cNvPr id="7" name="Picture 6">
            <a:extLst>
              <a:ext uri="{FF2B5EF4-FFF2-40B4-BE49-F238E27FC236}">
                <a16:creationId xmlns:a16="http://schemas.microsoft.com/office/drawing/2014/main" id="{C14C5E35-47D2-4E1B-A448-B3BE3ACE99B6}"/>
              </a:ext>
            </a:extLst>
          </p:cNvPr>
          <p:cNvPicPr>
            <a:picLocks noChangeAspect="1"/>
          </p:cNvPicPr>
          <p:nvPr/>
        </p:nvPicPr>
        <p:blipFill>
          <a:blip r:embed="rId3"/>
          <a:stretch>
            <a:fillRect/>
          </a:stretch>
        </p:blipFill>
        <p:spPr>
          <a:xfrm>
            <a:off x="5733143" y="547157"/>
            <a:ext cx="5877151" cy="1651431"/>
          </a:xfrm>
          <a:prstGeom prst="rect">
            <a:avLst/>
          </a:prstGeom>
        </p:spPr>
      </p:pic>
      <p:sp>
        <p:nvSpPr>
          <p:cNvPr id="5" name="Rectangle 4">
            <a:extLst>
              <a:ext uri="{FF2B5EF4-FFF2-40B4-BE49-F238E27FC236}">
                <a16:creationId xmlns:a16="http://schemas.microsoft.com/office/drawing/2014/main" id="{B1ABC41C-601A-4985-ABEA-E8F914F97460}"/>
              </a:ext>
            </a:extLst>
          </p:cNvPr>
          <p:cNvSpPr/>
          <p:nvPr/>
        </p:nvSpPr>
        <p:spPr>
          <a:xfrm>
            <a:off x="0" y="6297283"/>
            <a:ext cx="12192000" cy="560717"/>
          </a:xfrm>
          <a:prstGeom prst="rect">
            <a:avLst/>
          </a:prstGeom>
          <a:solidFill>
            <a:srgbClr val="FE9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itle 1">
            <a:extLst>
              <a:ext uri="{FF2B5EF4-FFF2-40B4-BE49-F238E27FC236}">
                <a16:creationId xmlns:a16="http://schemas.microsoft.com/office/drawing/2014/main" id="{6A09F2F1-EE06-4355-BE4C-682462D091BA}"/>
              </a:ext>
            </a:extLst>
          </p:cNvPr>
          <p:cNvSpPr txBox="1">
            <a:spLocks/>
          </p:cNvSpPr>
          <p:nvPr/>
        </p:nvSpPr>
        <p:spPr bwMode="gray">
          <a:xfrm>
            <a:off x="912621" y="5554376"/>
            <a:ext cx="1073415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ZA" sz="4400" b="1" dirty="0">
                <a:solidFill>
                  <a:srgbClr val="FF0000"/>
                </a:solidFill>
              </a:rPr>
              <a:t>Vitamin A = “No Recommendation”</a:t>
            </a:r>
          </a:p>
        </p:txBody>
      </p:sp>
      <p:sp>
        <p:nvSpPr>
          <p:cNvPr id="9" name="TextBox 8">
            <a:extLst>
              <a:ext uri="{FF2B5EF4-FFF2-40B4-BE49-F238E27FC236}">
                <a16:creationId xmlns:a16="http://schemas.microsoft.com/office/drawing/2014/main" id="{BAA9C51A-B985-4379-89DA-0C726DF6E471}"/>
              </a:ext>
            </a:extLst>
          </p:cNvPr>
          <p:cNvSpPr txBox="1"/>
          <p:nvPr/>
        </p:nvSpPr>
        <p:spPr>
          <a:xfrm>
            <a:off x="10477501" y="1958115"/>
            <a:ext cx="1320800" cy="707886"/>
          </a:xfrm>
          <a:prstGeom prst="rect">
            <a:avLst/>
          </a:prstGeom>
          <a:noFill/>
        </p:spPr>
        <p:txBody>
          <a:bodyPr wrap="square" rtlCol="0">
            <a:spAutoFit/>
          </a:bodyPr>
          <a:lstStyle/>
          <a:p>
            <a:r>
              <a:rPr lang="en-ZA" sz="4000" b="1" dirty="0"/>
              <a:t>2001</a:t>
            </a:r>
          </a:p>
        </p:txBody>
      </p:sp>
    </p:spTree>
    <p:extLst>
      <p:ext uri="{BB962C8B-B14F-4D97-AF65-F5344CB8AC3E}">
        <p14:creationId xmlns:p14="http://schemas.microsoft.com/office/powerpoint/2010/main" val="16157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D974-368F-4BD8-B271-1BD7B591CF60}"/>
              </a:ext>
            </a:extLst>
          </p:cNvPr>
          <p:cNvSpPr>
            <a:spLocks noGrp="1"/>
          </p:cNvSpPr>
          <p:nvPr>
            <p:ph type="title"/>
          </p:nvPr>
        </p:nvSpPr>
        <p:spPr/>
        <p:txBody>
          <a:bodyPr/>
          <a:lstStyle/>
          <a:p>
            <a:endParaRPr lang="en-ZA"/>
          </a:p>
        </p:txBody>
      </p:sp>
      <p:pic>
        <p:nvPicPr>
          <p:cNvPr id="5" name="Content Placeholder 4">
            <a:extLst>
              <a:ext uri="{FF2B5EF4-FFF2-40B4-BE49-F238E27FC236}">
                <a16:creationId xmlns:a16="http://schemas.microsoft.com/office/drawing/2014/main" id="{60F487D8-C9FA-4C10-9193-BCD52304D4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9493" y="0"/>
            <a:ext cx="10262507" cy="6841671"/>
          </a:xfrm>
        </p:spPr>
      </p:pic>
    </p:spTree>
    <p:extLst>
      <p:ext uri="{BB962C8B-B14F-4D97-AF65-F5344CB8AC3E}">
        <p14:creationId xmlns:p14="http://schemas.microsoft.com/office/powerpoint/2010/main" val="2278554243"/>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3C75B33-8B9C-4C30-B69D-6F21F9FFF70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descr="A picture containing table, food, cup, plate&#10;&#10;Description generated with high confidence"/>
          <p:cNvPicPr>
            <a:picLocks noChangeAspect="1"/>
          </p:cNvPicPr>
          <p:nvPr/>
        </p:nvPicPr>
        <p:blipFill rotWithShape="1">
          <a:blip r:embed="rId4">
            <a:extLst>
              <a:ext uri="{28A0092B-C50C-407E-A947-70E740481C1C}">
                <a14:useLocalDpi xmlns:a14="http://schemas.microsoft.com/office/drawing/2010/main" val="0"/>
              </a:ext>
            </a:extLst>
          </a:blip>
          <a:srcRect l="3084" r="15661" b="1"/>
          <a:stretch/>
        </p:blipFill>
        <p:spPr>
          <a:xfrm>
            <a:off x="5194607" y="803751"/>
            <a:ext cx="6391533" cy="5250498"/>
          </a:xfrm>
          <a:prstGeom prst="rect">
            <a:avLst/>
          </a:prstGeom>
        </p:spPr>
      </p:pic>
      <p:sp>
        <p:nvSpPr>
          <p:cNvPr id="23" name="Rectangle 22">
            <a:extLst>
              <a:ext uri="{FF2B5EF4-FFF2-40B4-BE49-F238E27FC236}">
                <a16:creationId xmlns:a16="http://schemas.microsoft.com/office/drawing/2014/main" id="{6F9D1DE6-E368-4F07-85F9-D5B767477D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C6B68F6-39B3-48F4-AC4B-32278E039337}"/>
              </a:ext>
            </a:extLst>
          </p:cNvPr>
          <p:cNvSpPr>
            <a:spLocks noGrp="1"/>
          </p:cNvSpPr>
          <p:nvPr>
            <p:ph type="title"/>
          </p:nvPr>
        </p:nvSpPr>
        <p:spPr>
          <a:xfrm>
            <a:off x="820616" y="2918883"/>
            <a:ext cx="3756670" cy="1020232"/>
          </a:xfrm>
        </p:spPr>
        <p:txBody>
          <a:bodyPr>
            <a:normAutofit/>
          </a:bodyPr>
          <a:lstStyle/>
          <a:p>
            <a:r>
              <a:rPr lang="en-ZA" sz="5400" dirty="0"/>
              <a:t>VITAMIN E</a:t>
            </a:r>
          </a:p>
        </p:txBody>
      </p:sp>
      <p:sp>
        <p:nvSpPr>
          <p:cNvPr id="13" name="Rectangle 12">
            <a:extLst>
              <a:ext uri="{FF2B5EF4-FFF2-40B4-BE49-F238E27FC236}">
                <a16:creationId xmlns:a16="http://schemas.microsoft.com/office/drawing/2014/main" id="{D3658807-AFA2-489F-9BC3-32172F79541C}"/>
              </a:ext>
            </a:extLst>
          </p:cNvPr>
          <p:cNvSpPr/>
          <p:nvPr/>
        </p:nvSpPr>
        <p:spPr>
          <a:xfrm>
            <a:off x="0" y="6297283"/>
            <a:ext cx="12192000" cy="560717"/>
          </a:xfrm>
          <a:prstGeom prst="rect">
            <a:avLst/>
          </a:prstGeom>
          <a:solidFill>
            <a:srgbClr val="E1B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144767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CD03E0-FD9E-4272-9BE7-8E2DBBC9E940}"/>
              </a:ext>
            </a:extLst>
          </p:cNvPr>
          <p:cNvSpPr/>
          <p:nvPr/>
        </p:nvSpPr>
        <p:spPr>
          <a:xfrm>
            <a:off x="0" y="6297283"/>
            <a:ext cx="12192000" cy="560717"/>
          </a:xfrm>
          <a:prstGeom prst="rect">
            <a:avLst/>
          </a:prstGeom>
          <a:solidFill>
            <a:srgbClr val="E1B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B8BD6834-AC96-4A07-B261-8A9C2B936F9C}"/>
              </a:ext>
            </a:extLst>
          </p:cNvPr>
          <p:cNvSpPr>
            <a:spLocks noGrp="1"/>
          </p:cNvSpPr>
          <p:nvPr>
            <p:ph type="title"/>
          </p:nvPr>
        </p:nvSpPr>
        <p:spPr/>
        <p:txBody>
          <a:bodyPr/>
          <a:lstStyle/>
          <a:p>
            <a:pPr algn="ctr"/>
            <a:r>
              <a:rPr lang="en-ZA" dirty="0"/>
              <a:t>Vitamin E Structure</a:t>
            </a:r>
          </a:p>
        </p:txBody>
      </p:sp>
      <p:sp>
        <p:nvSpPr>
          <p:cNvPr id="4" name="Content Placeholder 3">
            <a:extLst>
              <a:ext uri="{FF2B5EF4-FFF2-40B4-BE49-F238E27FC236}">
                <a16:creationId xmlns:a16="http://schemas.microsoft.com/office/drawing/2014/main" id="{7B151AEE-D7E9-4B38-8A7D-30A6CBA9EBB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B1190057-16CA-45B5-B38C-58C5419B1256}"/>
              </a:ext>
            </a:extLst>
          </p:cNvPr>
          <p:cNvPicPr>
            <a:picLocks noChangeAspect="1"/>
          </p:cNvPicPr>
          <p:nvPr/>
        </p:nvPicPr>
        <p:blipFill>
          <a:blip r:embed="rId3"/>
          <a:stretch>
            <a:fillRect/>
          </a:stretch>
        </p:blipFill>
        <p:spPr>
          <a:xfrm>
            <a:off x="2580889" y="1922584"/>
            <a:ext cx="6797573" cy="4935415"/>
          </a:xfrm>
          <a:prstGeom prst="rect">
            <a:avLst/>
          </a:prstGeom>
        </p:spPr>
      </p:pic>
      <p:sp>
        <p:nvSpPr>
          <p:cNvPr id="7" name="Rectangle 6">
            <a:extLst>
              <a:ext uri="{FF2B5EF4-FFF2-40B4-BE49-F238E27FC236}">
                <a16:creationId xmlns:a16="http://schemas.microsoft.com/office/drawing/2014/main" id="{8FC7F712-7887-4965-9744-E2D8983560F1}"/>
              </a:ext>
            </a:extLst>
          </p:cNvPr>
          <p:cNvSpPr/>
          <p:nvPr/>
        </p:nvSpPr>
        <p:spPr>
          <a:xfrm>
            <a:off x="3492500" y="1993900"/>
            <a:ext cx="2489200" cy="11176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9A8A55A8-306E-4C3B-9CA1-AE55109B9659}"/>
              </a:ext>
            </a:extLst>
          </p:cNvPr>
          <p:cNvSpPr/>
          <p:nvPr/>
        </p:nvSpPr>
        <p:spPr>
          <a:xfrm>
            <a:off x="3490475" y="4311650"/>
            <a:ext cx="2489200" cy="11176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93059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5FC935-626E-43D6-835F-EF550BD92E5C}"/>
              </a:ext>
            </a:extLst>
          </p:cNvPr>
          <p:cNvSpPr/>
          <p:nvPr/>
        </p:nvSpPr>
        <p:spPr>
          <a:xfrm>
            <a:off x="0" y="6297283"/>
            <a:ext cx="12192000" cy="560717"/>
          </a:xfrm>
          <a:prstGeom prst="rect">
            <a:avLst/>
          </a:prstGeom>
          <a:solidFill>
            <a:srgbClr val="E1B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a:extLst>
              <a:ext uri="{FF2B5EF4-FFF2-40B4-BE49-F238E27FC236}">
                <a16:creationId xmlns:a16="http://schemas.microsoft.com/office/drawing/2014/main" id="{04505E8A-46DB-4484-AB43-43B1F15C6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58" y="-23253410"/>
            <a:ext cx="8918765" cy="27742055"/>
          </a:xfrm>
          <a:prstGeom prst="rect">
            <a:avLst/>
          </a:prstGeom>
        </p:spPr>
      </p:pic>
      <p:sp>
        <p:nvSpPr>
          <p:cNvPr id="2" name="Title 1">
            <a:extLst>
              <a:ext uri="{FF2B5EF4-FFF2-40B4-BE49-F238E27FC236}">
                <a16:creationId xmlns:a16="http://schemas.microsoft.com/office/drawing/2014/main" id="{9ECE6857-C39B-4698-8B57-F857300D9467}"/>
              </a:ext>
            </a:extLst>
          </p:cNvPr>
          <p:cNvSpPr>
            <a:spLocks noGrp="1"/>
          </p:cNvSpPr>
          <p:nvPr>
            <p:ph type="title"/>
          </p:nvPr>
        </p:nvSpPr>
        <p:spPr>
          <a:xfrm>
            <a:off x="0" y="1"/>
            <a:ext cx="12192000" cy="1690688"/>
          </a:xfrm>
          <a:solidFill>
            <a:schemeClr val="bg1"/>
          </a:solidFill>
        </p:spPr>
        <p:txBody>
          <a:bodyPr/>
          <a:lstStyle/>
          <a:p>
            <a:pPr algn="ctr"/>
            <a:r>
              <a:rPr lang="en-ZA" b="1" dirty="0">
                <a:solidFill>
                  <a:schemeClr val="tx1"/>
                </a:solidFill>
              </a:rPr>
              <a:t>Vitamin E</a:t>
            </a:r>
          </a:p>
        </p:txBody>
      </p:sp>
      <p:sp>
        <p:nvSpPr>
          <p:cNvPr id="6" name="Content Placeholder 2">
            <a:extLst>
              <a:ext uri="{FF2B5EF4-FFF2-40B4-BE49-F238E27FC236}">
                <a16:creationId xmlns:a16="http://schemas.microsoft.com/office/drawing/2014/main" id="{F4338DED-019B-4B32-9DF6-6DCC75D16B55}"/>
              </a:ext>
            </a:extLst>
          </p:cNvPr>
          <p:cNvSpPr>
            <a:spLocks noGrp="1"/>
          </p:cNvSpPr>
          <p:nvPr>
            <p:ph idx="1"/>
          </p:nvPr>
        </p:nvSpPr>
        <p:spPr>
          <a:xfrm>
            <a:off x="8669710" y="252249"/>
            <a:ext cx="3522290" cy="5767552"/>
          </a:xfrm>
          <a:solidFill>
            <a:schemeClr val="bg1"/>
          </a:solidFill>
        </p:spPr>
        <p:txBody>
          <a:bodyPr>
            <a:normAutofit/>
          </a:bodyPr>
          <a:lstStyle/>
          <a:p>
            <a:r>
              <a:rPr lang="en-ZA" b="1" dirty="0"/>
              <a:t>Lipid Soluble</a:t>
            </a:r>
          </a:p>
          <a:p>
            <a:endParaRPr lang="en-ZA" b="1" dirty="0"/>
          </a:p>
          <a:p>
            <a:r>
              <a:rPr lang="en-ZA" b="1" dirty="0"/>
              <a:t>Most studied antioxidant</a:t>
            </a:r>
          </a:p>
          <a:p>
            <a:pPr lvl="1"/>
            <a:r>
              <a:rPr lang="en-ZA" b="1" dirty="0"/>
              <a:t>Cardiovascular potential	</a:t>
            </a:r>
          </a:p>
          <a:p>
            <a:endParaRPr lang="en-ZA" b="1" dirty="0"/>
          </a:p>
          <a:p>
            <a:r>
              <a:rPr lang="en-ZA" b="1" dirty="0"/>
              <a:t>Vitamin E Deficiency RARE</a:t>
            </a:r>
          </a:p>
          <a:p>
            <a:pPr lvl="1"/>
            <a:endParaRPr lang="en-ZA" b="1" dirty="0"/>
          </a:p>
          <a:p>
            <a:pPr marL="457200" lvl="1" indent="0">
              <a:buNone/>
            </a:pPr>
            <a:endParaRPr lang="en-ZA" b="1" dirty="0"/>
          </a:p>
        </p:txBody>
      </p:sp>
    </p:spTree>
    <p:extLst>
      <p:ext uri="{BB962C8B-B14F-4D97-AF65-F5344CB8AC3E}">
        <p14:creationId xmlns:p14="http://schemas.microsoft.com/office/powerpoint/2010/main" val="137145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accel="2500" decel="5000" autoRev="1" fill="hold" nodeType="clickEffect">
                                  <p:stCondLst>
                                    <p:cond delay="0"/>
                                  </p:stCondLst>
                                  <p:childTnLst>
                                    <p:animMotion origin="layout" path="M -2.5E-6 -4.44444E-6 L -0.00156 3.29028 " pathEditMode="relative" rAng="0" ptsTypes="AA">
                                      <p:cBhvr>
                                        <p:cTn id="6" dur="20000" fill="hold"/>
                                        <p:tgtEl>
                                          <p:spTgt spid="10"/>
                                        </p:tgtEl>
                                        <p:attrNameLst>
                                          <p:attrName>ppt_x</p:attrName>
                                          <p:attrName>ppt_y</p:attrName>
                                        </p:attrNameLst>
                                      </p:cBhvr>
                                      <p:rCtr x="-78" y="16451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b="1" dirty="0"/>
              <a:t>Outcome:</a:t>
            </a:r>
            <a:br>
              <a:rPr lang="en-ZA" b="1" dirty="0"/>
            </a:br>
            <a:r>
              <a:rPr lang="en-ZA" b="1" dirty="0"/>
              <a:t>Okay</a:t>
            </a:r>
          </a:p>
        </p:txBody>
      </p:sp>
      <p:sp>
        <p:nvSpPr>
          <p:cNvPr id="6" name="Content Placeholder 2">
            <a:extLst>
              <a:ext uri="{FF2B5EF4-FFF2-40B4-BE49-F238E27FC236}">
                <a16:creationId xmlns:a16="http://schemas.microsoft.com/office/drawing/2014/main" id="{5393D55A-6DEF-45CE-93B1-F8540F22B333}"/>
              </a:ext>
            </a:extLst>
          </p:cNvPr>
          <p:cNvSpPr txBox="1">
            <a:spLocks/>
          </p:cNvSpPr>
          <p:nvPr/>
        </p:nvSpPr>
        <p:spPr>
          <a:xfrm>
            <a:off x="1154954" y="2603500"/>
            <a:ext cx="8825659" cy="341630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Treatment: </a:t>
            </a:r>
            <a:r>
              <a:rPr lang="en-ZA" b="1" dirty="0">
                <a:sym typeface="Symbol" panose="05050102010706020507" pitchFamily="18" charset="2"/>
              </a:rPr>
              <a:t>-tocopherol capsule </a:t>
            </a:r>
            <a:r>
              <a:rPr lang="en-ZA" dirty="0">
                <a:sym typeface="Symbol" panose="05050102010706020507" pitchFamily="18" charset="2"/>
              </a:rPr>
              <a:t>from Soya Oil (Vitamin E)</a:t>
            </a:r>
            <a:endParaRPr lang="en-ZA" dirty="0"/>
          </a:p>
          <a:p>
            <a:r>
              <a:rPr lang="en-ZA" dirty="0"/>
              <a:t>End points: Risk of Myocardial Infarction and CVD Mortality</a:t>
            </a:r>
          </a:p>
          <a:p>
            <a:r>
              <a:rPr lang="en-ZA" dirty="0"/>
              <a:t>Sample Size: </a:t>
            </a:r>
          </a:p>
          <a:p>
            <a:pPr lvl="1"/>
            <a:r>
              <a:rPr lang="en-ZA" b="1" dirty="0"/>
              <a:t>2 548 British Patients with Coronary Atherosclerosis</a:t>
            </a:r>
          </a:p>
          <a:p>
            <a:pPr lvl="2"/>
            <a:r>
              <a:rPr lang="en-ZA" b="1" dirty="0"/>
              <a:t>1 035 Patients + 800 IU daily</a:t>
            </a:r>
          </a:p>
          <a:p>
            <a:pPr lvl="2"/>
            <a:r>
              <a:rPr lang="en-ZA" b="1" dirty="0"/>
              <a:t>546 Patients + 400 IU daily</a:t>
            </a:r>
          </a:p>
          <a:p>
            <a:pPr lvl="2"/>
            <a:r>
              <a:rPr lang="en-ZA" b="1" dirty="0"/>
              <a:t>967 Patients + Placebo</a:t>
            </a:r>
          </a:p>
          <a:p>
            <a:r>
              <a:rPr lang="en-ZA" dirty="0"/>
              <a:t>Findings</a:t>
            </a:r>
          </a:p>
          <a:p>
            <a:pPr lvl="1"/>
            <a:r>
              <a:rPr lang="en-ZA" b="1" dirty="0">
                <a:sym typeface="Symbol" panose="05050102010706020507" pitchFamily="18" charset="2"/>
              </a:rPr>
              <a:t>1.5 year follow-up:</a:t>
            </a:r>
          </a:p>
          <a:p>
            <a:pPr lvl="2"/>
            <a:r>
              <a:rPr lang="en-ZA" b="1" dirty="0">
                <a:sym typeface="Symbol" panose="05050102010706020507" pitchFamily="18" charset="2"/>
              </a:rPr>
              <a:t>= SAME MORTALITY</a:t>
            </a:r>
          </a:p>
          <a:p>
            <a:pPr lvl="2"/>
            <a:r>
              <a:rPr lang="en-ZA" b="1" dirty="0">
                <a:sym typeface="Symbol" panose="05050102010706020507" pitchFamily="18" charset="2"/>
              </a:rPr>
              <a:t>47% Risk of CVD event </a:t>
            </a:r>
          </a:p>
          <a:p>
            <a:pPr lvl="2"/>
            <a:r>
              <a:rPr lang="en-ZA" b="1" dirty="0">
                <a:sym typeface="Symbol" panose="05050102010706020507" pitchFamily="18" charset="2"/>
              </a:rPr>
              <a:t>68% Risk of Myocardial Infarction</a:t>
            </a:r>
          </a:p>
        </p:txBody>
      </p:sp>
      <p:pic>
        <p:nvPicPr>
          <p:cNvPr id="3" name="Picture 2">
            <a:extLst>
              <a:ext uri="{FF2B5EF4-FFF2-40B4-BE49-F238E27FC236}">
                <a16:creationId xmlns:a16="http://schemas.microsoft.com/office/drawing/2014/main" id="{E3F2945B-D775-4DE5-B0EB-8D2738431D55}"/>
              </a:ext>
            </a:extLst>
          </p:cNvPr>
          <p:cNvPicPr>
            <a:picLocks noChangeAspect="1"/>
          </p:cNvPicPr>
          <p:nvPr/>
        </p:nvPicPr>
        <p:blipFill>
          <a:blip r:embed="rId3"/>
          <a:stretch>
            <a:fillRect/>
          </a:stretch>
        </p:blipFill>
        <p:spPr>
          <a:xfrm>
            <a:off x="4093029" y="582613"/>
            <a:ext cx="7521802" cy="1313819"/>
          </a:xfrm>
          <a:prstGeom prst="rect">
            <a:avLst/>
          </a:prstGeom>
        </p:spPr>
      </p:pic>
      <p:sp>
        <p:nvSpPr>
          <p:cNvPr id="7" name="Rectangle 6">
            <a:extLst>
              <a:ext uri="{FF2B5EF4-FFF2-40B4-BE49-F238E27FC236}">
                <a16:creationId xmlns:a16="http://schemas.microsoft.com/office/drawing/2014/main" id="{80C1F393-1272-479E-837B-485ED6497D0A}"/>
              </a:ext>
            </a:extLst>
          </p:cNvPr>
          <p:cNvSpPr/>
          <p:nvPr/>
        </p:nvSpPr>
        <p:spPr>
          <a:xfrm>
            <a:off x="0" y="6297283"/>
            <a:ext cx="12192000" cy="560717"/>
          </a:xfrm>
          <a:prstGeom prst="rect">
            <a:avLst/>
          </a:prstGeom>
          <a:solidFill>
            <a:srgbClr val="E1B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a:extLst>
              <a:ext uri="{FF2B5EF4-FFF2-40B4-BE49-F238E27FC236}">
                <a16:creationId xmlns:a16="http://schemas.microsoft.com/office/drawing/2014/main" id="{44CC4922-25B2-42C4-B0E2-37FEE0E59ADC}"/>
              </a:ext>
            </a:extLst>
          </p:cNvPr>
          <p:cNvSpPr txBox="1"/>
          <p:nvPr/>
        </p:nvSpPr>
        <p:spPr>
          <a:xfrm>
            <a:off x="10477501" y="1958115"/>
            <a:ext cx="1320800" cy="707886"/>
          </a:xfrm>
          <a:prstGeom prst="rect">
            <a:avLst/>
          </a:prstGeom>
          <a:noFill/>
        </p:spPr>
        <p:txBody>
          <a:bodyPr wrap="square" rtlCol="0">
            <a:spAutoFit/>
          </a:bodyPr>
          <a:lstStyle/>
          <a:p>
            <a:r>
              <a:rPr lang="en-ZA" sz="4000" b="1" dirty="0"/>
              <a:t>1996</a:t>
            </a:r>
          </a:p>
        </p:txBody>
      </p:sp>
    </p:spTree>
    <p:extLst>
      <p:ext uri="{BB962C8B-B14F-4D97-AF65-F5344CB8AC3E}">
        <p14:creationId xmlns:p14="http://schemas.microsoft.com/office/powerpoint/2010/main" val="1306425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a:xfrm>
            <a:off x="1154954" y="973668"/>
            <a:ext cx="9862091" cy="706964"/>
          </a:xfrm>
        </p:spPr>
        <p:txBody>
          <a:bodyPr/>
          <a:lstStyle/>
          <a:p>
            <a:r>
              <a:rPr lang="en-ZA" sz="4400" b="1" dirty="0">
                <a:solidFill>
                  <a:srgbClr val="FF0000"/>
                </a:solidFill>
              </a:rPr>
              <a:t>Outcome:</a:t>
            </a:r>
            <a:br>
              <a:rPr lang="en-ZA" sz="4400" b="1" dirty="0">
                <a:solidFill>
                  <a:srgbClr val="FF0000"/>
                </a:solidFill>
              </a:rPr>
            </a:br>
            <a:r>
              <a:rPr lang="en-ZA" sz="4400" b="1" dirty="0">
                <a:solidFill>
                  <a:srgbClr val="FF0000"/>
                </a:solidFill>
              </a:rPr>
              <a:t>NO EFFECT</a:t>
            </a:r>
            <a:endParaRPr lang="en-ZA" b="1" dirty="0">
              <a:solidFill>
                <a:srgbClr val="FF0000"/>
              </a:solidFill>
            </a:endParaRPr>
          </a:p>
        </p:txBody>
      </p:sp>
      <p:sp>
        <p:nvSpPr>
          <p:cNvPr id="6" name="Content Placeholder 2">
            <a:extLst>
              <a:ext uri="{FF2B5EF4-FFF2-40B4-BE49-F238E27FC236}">
                <a16:creationId xmlns:a16="http://schemas.microsoft.com/office/drawing/2014/main" id="{5393D55A-6DEF-45CE-93B1-F8540F22B333}"/>
              </a:ext>
            </a:extLst>
          </p:cNvPr>
          <p:cNvSpPr txBox="1">
            <a:spLocks/>
          </p:cNvSpPr>
          <p:nvPr/>
        </p:nvSpPr>
        <p:spPr>
          <a:xfrm>
            <a:off x="1154954" y="2603500"/>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Treatment: 400 IU daily </a:t>
            </a:r>
            <a:r>
              <a:rPr lang="en-ZA" dirty="0">
                <a:sym typeface="Symbol" panose="05050102010706020507" pitchFamily="18" charset="2"/>
              </a:rPr>
              <a:t>Vitamin E</a:t>
            </a:r>
            <a:endParaRPr lang="en-ZA" dirty="0"/>
          </a:p>
          <a:p>
            <a:r>
              <a:rPr lang="en-ZA" dirty="0"/>
              <a:t>End points: Risk of Myocardial Infarction and CVD Mortality</a:t>
            </a:r>
          </a:p>
          <a:p>
            <a:r>
              <a:rPr lang="en-ZA" dirty="0"/>
              <a:t>Sample Size: </a:t>
            </a:r>
          </a:p>
          <a:p>
            <a:pPr lvl="1"/>
            <a:r>
              <a:rPr lang="en-ZA" b="1" dirty="0"/>
              <a:t>9 541 Patients with CVD or Diabetes (55 &lt; </a:t>
            </a:r>
            <a:r>
              <a:rPr lang="en-ZA" b="1" dirty="0" err="1"/>
              <a:t>yr</a:t>
            </a:r>
            <a:r>
              <a:rPr lang="en-ZA" b="1" dirty="0"/>
              <a:t>/old)</a:t>
            </a:r>
          </a:p>
          <a:p>
            <a:pPr lvl="2"/>
            <a:r>
              <a:rPr lang="en-ZA" b="1" dirty="0"/>
              <a:t>3 654 (35%) Patients with Diabetes</a:t>
            </a:r>
          </a:p>
          <a:p>
            <a:r>
              <a:rPr lang="en-ZA" dirty="0"/>
              <a:t>Findings</a:t>
            </a:r>
          </a:p>
          <a:p>
            <a:pPr lvl="1"/>
            <a:r>
              <a:rPr lang="en-ZA" b="1" dirty="0">
                <a:sym typeface="Symbol" panose="05050102010706020507" pitchFamily="18" charset="2"/>
              </a:rPr>
              <a:t>4.5 year follow-up:</a:t>
            </a:r>
          </a:p>
          <a:p>
            <a:pPr lvl="2"/>
            <a:r>
              <a:rPr lang="en-ZA" b="1" dirty="0">
                <a:sym typeface="Symbol" panose="05050102010706020507" pitchFamily="18" charset="2"/>
              </a:rPr>
              <a:t> NO EFFECT</a:t>
            </a:r>
          </a:p>
        </p:txBody>
      </p:sp>
      <p:pic>
        <p:nvPicPr>
          <p:cNvPr id="4" name="Picture 3">
            <a:extLst>
              <a:ext uri="{FF2B5EF4-FFF2-40B4-BE49-F238E27FC236}">
                <a16:creationId xmlns:a16="http://schemas.microsoft.com/office/drawing/2014/main" id="{0B358579-ACB3-4B6B-85E4-3AF4AD61468C}"/>
              </a:ext>
            </a:extLst>
          </p:cNvPr>
          <p:cNvPicPr>
            <a:picLocks noChangeAspect="1"/>
          </p:cNvPicPr>
          <p:nvPr/>
        </p:nvPicPr>
        <p:blipFill>
          <a:blip r:embed="rId3"/>
          <a:stretch>
            <a:fillRect/>
          </a:stretch>
        </p:blipFill>
        <p:spPr>
          <a:xfrm>
            <a:off x="4296229" y="535358"/>
            <a:ext cx="7350545" cy="1653290"/>
          </a:xfrm>
          <a:prstGeom prst="rect">
            <a:avLst/>
          </a:prstGeom>
        </p:spPr>
      </p:pic>
      <p:sp>
        <p:nvSpPr>
          <p:cNvPr id="7" name="Title 1">
            <a:extLst>
              <a:ext uri="{FF2B5EF4-FFF2-40B4-BE49-F238E27FC236}">
                <a16:creationId xmlns:a16="http://schemas.microsoft.com/office/drawing/2014/main" id="{2D5E7435-9D8C-4CD6-81C2-4C13A6DEB58D}"/>
              </a:ext>
            </a:extLst>
          </p:cNvPr>
          <p:cNvSpPr txBox="1">
            <a:spLocks/>
          </p:cNvSpPr>
          <p:nvPr/>
        </p:nvSpPr>
        <p:spPr bwMode="gray">
          <a:xfrm>
            <a:off x="887970" y="5526233"/>
            <a:ext cx="1073415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ZA" sz="4400" b="1" dirty="0">
                <a:solidFill>
                  <a:srgbClr val="FF0000"/>
                </a:solidFill>
              </a:rPr>
              <a:t>Vitamin E = “No Recommendation”</a:t>
            </a:r>
          </a:p>
        </p:txBody>
      </p:sp>
      <p:sp>
        <p:nvSpPr>
          <p:cNvPr id="9" name="Rectangle 8">
            <a:extLst>
              <a:ext uri="{FF2B5EF4-FFF2-40B4-BE49-F238E27FC236}">
                <a16:creationId xmlns:a16="http://schemas.microsoft.com/office/drawing/2014/main" id="{7DD608B5-BA84-4C63-B2E1-85666DEAA1C3}"/>
              </a:ext>
            </a:extLst>
          </p:cNvPr>
          <p:cNvSpPr/>
          <p:nvPr/>
        </p:nvSpPr>
        <p:spPr>
          <a:xfrm>
            <a:off x="0" y="6297283"/>
            <a:ext cx="12192000" cy="560717"/>
          </a:xfrm>
          <a:prstGeom prst="rect">
            <a:avLst/>
          </a:prstGeom>
          <a:solidFill>
            <a:srgbClr val="E1B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a:extLst>
              <a:ext uri="{FF2B5EF4-FFF2-40B4-BE49-F238E27FC236}">
                <a16:creationId xmlns:a16="http://schemas.microsoft.com/office/drawing/2014/main" id="{FBCAEBF7-B95D-4640-ACD8-D6A236EC2E6D}"/>
              </a:ext>
            </a:extLst>
          </p:cNvPr>
          <p:cNvSpPr txBox="1"/>
          <p:nvPr/>
        </p:nvSpPr>
        <p:spPr>
          <a:xfrm>
            <a:off x="10477501" y="1958115"/>
            <a:ext cx="1320800" cy="707886"/>
          </a:xfrm>
          <a:prstGeom prst="rect">
            <a:avLst/>
          </a:prstGeom>
          <a:noFill/>
        </p:spPr>
        <p:txBody>
          <a:bodyPr wrap="square" rtlCol="0">
            <a:spAutoFit/>
          </a:bodyPr>
          <a:lstStyle/>
          <a:p>
            <a:r>
              <a:rPr lang="en-ZA" sz="4000" b="1" dirty="0"/>
              <a:t>2002</a:t>
            </a:r>
          </a:p>
        </p:txBody>
      </p:sp>
      <p:sp>
        <p:nvSpPr>
          <p:cNvPr id="3" name="TextBox 2">
            <a:extLst>
              <a:ext uri="{FF2B5EF4-FFF2-40B4-BE49-F238E27FC236}">
                <a16:creationId xmlns:a16="http://schemas.microsoft.com/office/drawing/2014/main" id="{18C9DEB6-6C7E-4CFE-8647-2925C417CE24}"/>
              </a:ext>
            </a:extLst>
          </p:cNvPr>
          <p:cNvSpPr txBox="1"/>
          <p:nvPr/>
        </p:nvSpPr>
        <p:spPr>
          <a:xfrm>
            <a:off x="342900" y="4781550"/>
            <a:ext cx="11455401" cy="1754326"/>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ZA" sz="2800" dirty="0"/>
              <a:t>"</a:t>
            </a:r>
            <a:r>
              <a:rPr lang="en-ZA" sz="3600" b="1" dirty="0"/>
              <a:t>Vitamin E is associated with lipids, or the fats found in the blood, but it's mostly just a micronutrient that's going along for the ride" - Margaret Traber</a:t>
            </a:r>
            <a:endParaRPr lang="en-ZA" sz="2800" b="1" dirty="0"/>
          </a:p>
        </p:txBody>
      </p:sp>
    </p:spTree>
    <p:extLst>
      <p:ext uri="{BB962C8B-B14F-4D97-AF65-F5344CB8AC3E}">
        <p14:creationId xmlns:p14="http://schemas.microsoft.com/office/powerpoint/2010/main" val="172520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50A969-202D-4A97-BDBD-B2BB1E150C05}"/>
              </a:ext>
            </a:extLst>
          </p:cNvPr>
          <p:cNvSpPr/>
          <p:nvPr/>
        </p:nvSpPr>
        <p:spPr>
          <a:xfrm>
            <a:off x="0" y="6297283"/>
            <a:ext cx="12192000" cy="5607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C4C04BC0-7C71-4405-952F-83C14139A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06" y="3890319"/>
            <a:ext cx="2627086" cy="2627086"/>
          </a:xfrm>
          <a:prstGeom prst="rect">
            <a:avLst/>
          </a:prstGeom>
        </p:spPr>
      </p:pic>
      <p:pic>
        <p:nvPicPr>
          <p:cNvPr id="7" name="Picture 6">
            <a:extLst>
              <a:ext uri="{FF2B5EF4-FFF2-40B4-BE49-F238E27FC236}">
                <a16:creationId xmlns:a16="http://schemas.microsoft.com/office/drawing/2014/main" id="{53EE22E2-E2C9-48FA-B64F-7ABE3D8C7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271" y="1378440"/>
            <a:ext cx="4762500" cy="4762500"/>
          </a:xfrm>
          <a:prstGeom prst="rect">
            <a:avLst/>
          </a:prstGeom>
        </p:spPr>
      </p:pic>
      <p:pic>
        <p:nvPicPr>
          <p:cNvPr id="9" name="Picture 8">
            <a:extLst>
              <a:ext uri="{FF2B5EF4-FFF2-40B4-BE49-F238E27FC236}">
                <a16:creationId xmlns:a16="http://schemas.microsoft.com/office/drawing/2014/main" id="{E6342055-C128-471C-A922-109E072876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637" y="142421"/>
            <a:ext cx="3394024" cy="3394024"/>
          </a:xfrm>
          <a:prstGeom prst="rect">
            <a:avLst/>
          </a:prstGeom>
        </p:spPr>
      </p:pic>
      <p:pic>
        <p:nvPicPr>
          <p:cNvPr id="11" name="Picture 10">
            <a:extLst>
              <a:ext uri="{FF2B5EF4-FFF2-40B4-BE49-F238E27FC236}">
                <a16:creationId xmlns:a16="http://schemas.microsoft.com/office/drawing/2014/main" id="{4F71E9AF-A22E-4C22-B80B-8BA09A776D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1771" y="193467"/>
            <a:ext cx="2948214" cy="2948214"/>
          </a:xfrm>
          <a:prstGeom prst="rect">
            <a:avLst/>
          </a:prstGeom>
        </p:spPr>
      </p:pic>
      <p:pic>
        <p:nvPicPr>
          <p:cNvPr id="13" name="Picture 12">
            <a:extLst>
              <a:ext uri="{FF2B5EF4-FFF2-40B4-BE49-F238E27FC236}">
                <a16:creationId xmlns:a16="http://schemas.microsoft.com/office/drawing/2014/main" id="{9501623C-AC9A-41FA-9FAF-1E58B20BB4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7655" y="3759690"/>
            <a:ext cx="4054569" cy="3146806"/>
          </a:xfrm>
          <a:prstGeom prst="rect">
            <a:avLst/>
          </a:prstGeom>
        </p:spPr>
      </p:pic>
    </p:spTree>
    <p:extLst>
      <p:ext uri="{BB962C8B-B14F-4D97-AF65-F5344CB8AC3E}">
        <p14:creationId xmlns:p14="http://schemas.microsoft.com/office/powerpoint/2010/main" val="906811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b="1" dirty="0"/>
              <a:t>Outcome:</a:t>
            </a:r>
            <a:br>
              <a:rPr lang="en-ZA" b="1" dirty="0"/>
            </a:br>
            <a:r>
              <a:rPr lang="en-ZA" b="1" dirty="0"/>
              <a:t>Semi-Good</a:t>
            </a:r>
          </a:p>
        </p:txBody>
      </p:sp>
      <p:sp>
        <p:nvSpPr>
          <p:cNvPr id="3" name="Content Placeholder 2">
            <a:extLst>
              <a:ext uri="{FF2B5EF4-FFF2-40B4-BE49-F238E27FC236}">
                <a16:creationId xmlns:a16="http://schemas.microsoft.com/office/drawing/2014/main" id="{6242BCC5-28FA-4EA6-8CBE-D850CCA005F5}"/>
              </a:ext>
            </a:extLst>
          </p:cNvPr>
          <p:cNvSpPr>
            <a:spLocks noGrp="1"/>
          </p:cNvSpPr>
          <p:nvPr>
            <p:ph idx="1"/>
          </p:nvPr>
        </p:nvSpPr>
        <p:spPr/>
        <p:txBody>
          <a:bodyPr>
            <a:normAutofit/>
          </a:bodyPr>
          <a:lstStyle/>
          <a:p>
            <a:r>
              <a:rPr lang="en-ZA" dirty="0"/>
              <a:t>Treatment: Placebo, Multivitamin +/- Vitamin A/C/E</a:t>
            </a:r>
          </a:p>
          <a:p>
            <a:r>
              <a:rPr lang="en-ZA" dirty="0"/>
              <a:t>End points: Mortality at risk for heart disease, cerebrovascular disease, and cancer</a:t>
            </a:r>
          </a:p>
          <a:p>
            <a:r>
              <a:rPr lang="en-ZA" dirty="0"/>
              <a:t>Sample Size: 1,063,023 Adult Americans (1982–1989) </a:t>
            </a:r>
          </a:p>
          <a:p>
            <a:r>
              <a:rPr lang="en-ZA" dirty="0"/>
              <a:t>Findings</a:t>
            </a:r>
          </a:p>
          <a:p>
            <a:pPr lvl="1"/>
            <a:r>
              <a:rPr lang="en-ZA" dirty="0"/>
              <a:t>7 year follow-up: Placebo vs Multivitamin = Same Risk Mortality</a:t>
            </a:r>
          </a:p>
          <a:p>
            <a:pPr lvl="1"/>
            <a:r>
              <a:rPr lang="en-ZA" dirty="0"/>
              <a:t>Multivitamin + </a:t>
            </a:r>
            <a:r>
              <a:rPr lang="en-ZA" dirty="0" err="1"/>
              <a:t>Vit</a:t>
            </a:r>
            <a:r>
              <a:rPr lang="en-ZA" dirty="0"/>
              <a:t> A/C/E = </a:t>
            </a:r>
            <a:r>
              <a:rPr lang="en-ZA" dirty="0">
                <a:sym typeface="Symbol" panose="05050102010706020507" pitchFamily="18" charset="2"/>
              </a:rPr>
              <a:t>15% Lower risk Mortality</a:t>
            </a:r>
            <a:endParaRPr lang="en-ZA" dirty="0"/>
          </a:p>
          <a:p>
            <a:pPr lvl="1"/>
            <a:endParaRPr lang="en-ZA" dirty="0"/>
          </a:p>
        </p:txBody>
      </p:sp>
      <p:pic>
        <p:nvPicPr>
          <p:cNvPr id="4" name="Picture 3">
            <a:extLst>
              <a:ext uri="{FF2B5EF4-FFF2-40B4-BE49-F238E27FC236}">
                <a16:creationId xmlns:a16="http://schemas.microsoft.com/office/drawing/2014/main" id="{E4CECCE8-E537-48A3-A923-B69D777C6D23}"/>
              </a:ext>
            </a:extLst>
          </p:cNvPr>
          <p:cNvPicPr>
            <a:picLocks noChangeAspect="1"/>
          </p:cNvPicPr>
          <p:nvPr/>
        </p:nvPicPr>
        <p:blipFill>
          <a:blip r:embed="rId3"/>
          <a:stretch>
            <a:fillRect/>
          </a:stretch>
        </p:blipFill>
        <p:spPr>
          <a:xfrm>
            <a:off x="5934128" y="544526"/>
            <a:ext cx="5691815" cy="1627174"/>
          </a:xfrm>
          <a:prstGeom prst="rect">
            <a:avLst/>
          </a:prstGeom>
        </p:spPr>
      </p:pic>
      <p:sp>
        <p:nvSpPr>
          <p:cNvPr id="5" name="Rectangle 4">
            <a:extLst>
              <a:ext uri="{FF2B5EF4-FFF2-40B4-BE49-F238E27FC236}">
                <a16:creationId xmlns:a16="http://schemas.microsoft.com/office/drawing/2014/main" id="{562DFF62-97BB-4B0F-8DF6-458E013F8E82}"/>
              </a:ext>
            </a:extLst>
          </p:cNvPr>
          <p:cNvSpPr/>
          <p:nvPr/>
        </p:nvSpPr>
        <p:spPr>
          <a:xfrm>
            <a:off x="0" y="6297283"/>
            <a:ext cx="12192000" cy="5607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C7ED4B6A-9A63-4760-A7B1-192F334F0B6E}"/>
              </a:ext>
            </a:extLst>
          </p:cNvPr>
          <p:cNvSpPr txBox="1"/>
          <p:nvPr/>
        </p:nvSpPr>
        <p:spPr>
          <a:xfrm>
            <a:off x="10477501" y="1958115"/>
            <a:ext cx="1320800" cy="707886"/>
          </a:xfrm>
          <a:prstGeom prst="rect">
            <a:avLst/>
          </a:prstGeom>
          <a:noFill/>
        </p:spPr>
        <p:txBody>
          <a:bodyPr wrap="square" rtlCol="0">
            <a:spAutoFit/>
          </a:bodyPr>
          <a:lstStyle/>
          <a:p>
            <a:r>
              <a:rPr lang="en-ZA" sz="4000" b="1" dirty="0"/>
              <a:t>2000</a:t>
            </a:r>
          </a:p>
        </p:txBody>
      </p:sp>
    </p:spTree>
    <p:extLst>
      <p:ext uri="{BB962C8B-B14F-4D97-AF65-F5344CB8AC3E}">
        <p14:creationId xmlns:p14="http://schemas.microsoft.com/office/powerpoint/2010/main" val="2625708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b="1" dirty="0"/>
              <a:t>Outcome:</a:t>
            </a:r>
            <a:br>
              <a:rPr lang="en-ZA" b="1" dirty="0"/>
            </a:br>
            <a:r>
              <a:rPr lang="en-ZA" b="1" dirty="0"/>
              <a:t>Good</a:t>
            </a:r>
          </a:p>
        </p:txBody>
      </p:sp>
      <p:sp>
        <p:nvSpPr>
          <p:cNvPr id="3" name="Content Placeholder 2">
            <a:extLst>
              <a:ext uri="{FF2B5EF4-FFF2-40B4-BE49-F238E27FC236}">
                <a16:creationId xmlns:a16="http://schemas.microsoft.com/office/drawing/2014/main" id="{6242BCC5-28FA-4EA6-8CBE-D850CCA005F5}"/>
              </a:ext>
            </a:extLst>
          </p:cNvPr>
          <p:cNvSpPr>
            <a:spLocks noGrp="1"/>
          </p:cNvSpPr>
          <p:nvPr>
            <p:ph idx="1"/>
          </p:nvPr>
        </p:nvSpPr>
        <p:spPr/>
        <p:txBody>
          <a:bodyPr>
            <a:normAutofit/>
          </a:bodyPr>
          <a:lstStyle/>
          <a:p>
            <a:r>
              <a:rPr lang="en-ZA" dirty="0"/>
              <a:t>Questionnaire: Low dose multivitamin supplements</a:t>
            </a:r>
          </a:p>
          <a:p>
            <a:r>
              <a:rPr lang="en-ZA" dirty="0"/>
              <a:t>End points: Risk of myocardial infarction</a:t>
            </a:r>
          </a:p>
          <a:p>
            <a:r>
              <a:rPr lang="en-ZA" dirty="0"/>
              <a:t>Sample Size: </a:t>
            </a:r>
          </a:p>
          <a:p>
            <a:pPr lvl="1"/>
            <a:r>
              <a:rPr lang="en-ZA" dirty="0"/>
              <a:t>1296 cases (910 men, 386 women) with an incidence of nonfatal MI </a:t>
            </a:r>
          </a:p>
          <a:p>
            <a:pPr lvl="1"/>
            <a:r>
              <a:rPr lang="en-ZA" dirty="0"/>
              <a:t>1685 controls (1143 men, 542 women)</a:t>
            </a:r>
          </a:p>
          <a:p>
            <a:r>
              <a:rPr lang="en-ZA" dirty="0"/>
              <a:t>Findings</a:t>
            </a:r>
          </a:p>
          <a:p>
            <a:pPr lvl="1"/>
            <a:r>
              <a:rPr lang="en-ZA" dirty="0">
                <a:sym typeface="Symbol" panose="05050102010706020507" pitchFamily="18" charset="2"/>
              </a:rPr>
              <a:t>21% Lower risk in men (Odds Ratio = 0.79)</a:t>
            </a:r>
          </a:p>
          <a:p>
            <a:pPr lvl="1"/>
            <a:r>
              <a:rPr lang="en-ZA" dirty="0">
                <a:sym typeface="Symbol" panose="05050102010706020507" pitchFamily="18" charset="2"/>
              </a:rPr>
              <a:t>34% Lower risk in women (Odds Ratio = 0.66)</a:t>
            </a:r>
          </a:p>
          <a:p>
            <a:pPr lvl="1"/>
            <a:endParaRPr lang="en-ZA" dirty="0"/>
          </a:p>
          <a:p>
            <a:pPr lvl="1"/>
            <a:endParaRPr lang="en-ZA" dirty="0"/>
          </a:p>
        </p:txBody>
      </p:sp>
      <p:pic>
        <p:nvPicPr>
          <p:cNvPr id="5" name="Picture 4">
            <a:extLst>
              <a:ext uri="{FF2B5EF4-FFF2-40B4-BE49-F238E27FC236}">
                <a16:creationId xmlns:a16="http://schemas.microsoft.com/office/drawing/2014/main" id="{4D8D7C78-7EB1-4001-A5BF-69511309C104}"/>
              </a:ext>
            </a:extLst>
          </p:cNvPr>
          <p:cNvPicPr>
            <a:picLocks noChangeAspect="1"/>
          </p:cNvPicPr>
          <p:nvPr/>
        </p:nvPicPr>
        <p:blipFill>
          <a:blip r:embed="rId3"/>
          <a:stretch>
            <a:fillRect/>
          </a:stretch>
        </p:blipFill>
        <p:spPr>
          <a:xfrm>
            <a:off x="4261757" y="575766"/>
            <a:ext cx="7347858" cy="1585130"/>
          </a:xfrm>
          <a:prstGeom prst="rect">
            <a:avLst/>
          </a:prstGeom>
        </p:spPr>
      </p:pic>
      <p:sp>
        <p:nvSpPr>
          <p:cNvPr id="6" name="Rectangle 5">
            <a:extLst>
              <a:ext uri="{FF2B5EF4-FFF2-40B4-BE49-F238E27FC236}">
                <a16:creationId xmlns:a16="http://schemas.microsoft.com/office/drawing/2014/main" id="{8DE4A00C-3EB2-49F0-AFA1-9FCDBE44F0E0}"/>
              </a:ext>
            </a:extLst>
          </p:cNvPr>
          <p:cNvSpPr/>
          <p:nvPr/>
        </p:nvSpPr>
        <p:spPr>
          <a:xfrm>
            <a:off x="0" y="6297283"/>
            <a:ext cx="12192000" cy="5607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8B445A57-E7E1-4494-8C25-5742DBA93630}"/>
              </a:ext>
            </a:extLst>
          </p:cNvPr>
          <p:cNvSpPr txBox="1"/>
          <p:nvPr/>
        </p:nvSpPr>
        <p:spPr>
          <a:xfrm>
            <a:off x="10477501" y="1958115"/>
            <a:ext cx="1320800" cy="707886"/>
          </a:xfrm>
          <a:prstGeom prst="rect">
            <a:avLst/>
          </a:prstGeom>
          <a:noFill/>
        </p:spPr>
        <p:txBody>
          <a:bodyPr wrap="square" rtlCol="0">
            <a:spAutoFit/>
          </a:bodyPr>
          <a:lstStyle/>
          <a:p>
            <a:r>
              <a:rPr lang="en-ZA" sz="4000" b="1" dirty="0"/>
              <a:t>2003</a:t>
            </a:r>
          </a:p>
        </p:txBody>
      </p:sp>
    </p:spTree>
    <p:extLst>
      <p:ext uri="{BB962C8B-B14F-4D97-AF65-F5344CB8AC3E}">
        <p14:creationId xmlns:p14="http://schemas.microsoft.com/office/powerpoint/2010/main" val="1447445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b="1" dirty="0"/>
              <a:t>Outcome:</a:t>
            </a:r>
            <a:br>
              <a:rPr lang="en-ZA" b="1" dirty="0"/>
            </a:br>
            <a:r>
              <a:rPr lang="en-ZA" b="1" dirty="0"/>
              <a:t>No-Effect</a:t>
            </a:r>
          </a:p>
        </p:txBody>
      </p:sp>
      <p:pic>
        <p:nvPicPr>
          <p:cNvPr id="4" name="Picture 3">
            <a:extLst>
              <a:ext uri="{FF2B5EF4-FFF2-40B4-BE49-F238E27FC236}">
                <a16:creationId xmlns:a16="http://schemas.microsoft.com/office/drawing/2014/main" id="{719A8FE7-40DE-4541-BB4D-F4E11C05C304}"/>
              </a:ext>
            </a:extLst>
          </p:cNvPr>
          <p:cNvPicPr>
            <a:picLocks noChangeAspect="1"/>
          </p:cNvPicPr>
          <p:nvPr/>
        </p:nvPicPr>
        <p:blipFill>
          <a:blip r:embed="rId3"/>
          <a:stretch>
            <a:fillRect/>
          </a:stretch>
        </p:blipFill>
        <p:spPr>
          <a:xfrm>
            <a:off x="3652646" y="560985"/>
            <a:ext cx="7973297" cy="1512744"/>
          </a:xfrm>
          <a:prstGeom prst="rect">
            <a:avLst/>
          </a:prstGeom>
        </p:spPr>
      </p:pic>
      <p:sp>
        <p:nvSpPr>
          <p:cNvPr id="5" name="Content Placeholder 2">
            <a:extLst>
              <a:ext uri="{FF2B5EF4-FFF2-40B4-BE49-F238E27FC236}">
                <a16:creationId xmlns:a16="http://schemas.microsoft.com/office/drawing/2014/main" id="{479E7AA3-F8C7-4117-B9CE-269F6E90A056}"/>
              </a:ext>
            </a:extLst>
          </p:cNvPr>
          <p:cNvSpPr txBox="1">
            <a:spLocks/>
          </p:cNvSpPr>
          <p:nvPr/>
        </p:nvSpPr>
        <p:spPr>
          <a:xfrm>
            <a:off x="1154954" y="2603500"/>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Treatment: Hormone Therapy, Dietary Modification, Calcium, Vitamin D</a:t>
            </a:r>
          </a:p>
          <a:p>
            <a:r>
              <a:rPr lang="en-ZA" dirty="0"/>
              <a:t>End points: Risk of cancer, CVD, mortality</a:t>
            </a:r>
          </a:p>
          <a:p>
            <a:r>
              <a:rPr lang="en-ZA" dirty="0"/>
              <a:t>Sample Size: </a:t>
            </a:r>
          </a:p>
          <a:p>
            <a:pPr lvl="1"/>
            <a:r>
              <a:rPr lang="en-ZA" dirty="0"/>
              <a:t>68 132 Post-Menopausal Women with Multivitamins</a:t>
            </a:r>
          </a:p>
          <a:p>
            <a:pPr lvl="1"/>
            <a:r>
              <a:rPr lang="en-ZA" dirty="0"/>
              <a:t>93 676 Post-Menopausal Women without Multivitamins (1993 – 2005)</a:t>
            </a:r>
          </a:p>
          <a:p>
            <a:r>
              <a:rPr lang="en-ZA" dirty="0"/>
              <a:t>Findings</a:t>
            </a:r>
          </a:p>
          <a:p>
            <a:pPr lvl="1"/>
            <a:r>
              <a:rPr lang="en-ZA" dirty="0">
                <a:sym typeface="Symbol" panose="05050102010706020507" pitchFamily="18" charset="2"/>
              </a:rPr>
              <a:t>8 year follow-up: Little to no effect</a:t>
            </a:r>
            <a:endParaRPr lang="en-ZA" dirty="0"/>
          </a:p>
          <a:p>
            <a:pPr lvl="1"/>
            <a:endParaRPr lang="en-ZA" dirty="0"/>
          </a:p>
        </p:txBody>
      </p:sp>
      <p:sp>
        <p:nvSpPr>
          <p:cNvPr id="6" name="Rectangle 5">
            <a:extLst>
              <a:ext uri="{FF2B5EF4-FFF2-40B4-BE49-F238E27FC236}">
                <a16:creationId xmlns:a16="http://schemas.microsoft.com/office/drawing/2014/main" id="{D5951856-F602-4438-B78B-BA12E1C84B53}"/>
              </a:ext>
            </a:extLst>
          </p:cNvPr>
          <p:cNvSpPr/>
          <p:nvPr/>
        </p:nvSpPr>
        <p:spPr>
          <a:xfrm>
            <a:off x="0" y="6297283"/>
            <a:ext cx="12192000" cy="5607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DD16F4E4-AFA5-42B0-9338-542C42B1D7CF}"/>
              </a:ext>
            </a:extLst>
          </p:cNvPr>
          <p:cNvSpPr txBox="1"/>
          <p:nvPr/>
        </p:nvSpPr>
        <p:spPr>
          <a:xfrm>
            <a:off x="10477501" y="1958115"/>
            <a:ext cx="1320800" cy="707886"/>
          </a:xfrm>
          <a:prstGeom prst="rect">
            <a:avLst/>
          </a:prstGeom>
          <a:noFill/>
        </p:spPr>
        <p:txBody>
          <a:bodyPr wrap="square" rtlCol="0">
            <a:spAutoFit/>
          </a:bodyPr>
          <a:lstStyle/>
          <a:p>
            <a:r>
              <a:rPr lang="en-ZA" sz="4000" b="1" dirty="0"/>
              <a:t>2009</a:t>
            </a:r>
          </a:p>
        </p:txBody>
      </p:sp>
    </p:spTree>
    <p:extLst>
      <p:ext uri="{BB962C8B-B14F-4D97-AF65-F5344CB8AC3E}">
        <p14:creationId xmlns:p14="http://schemas.microsoft.com/office/powerpoint/2010/main" val="1804395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sz="4400" b="1" dirty="0">
                <a:solidFill>
                  <a:srgbClr val="FF0000"/>
                </a:solidFill>
              </a:rPr>
              <a:t>Outcome:</a:t>
            </a:r>
            <a:br>
              <a:rPr lang="en-ZA" sz="4400" b="1" dirty="0">
                <a:solidFill>
                  <a:srgbClr val="FF0000"/>
                </a:solidFill>
              </a:rPr>
            </a:br>
            <a:r>
              <a:rPr lang="en-ZA" sz="4400" b="1" dirty="0">
                <a:solidFill>
                  <a:srgbClr val="FF0000"/>
                </a:solidFill>
              </a:rPr>
              <a:t>No-Effect</a:t>
            </a:r>
          </a:p>
        </p:txBody>
      </p:sp>
      <p:pic>
        <p:nvPicPr>
          <p:cNvPr id="5" name="Picture 4">
            <a:extLst>
              <a:ext uri="{FF2B5EF4-FFF2-40B4-BE49-F238E27FC236}">
                <a16:creationId xmlns:a16="http://schemas.microsoft.com/office/drawing/2014/main" id="{99ED96A2-78A9-4B15-95C0-91B02F52883D}"/>
              </a:ext>
            </a:extLst>
          </p:cNvPr>
          <p:cNvPicPr>
            <a:picLocks noChangeAspect="1"/>
          </p:cNvPicPr>
          <p:nvPr/>
        </p:nvPicPr>
        <p:blipFill>
          <a:blip r:embed="rId3"/>
          <a:stretch>
            <a:fillRect/>
          </a:stretch>
        </p:blipFill>
        <p:spPr>
          <a:xfrm>
            <a:off x="5208815" y="560675"/>
            <a:ext cx="6413308" cy="1584163"/>
          </a:xfrm>
          <a:prstGeom prst="rect">
            <a:avLst/>
          </a:prstGeom>
        </p:spPr>
      </p:pic>
      <p:pic>
        <p:nvPicPr>
          <p:cNvPr id="6" name="Picture 5">
            <a:extLst>
              <a:ext uri="{FF2B5EF4-FFF2-40B4-BE49-F238E27FC236}">
                <a16:creationId xmlns:a16="http://schemas.microsoft.com/office/drawing/2014/main" id="{D5CC140F-4AFB-4077-A5A5-0C7CE5AC8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373" y="2430748"/>
            <a:ext cx="3100977" cy="3100977"/>
          </a:xfrm>
          <a:prstGeom prst="rect">
            <a:avLst/>
          </a:prstGeom>
        </p:spPr>
      </p:pic>
      <p:sp>
        <p:nvSpPr>
          <p:cNvPr id="7" name="Content Placeholder 2">
            <a:extLst>
              <a:ext uri="{FF2B5EF4-FFF2-40B4-BE49-F238E27FC236}">
                <a16:creationId xmlns:a16="http://schemas.microsoft.com/office/drawing/2014/main" id="{58C5DE37-DBAF-40D0-9335-859E8C2BA968}"/>
              </a:ext>
            </a:extLst>
          </p:cNvPr>
          <p:cNvSpPr txBox="1">
            <a:spLocks/>
          </p:cNvSpPr>
          <p:nvPr/>
        </p:nvSpPr>
        <p:spPr>
          <a:xfrm>
            <a:off x="1154954" y="2603500"/>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Treatment: Common Multivitamin</a:t>
            </a:r>
          </a:p>
          <a:p>
            <a:r>
              <a:rPr lang="en-ZA" dirty="0"/>
              <a:t>End points: CVD events</a:t>
            </a:r>
          </a:p>
          <a:p>
            <a:r>
              <a:rPr lang="en-ZA" dirty="0"/>
              <a:t>Date: 1997 - 2011</a:t>
            </a:r>
          </a:p>
          <a:p>
            <a:r>
              <a:rPr lang="en-ZA" dirty="0"/>
              <a:t>Sample Size: </a:t>
            </a:r>
          </a:p>
          <a:p>
            <a:pPr lvl="1"/>
            <a:r>
              <a:rPr lang="en-ZA" dirty="0"/>
              <a:t>14,641 male U.S. physicians, aged </a:t>
            </a:r>
            <a:r>
              <a:rPr lang="en-ZA" dirty="0">
                <a:sym typeface="Symbol" panose="05050102010706020507" pitchFamily="18" charset="2"/>
              </a:rPr>
              <a:t>50</a:t>
            </a:r>
            <a:r>
              <a:rPr lang="en-ZA" dirty="0"/>
              <a:t> years at baseline</a:t>
            </a:r>
          </a:p>
          <a:p>
            <a:pPr lvl="2"/>
            <a:r>
              <a:rPr lang="en-ZA" dirty="0"/>
              <a:t>754 CVD incidences at baseline</a:t>
            </a:r>
          </a:p>
          <a:p>
            <a:r>
              <a:rPr lang="en-ZA" dirty="0"/>
              <a:t>Findings</a:t>
            </a:r>
          </a:p>
          <a:p>
            <a:pPr lvl="1"/>
            <a:r>
              <a:rPr lang="en-ZA" dirty="0">
                <a:sym typeface="Symbol" panose="05050102010706020507" pitchFamily="18" charset="2"/>
              </a:rPr>
              <a:t>11 year follow-up: No decrease in risk for CVD events</a:t>
            </a:r>
            <a:endParaRPr lang="en-ZA" dirty="0"/>
          </a:p>
          <a:p>
            <a:pPr lvl="1"/>
            <a:endParaRPr lang="en-ZA" dirty="0"/>
          </a:p>
        </p:txBody>
      </p:sp>
      <p:sp>
        <p:nvSpPr>
          <p:cNvPr id="8" name="Title 1">
            <a:extLst>
              <a:ext uri="{FF2B5EF4-FFF2-40B4-BE49-F238E27FC236}">
                <a16:creationId xmlns:a16="http://schemas.microsoft.com/office/drawing/2014/main" id="{2796AB5C-736E-42C1-98E1-8D6A13554DEA}"/>
              </a:ext>
            </a:extLst>
          </p:cNvPr>
          <p:cNvSpPr txBox="1">
            <a:spLocks/>
          </p:cNvSpPr>
          <p:nvPr/>
        </p:nvSpPr>
        <p:spPr bwMode="gray">
          <a:xfrm>
            <a:off x="887970" y="5571381"/>
            <a:ext cx="1073415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ZA" sz="4400" b="1" dirty="0">
                <a:solidFill>
                  <a:srgbClr val="FF0000"/>
                </a:solidFill>
              </a:rPr>
              <a:t>Multivitamins = “No Recommendation”</a:t>
            </a:r>
          </a:p>
        </p:txBody>
      </p:sp>
      <p:sp>
        <p:nvSpPr>
          <p:cNvPr id="9" name="Rectangle 8">
            <a:extLst>
              <a:ext uri="{FF2B5EF4-FFF2-40B4-BE49-F238E27FC236}">
                <a16:creationId xmlns:a16="http://schemas.microsoft.com/office/drawing/2014/main" id="{1F5D20E0-737F-4AF2-8373-94A47D98FFA4}"/>
              </a:ext>
            </a:extLst>
          </p:cNvPr>
          <p:cNvSpPr/>
          <p:nvPr/>
        </p:nvSpPr>
        <p:spPr>
          <a:xfrm>
            <a:off x="0" y="6297283"/>
            <a:ext cx="12192000" cy="5607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a:extLst>
              <a:ext uri="{FF2B5EF4-FFF2-40B4-BE49-F238E27FC236}">
                <a16:creationId xmlns:a16="http://schemas.microsoft.com/office/drawing/2014/main" id="{B438E07A-D3F6-486A-92F9-7ACCB297448E}"/>
              </a:ext>
            </a:extLst>
          </p:cNvPr>
          <p:cNvSpPr txBox="1"/>
          <p:nvPr/>
        </p:nvSpPr>
        <p:spPr>
          <a:xfrm>
            <a:off x="10477501" y="1958115"/>
            <a:ext cx="1320800" cy="707886"/>
          </a:xfrm>
          <a:prstGeom prst="rect">
            <a:avLst/>
          </a:prstGeom>
          <a:noFill/>
        </p:spPr>
        <p:txBody>
          <a:bodyPr wrap="square" rtlCol="0">
            <a:spAutoFit/>
          </a:bodyPr>
          <a:lstStyle/>
          <a:p>
            <a:r>
              <a:rPr lang="en-ZA" sz="4000" b="1" dirty="0"/>
              <a:t>2012</a:t>
            </a:r>
          </a:p>
        </p:txBody>
      </p:sp>
    </p:spTree>
    <p:extLst>
      <p:ext uri="{BB962C8B-B14F-4D97-AF65-F5344CB8AC3E}">
        <p14:creationId xmlns:p14="http://schemas.microsoft.com/office/powerpoint/2010/main" val="409848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CBAA-AF7E-44FA-9EF2-C2BFA77F0A5B}"/>
              </a:ext>
            </a:extLst>
          </p:cNvPr>
          <p:cNvSpPr>
            <a:spLocks noGrp="1"/>
          </p:cNvSpPr>
          <p:nvPr>
            <p:ph type="title"/>
          </p:nvPr>
        </p:nvSpPr>
        <p:spPr/>
        <p:txBody>
          <a:bodyPr/>
          <a:lstStyle/>
          <a:p>
            <a:pPr algn="ctr"/>
            <a:r>
              <a:rPr lang="en-ZA" dirty="0"/>
              <a:t>Oxygen Metabolism</a:t>
            </a:r>
          </a:p>
        </p:txBody>
      </p:sp>
      <p:pic>
        <p:nvPicPr>
          <p:cNvPr id="5" name="Content Placeholder 4" descr="A close up of a logo&#10;&#10;Description generated with high confidence">
            <a:extLst>
              <a:ext uri="{FF2B5EF4-FFF2-40B4-BE49-F238E27FC236}">
                <a16:creationId xmlns:a16="http://schemas.microsoft.com/office/drawing/2014/main" id="{B93FEBBB-A850-446F-A94B-26A5B81447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1592" y="2540689"/>
            <a:ext cx="5208813" cy="4045093"/>
          </a:xfrm>
        </p:spPr>
      </p:pic>
    </p:spTree>
    <p:extLst>
      <p:ext uri="{BB962C8B-B14F-4D97-AF65-F5344CB8AC3E}">
        <p14:creationId xmlns:p14="http://schemas.microsoft.com/office/powerpoint/2010/main" val="1106616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ED12-4913-4FF9-B17A-C6C09F139694}"/>
              </a:ext>
            </a:extLst>
          </p:cNvPr>
          <p:cNvSpPr>
            <a:spLocks noGrp="1"/>
          </p:cNvSpPr>
          <p:nvPr>
            <p:ph type="title"/>
          </p:nvPr>
        </p:nvSpPr>
        <p:spPr/>
        <p:txBody>
          <a:bodyPr/>
          <a:lstStyle/>
          <a:p>
            <a:endParaRPr lang="en-ZA"/>
          </a:p>
        </p:txBody>
      </p:sp>
      <p:pic>
        <p:nvPicPr>
          <p:cNvPr id="5" name="Content Placeholder 4" descr="A picture containing tree, ground, outdoor, sky&#10;&#10;Description generated with very high confidence">
            <a:extLst>
              <a:ext uri="{FF2B5EF4-FFF2-40B4-BE49-F238E27FC236}">
                <a16:creationId xmlns:a16="http://schemas.microsoft.com/office/drawing/2014/main" id="{A72C8B8C-49B0-4362-ADB0-9BF2315F6F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5678" y="152400"/>
            <a:ext cx="10316841" cy="6553509"/>
          </a:xfrm>
        </p:spPr>
      </p:pic>
    </p:spTree>
    <p:extLst>
      <p:ext uri="{BB962C8B-B14F-4D97-AF65-F5344CB8AC3E}">
        <p14:creationId xmlns:p14="http://schemas.microsoft.com/office/powerpoint/2010/main" val="1736950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3C75B33-8B9C-4C30-B69D-6F21F9FFF70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935" y="1390650"/>
            <a:ext cx="7030824" cy="4438030"/>
          </a:xfrm>
          <a:prstGeom prst="rect">
            <a:avLst/>
          </a:prstGeom>
        </p:spPr>
      </p:pic>
      <p:sp>
        <p:nvSpPr>
          <p:cNvPr id="23" name="Rectangle 22">
            <a:extLst>
              <a:ext uri="{FF2B5EF4-FFF2-40B4-BE49-F238E27FC236}">
                <a16:creationId xmlns:a16="http://schemas.microsoft.com/office/drawing/2014/main" id="{6F9D1DE6-E368-4F07-85F9-D5B767477D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C6B68F6-39B3-48F4-AC4B-32278E039337}"/>
              </a:ext>
            </a:extLst>
          </p:cNvPr>
          <p:cNvSpPr>
            <a:spLocks noGrp="1"/>
          </p:cNvSpPr>
          <p:nvPr>
            <p:ph type="title"/>
          </p:nvPr>
        </p:nvSpPr>
        <p:spPr>
          <a:xfrm>
            <a:off x="419100" y="2918883"/>
            <a:ext cx="4592982" cy="1020232"/>
          </a:xfrm>
        </p:spPr>
        <p:txBody>
          <a:bodyPr>
            <a:normAutofit fontScale="90000"/>
          </a:bodyPr>
          <a:lstStyle/>
          <a:p>
            <a:r>
              <a:rPr lang="en-ZA" sz="5400" dirty="0"/>
              <a:t>POLYPHENOLS</a:t>
            </a:r>
          </a:p>
        </p:txBody>
      </p:sp>
      <p:sp>
        <p:nvSpPr>
          <p:cNvPr id="22" name="Rectangle 21">
            <a:extLst>
              <a:ext uri="{FF2B5EF4-FFF2-40B4-BE49-F238E27FC236}">
                <a16:creationId xmlns:a16="http://schemas.microsoft.com/office/drawing/2014/main" id="{24143D50-CD94-4F5E-8339-17AF3BA1F2AB}"/>
              </a:ext>
            </a:extLst>
          </p:cNvPr>
          <p:cNvSpPr/>
          <p:nvPr/>
        </p:nvSpPr>
        <p:spPr>
          <a:xfrm>
            <a:off x="0" y="6297283"/>
            <a:ext cx="12192000" cy="560717"/>
          </a:xfrm>
          <a:prstGeom prst="rect">
            <a:avLst/>
          </a:prstGeom>
          <a:solidFill>
            <a:srgbClr val="693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311523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6260EB-C6BF-4F95-BB8B-61456ED6EB04}"/>
              </a:ext>
            </a:extLst>
          </p:cNvPr>
          <p:cNvSpPr/>
          <p:nvPr/>
        </p:nvSpPr>
        <p:spPr>
          <a:xfrm>
            <a:off x="0" y="6297283"/>
            <a:ext cx="12192000" cy="560717"/>
          </a:xfrm>
          <a:prstGeom prst="rect">
            <a:avLst/>
          </a:prstGeom>
          <a:solidFill>
            <a:srgbClr val="2E2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B8BD6834-AC96-4A07-B261-8A9C2B936F9C}"/>
              </a:ext>
            </a:extLst>
          </p:cNvPr>
          <p:cNvSpPr>
            <a:spLocks noGrp="1"/>
          </p:cNvSpPr>
          <p:nvPr>
            <p:ph type="title"/>
          </p:nvPr>
        </p:nvSpPr>
        <p:spPr/>
        <p:txBody>
          <a:bodyPr/>
          <a:lstStyle/>
          <a:p>
            <a:endParaRPr lang="en-ZA"/>
          </a:p>
        </p:txBody>
      </p:sp>
      <p:pic>
        <p:nvPicPr>
          <p:cNvPr id="6" name="Content Placeholder 5">
            <a:extLst>
              <a:ext uri="{FF2B5EF4-FFF2-40B4-BE49-F238E27FC236}">
                <a16:creationId xmlns:a16="http://schemas.microsoft.com/office/drawing/2014/main" id="{A60365C8-0C66-4E84-8C0D-62C1DC4769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9437" y="0"/>
            <a:ext cx="9327654" cy="6857997"/>
          </a:xfrm>
        </p:spPr>
      </p:pic>
    </p:spTree>
    <p:extLst>
      <p:ext uri="{BB962C8B-B14F-4D97-AF65-F5344CB8AC3E}">
        <p14:creationId xmlns:p14="http://schemas.microsoft.com/office/powerpoint/2010/main" val="783117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71528D-2135-402E-B0DD-4A2828D23DB9}"/>
              </a:ext>
            </a:extLst>
          </p:cNvPr>
          <p:cNvSpPr/>
          <p:nvPr/>
        </p:nvSpPr>
        <p:spPr>
          <a:xfrm>
            <a:off x="0" y="6297283"/>
            <a:ext cx="12192000" cy="560717"/>
          </a:xfrm>
          <a:prstGeom prst="rect">
            <a:avLst/>
          </a:prstGeom>
          <a:solidFill>
            <a:srgbClr val="2E2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3" descr="E:\MSc\Presentations\Journal Club CVD Group Aspalathin (19 June 2015)\bird-flight-wallpaper-1920x1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55">
            <a:off x="2813916" y="1274416"/>
            <a:ext cx="8839200" cy="5524500"/>
          </a:xfrm>
          <a:prstGeom prst="rect">
            <a:avLst/>
          </a:prstGeom>
          <a:noFill/>
          <a:effectLst>
            <a:glow>
              <a:schemeClr val="accent3">
                <a:satMod val="175000"/>
                <a:alpha val="40000"/>
              </a:schemeClr>
            </a:glow>
            <a:softEdge rad="2540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rot="21352528">
            <a:off x="1786646" y="535911"/>
            <a:ext cx="7042406" cy="2308324"/>
          </a:xfrm>
          <a:prstGeom prst="rect">
            <a:avLst/>
          </a:prstGeom>
          <a:noFill/>
        </p:spPr>
        <p:txBody>
          <a:bodyPr wrap="square" lIns="91440" tIns="45720" rIns="91440" bIns="45720">
            <a:spAutoFit/>
            <a:scene3d>
              <a:camera prst="isometricOffAxis1Right"/>
              <a:lightRig rig="contrasting" dir="t">
                <a:rot lat="0" lon="0" rev="4500000"/>
              </a:lightRig>
            </a:scene3d>
            <a:sp3d contourW="6350" prstMaterial="metal">
              <a:bevelT w="127000" h="31750" prst="relaxedInset"/>
              <a:bevelB w="38100" h="38100" prst="relaxedInset"/>
              <a:contourClr>
                <a:schemeClr val="accent1">
                  <a:shade val="75000"/>
                </a:schemeClr>
              </a:contourClr>
            </a:sp3d>
          </a:bodyPr>
          <a:lstStyle/>
          <a:p>
            <a:pPr algn="ctr"/>
            <a:r>
              <a:rPr lang="en-US" sz="7200" b="1" cap="all" dirty="0">
                <a:ln w="0"/>
                <a:gradFill flip="none">
                  <a:gsLst>
                    <a:gs pos="60000">
                      <a:srgbClr val="FF0000"/>
                    </a:gs>
                    <a:gs pos="9000">
                      <a:srgbClr val="FFFF00"/>
                    </a:gs>
                    <a:gs pos="20000">
                      <a:srgbClr val="FF0300"/>
                    </a:gs>
                    <a:gs pos="100000">
                      <a:srgbClr val="4D0808"/>
                    </a:gs>
                  </a:gsLst>
                  <a:lin ang="5400000" scaled="0"/>
                </a:gradFill>
                <a:effectLst>
                  <a:outerShdw blurRad="63500" dist="38100" sx="107000" sy="107000" algn="ctr" rotWithShape="0">
                    <a:prstClr val="black">
                      <a:alpha val="40000"/>
                    </a:prstClr>
                  </a:outerShdw>
                </a:effectLst>
              </a:rPr>
              <a:t>ASPALATHIN RETURNS</a:t>
            </a:r>
          </a:p>
        </p:txBody>
      </p:sp>
      <p:pic>
        <p:nvPicPr>
          <p:cNvPr id="14" name="Picture 2" descr="E:\MSc\Presentations\Journal Club CVD Group Aspalathin (19 June 2015)\Aspalathin_structure.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93000"/>
                    </a14:imgEffect>
                  </a14:imgLayer>
                </a14:imgProps>
              </a:ext>
              <a:ext uri="{28A0092B-C50C-407E-A947-70E740481C1C}">
                <a14:useLocalDpi xmlns:a14="http://schemas.microsoft.com/office/drawing/2010/main" val="0"/>
              </a:ext>
            </a:extLst>
          </a:blip>
          <a:srcRect/>
          <a:stretch>
            <a:fillRect/>
          </a:stretch>
        </p:blipFill>
        <p:spPr bwMode="auto">
          <a:xfrm rot="20966435">
            <a:off x="3708181" y="1002827"/>
            <a:ext cx="7045231" cy="3768397"/>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399CA426-A085-41F7-8EEA-EB959BBD7D05}"/>
              </a:ext>
            </a:extLst>
          </p:cNvPr>
          <p:cNvSpPr>
            <a:spLocks noGrp="1"/>
          </p:cNvSpPr>
          <p:nvPr>
            <p:ph idx="1"/>
          </p:nvPr>
        </p:nvSpPr>
        <p:spPr/>
        <p:txBody>
          <a:bodyPr/>
          <a:lstStyle/>
          <a:p>
            <a:endParaRPr lang="en-ZA" dirty="0"/>
          </a:p>
        </p:txBody>
      </p:sp>
    </p:spTree>
    <p:extLst>
      <p:ext uri="{BB962C8B-B14F-4D97-AF65-F5344CB8AC3E}">
        <p14:creationId xmlns:p14="http://schemas.microsoft.com/office/powerpoint/2010/main" val="655233999"/>
      </p:ext>
    </p:extLst>
  </p:cSld>
  <p:clrMapOvr>
    <a:masterClrMapping/>
  </p:clrMapOvr>
  <mc:AlternateContent xmlns:mc="http://schemas.openxmlformats.org/markup-compatibility/2006" xmlns:p14="http://schemas.microsoft.com/office/powerpoint/2010/main">
    <mc:Choice Requires="p14">
      <p:transition spd="slow" p14:dur="1500">
        <p14:flas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3BCE-2F71-401D-A3F0-9E5297DEFC40}"/>
              </a:ext>
            </a:extLst>
          </p:cNvPr>
          <p:cNvSpPr/>
          <p:nvPr/>
        </p:nvSpPr>
        <p:spPr>
          <a:xfrm>
            <a:off x="0" y="6297283"/>
            <a:ext cx="12192000" cy="560717"/>
          </a:xfrm>
          <a:prstGeom prst="rect">
            <a:avLst/>
          </a:prstGeom>
          <a:solidFill>
            <a:srgbClr val="2E2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Content Placeholder 5">
            <a:extLst>
              <a:ext uri="{FF2B5EF4-FFF2-40B4-BE49-F238E27FC236}">
                <a16:creationId xmlns:a16="http://schemas.microsoft.com/office/drawing/2014/main" id="{D58950D9-24A4-455B-85D2-348E21781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437" y="0"/>
            <a:ext cx="9327654" cy="6857997"/>
          </a:xfrm>
          <a:prstGeom prst="rect">
            <a:avLst/>
          </a:prstGeom>
        </p:spPr>
      </p:pic>
      <p:grpSp>
        <p:nvGrpSpPr>
          <p:cNvPr id="3" name="Group 2">
            <a:extLst>
              <a:ext uri="{FF2B5EF4-FFF2-40B4-BE49-F238E27FC236}">
                <a16:creationId xmlns:a16="http://schemas.microsoft.com/office/drawing/2014/main" id="{0130108B-2562-4A3B-B538-7B314DDF5BF5}"/>
              </a:ext>
            </a:extLst>
          </p:cNvPr>
          <p:cNvGrpSpPr/>
          <p:nvPr/>
        </p:nvGrpSpPr>
        <p:grpSpPr>
          <a:xfrm>
            <a:off x="1786646" y="535911"/>
            <a:ext cx="9866470" cy="6263005"/>
            <a:chOff x="1786646" y="535911"/>
            <a:chExt cx="9866470" cy="6263005"/>
          </a:xfrm>
        </p:grpSpPr>
        <p:pic>
          <p:nvPicPr>
            <p:cNvPr id="10" name="Picture 3" descr="E:\MSc\Presentations\Journal Club CVD Group Aspalathin (19 June 2015)\bird-flight-wallpaper-1920x1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9155">
              <a:off x="2813916" y="1274416"/>
              <a:ext cx="8839200" cy="5524500"/>
            </a:xfrm>
            <a:prstGeom prst="rect">
              <a:avLst/>
            </a:prstGeom>
            <a:noFill/>
            <a:effectLst>
              <a:glow>
                <a:schemeClr val="accent3">
                  <a:satMod val="175000"/>
                  <a:alpha val="40000"/>
                </a:schemeClr>
              </a:glow>
              <a:softEdge rad="25400"/>
            </a:effectLst>
            <a:extLst>
              <a:ext uri="{909E8E84-426E-40DD-AFC4-6F175D3DCCD1}">
                <a14:hiddenFill xmlns:a14="http://schemas.microsoft.com/office/drawing/2010/main">
                  <a:solidFill>
                    <a:srgbClr val="FFFFFF"/>
                  </a:solidFill>
                </a14:hiddenFill>
              </a:ext>
            </a:extLst>
          </p:spPr>
        </p:pic>
        <p:pic>
          <p:nvPicPr>
            <p:cNvPr id="14" name="Picture 2" descr="E:\MSc\Presentations\Journal Club CVD Group Aspalathin (19 June 2015)\Aspalathin_structure.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93000"/>
                      </a14:imgEffect>
                    </a14:imgLayer>
                  </a14:imgProps>
                </a:ext>
                <a:ext uri="{28A0092B-C50C-407E-A947-70E740481C1C}">
                  <a14:useLocalDpi xmlns:a14="http://schemas.microsoft.com/office/drawing/2010/main" val="0"/>
                </a:ext>
              </a:extLst>
            </a:blip>
            <a:srcRect/>
            <a:stretch>
              <a:fillRect/>
            </a:stretch>
          </p:blipFill>
          <p:spPr bwMode="auto">
            <a:xfrm rot="20966435">
              <a:off x="3708181" y="1002827"/>
              <a:ext cx="7045231" cy="37683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D4E6937-D11C-417D-84C5-02CAC596F107}"/>
                </a:ext>
              </a:extLst>
            </p:cNvPr>
            <p:cNvSpPr/>
            <p:nvPr/>
          </p:nvSpPr>
          <p:spPr>
            <a:xfrm rot="21352528">
              <a:off x="1786646" y="535911"/>
              <a:ext cx="7042406" cy="2308324"/>
            </a:xfrm>
            <a:prstGeom prst="rect">
              <a:avLst/>
            </a:prstGeom>
            <a:noFill/>
          </p:spPr>
          <p:txBody>
            <a:bodyPr wrap="square" lIns="91440" tIns="45720" rIns="91440" bIns="45720">
              <a:spAutoFit/>
              <a:scene3d>
                <a:camera prst="isometricOffAxis1Right"/>
                <a:lightRig rig="contrasting" dir="t">
                  <a:rot lat="0" lon="0" rev="4500000"/>
                </a:lightRig>
              </a:scene3d>
              <a:sp3d contourW="6350" prstMaterial="metal">
                <a:bevelT w="127000" h="31750" prst="relaxedInset"/>
                <a:bevelB w="38100" h="38100" prst="relaxedInset"/>
                <a:contourClr>
                  <a:schemeClr val="accent1">
                    <a:shade val="75000"/>
                  </a:schemeClr>
                </a:contourClr>
              </a:sp3d>
            </a:bodyPr>
            <a:lstStyle/>
            <a:p>
              <a:pPr algn="ctr"/>
              <a:r>
                <a:rPr lang="en-US" sz="7200" b="1" cap="all" dirty="0">
                  <a:ln w="0"/>
                  <a:gradFill flip="none">
                    <a:gsLst>
                      <a:gs pos="60000">
                        <a:srgbClr val="FF0000"/>
                      </a:gs>
                      <a:gs pos="9000">
                        <a:srgbClr val="FFFF00"/>
                      </a:gs>
                      <a:gs pos="20000">
                        <a:srgbClr val="FF0300"/>
                      </a:gs>
                      <a:gs pos="100000">
                        <a:srgbClr val="4D0808"/>
                      </a:gs>
                    </a:gsLst>
                    <a:lin ang="5400000" scaled="0"/>
                  </a:gradFill>
                  <a:effectLst>
                    <a:outerShdw blurRad="63500" dist="38100" sx="107000" sy="107000" algn="ctr" rotWithShape="0">
                      <a:prstClr val="black">
                        <a:alpha val="40000"/>
                      </a:prstClr>
                    </a:outerShdw>
                  </a:effectLst>
                </a:rPr>
                <a:t>ASPALATHIN RETURNS</a:t>
              </a:r>
            </a:p>
          </p:txBody>
        </p:sp>
      </p:grpSp>
    </p:spTree>
    <p:extLst>
      <p:ext uri="{BB962C8B-B14F-4D97-AF65-F5344CB8AC3E}">
        <p14:creationId xmlns:p14="http://schemas.microsoft.com/office/powerpoint/2010/main" val="88958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3"/>
                                        </p:tgtEl>
                                        <p:attrNameLst>
                                          <p:attrName>ppt_w</p:attrName>
                                        </p:attrNameLst>
                                      </p:cBhvr>
                                      <p:tavLst>
                                        <p:tav tm="0">
                                          <p:val>
                                            <p:strVal val="ppt_w"/>
                                          </p:val>
                                        </p:tav>
                                        <p:tav tm="100000">
                                          <p:val>
                                            <p:fltVal val="0"/>
                                          </p:val>
                                        </p:tav>
                                      </p:tavLst>
                                    </p:anim>
                                    <p:anim calcmode="lin" valueType="num">
                                      <p:cBhvr>
                                        <p:cTn id="7" dur="2000"/>
                                        <p:tgtEl>
                                          <p:spTgt spid="3"/>
                                        </p:tgtEl>
                                        <p:attrNameLst>
                                          <p:attrName>ppt_h</p:attrName>
                                        </p:attrNameLst>
                                      </p:cBhvr>
                                      <p:tavLst>
                                        <p:tav tm="0">
                                          <p:val>
                                            <p:strVal val="ppt_h"/>
                                          </p:val>
                                        </p:tav>
                                        <p:tav tm="100000">
                                          <p:val>
                                            <p:fltVal val="0"/>
                                          </p:val>
                                        </p:tav>
                                      </p:tavLst>
                                    </p:anim>
                                    <p:anim calcmode="lin" valueType="num">
                                      <p:cBhvr>
                                        <p:cTn id="8" dur="2000"/>
                                        <p:tgtEl>
                                          <p:spTgt spid="3"/>
                                        </p:tgtEl>
                                        <p:attrNameLst>
                                          <p:attrName>style.rotation</p:attrName>
                                        </p:attrNameLst>
                                      </p:cBhvr>
                                      <p:tavLst>
                                        <p:tav tm="0">
                                          <p:val>
                                            <p:fltVal val="0"/>
                                          </p:val>
                                        </p:tav>
                                        <p:tav tm="100000">
                                          <p:val>
                                            <p:fltVal val="90"/>
                                          </p:val>
                                        </p:tav>
                                      </p:tavLst>
                                    </p:anim>
                                    <p:animEffect transition="out" filter="fade">
                                      <p:cBhvr>
                                        <p:cTn id="9" dur="2000"/>
                                        <p:tgtEl>
                                          <p:spTgt spid="3"/>
                                        </p:tgtEl>
                                      </p:cBhvr>
                                    </p:animEffect>
                                    <p:set>
                                      <p:cBhvr>
                                        <p:cTn id="10" dur="1" fill="hold">
                                          <p:stCondLst>
                                            <p:cond delay="1999"/>
                                          </p:stCondLst>
                                        </p:cTn>
                                        <p:tgtEl>
                                          <p:spTgt spid="3"/>
                                        </p:tgtEl>
                                        <p:attrNameLst>
                                          <p:attrName>style.visibility</p:attrName>
                                        </p:attrNameLst>
                                      </p:cBhvr>
                                      <p:to>
                                        <p:strVal val="hidden"/>
                                      </p:to>
                                    </p:set>
                                  </p:childTnLst>
                                </p:cTn>
                              </p:par>
                              <p:par>
                                <p:cTn id="11" presetID="35" presetClass="path" presetSubtype="0" accel="50000" decel="50000" fill="hold" nodeType="withEffect">
                                  <p:stCondLst>
                                    <p:cond delay="0"/>
                                  </p:stCondLst>
                                  <p:childTnLst>
                                    <p:animMotion origin="layout" path="M -1.875E-6 -2.22222E-6 L -0.27044 -0.0419 " pathEditMode="relative" rAng="0" ptsTypes="AA">
                                      <p:cBhvr>
                                        <p:cTn id="12" dur="2000" fill="hold"/>
                                        <p:tgtEl>
                                          <p:spTgt spid="3"/>
                                        </p:tgtEl>
                                        <p:attrNameLst>
                                          <p:attrName>ppt_x</p:attrName>
                                          <p:attrName>ppt_y</p:attrName>
                                        </p:attrNameLst>
                                      </p:cBhvr>
                                      <p:rCtr x="-13529" y="-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1B6059-5DA7-4B43-8F14-1951C3B073D8}"/>
              </a:ext>
            </a:extLst>
          </p:cNvPr>
          <p:cNvSpPr/>
          <p:nvPr/>
        </p:nvSpPr>
        <p:spPr>
          <a:xfrm>
            <a:off x="0" y="6297283"/>
            <a:ext cx="12192000" cy="560717"/>
          </a:xfrm>
          <a:prstGeom prst="rect">
            <a:avLst/>
          </a:prstGeom>
          <a:solidFill>
            <a:srgbClr val="2E2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Content Placeholder 5">
            <a:extLst>
              <a:ext uri="{FF2B5EF4-FFF2-40B4-BE49-F238E27FC236}">
                <a16:creationId xmlns:a16="http://schemas.microsoft.com/office/drawing/2014/main" id="{D58950D9-24A4-455B-85D2-348E21781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437" y="0"/>
            <a:ext cx="9327654" cy="6857997"/>
          </a:xfrm>
          <a:prstGeom prst="rect">
            <a:avLst/>
          </a:prstGeom>
        </p:spPr>
      </p:pic>
      <p:grpSp>
        <p:nvGrpSpPr>
          <p:cNvPr id="17" name="Group 16">
            <a:extLst>
              <a:ext uri="{FF2B5EF4-FFF2-40B4-BE49-F238E27FC236}">
                <a16:creationId xmlns:a16="http://schemas.microsoft.com/office/drawing/2014/main" id="{9C0CA89E-5859-448B-821B-BFEA89164E04}"/>
              </a:ext>
            </a:extLst>
          </p:cNvPr>
          <p:cNvGrpSpPr/>
          <p:nvPr/>
        </p:nvGrpSpPr>
        <p:grpSpPr>
          <a:xfrm>
            <a:off x="2044700" y="1594756"/>
            <a:ext cx="2764405" cy="3269344"/>
            <a:chOff x="2044700" y="1594756"/>
            <a:chExt cx="2764405" cy="3269344"/>
          </a:xfrm>
        </p:grpSpPr>
        <p:pic>
          <p:nvPicPr>
            <p:cNvPr id="4" name="Picture 3">
              <a:extLst>
                <a:ext uri="{FF2B5EF4-FFF2-40B4-BE49-F238E27FC236}">
                  <a16:creationId xmlns:a16="http://schemas.microsoft.com/office/drawing/2014/main" id="{B42F5A87-94A5-4A32-93F8-0E91364C73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001" y="3283963"/>
              <a:ext cx="2629802" cy="1204470"/>
            </a:xfrm>
            <a:prstGeom prst="rect">
              <a:avLst/>
            </a:prstGeom>
          </p:spPr>
        </p:pic>
        <p:grpSp>
          <p:nvGrpSpPr>
            <p:cNvPr id="16" name="Group 15">
              <a:extLst>
                <a:ext uri="{FF2B5EF4-FFF2-40B4-BE49-F238E27FC236}">
                  <a16:creationId xmlns:a16="http://schemas.microsoft.com/office/drawing/2014/main" id="{B7230F7F-4973-4B8A-B6FD-A2EAD6EACFCE}"/>
                </a:ext>
              </a:extLst>
            </p:cNvPr>
            <p:cNvGrpSpPr/>
            <p:nvPr/>
          </p:nvGrpSpPr>
          <p:grpSpPr>
            <a:xfrm>
              <a:off x="2044700" y="1594756"/>
              <a:ext cx="2764405" cy="3269344"/>
              <a:chOff x="2044700" y="1594756"/>
              <a:chExt cx="2764405" cy="3269344"/>
            </a:xfrm>
          </p:grpSpPr>
          <p:sp>
            <p:nvSpPr>
              <p:cNvPr id="2" name="Oval 1">
                <a:extLst>
                  <a:ext uri="{FF2B5EF4-FFF2-40B4-BE49-F238E27FC236}">
                    <a16:creationId xmlns:a16="http://schemas.microsoft.com/office/drawing/2014/main" id="{E083BCB9-5357-433C-BD6C-5B3671B262FC}"/>
                  </a:ext>
                </a:extLst>
              </p:cNvPr>
              <p:cNvSpPr/>
              <p:nvPr/>
            </p:nvSpPr>
            <p:spPr>
              <a:xfrm>
                <a:off x="2664901" y="1594756"/>
                <a:ext cx="1524001" cy="696686"/>
              </a:xfrm>
              <a:prstGeom prst="ellipse">
                <a:avLst/>
              </a:prstGeom>
              <a:gradFill>
                <a:gsLst>
                  <a:gs pos="0">
                    <a:srgbClr val="6C5685"/>
                  </a:gs>
                  <a:gs pos="100000">
                    <a:srgbClr val="69A6D2"/>
                  </a:gs>
                </a:gsLst>
                <a:lin ang="5400000" scaled="0"/>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solidFill>
                      <a:schemeClr val="tx1"/>
                    </a:solidFill>
                    <a:latin typeface="Arial Black" panose="020B0A04020102020204" pitchFamily="34" charset="0"/>
                  </a:rPr>
                  <a:t>Dihydro-chalcone</a:t>
                </a:r>
              </a:p>
            </p:txBody>
          </p:sp>
          <p:sp>
            <p:nvSpPr>
              <p:cNvPr id="8" name="Rectangle: Rounded Corners 7">
                <a:extLst>
                  <a:ext uri="{FF2B5EF4-FFF2-40B4-BE49-F238E27FC236}">
                    <a16:creationId xmlns:a16="http://schemas.microsoft.com/office/drawing/2014/main" id="{5FDCC102-A8DB-484D-B82C-2E9ABC577E8A}"/>
                  </a:ext>
                </a:extLst>
              </p:cNvPr>
              <p:cNvSpPr/>
              <p:nvPr/>
            </p:nvSpPr>
            <p:spPr>
              <a:xfrm>
                <a:off x="2044700" y="2494642"/>
                <a:ext cx="2764405" cy="2369458"/>
              </a:xfrm>
              <a:prstGeom prst="roundRect">
                <a:avLst/>
              </a:prstGeom>
              <a:noFill/>
              <a:ln w="19050">
                <a:solidFill>
                  <a:srgbClr val="D6E2B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ZA" sz="1600" b="1" dirty="0">
                    <a:solidFill>
                      <a:schemeClr val="tx1"/>
                    </a:solidFill>
                  </a:rPr>
                  <a:t>Example: </a:t>
                </a:r>
                <a:r>
                  <a:rPr lang="en-ZA" sz="1600" dirty="0" err="1">
                    <a:solidFill>
                      <a:schemeClr val="tx1"/>
                    </a:solidFill>
                  </a:rPr>
                  <a:t>Aspalathin</a:t>
                </a:r>
                <a:r>
                  <a:rPr lang="en-ZA" sz="1600" b="1" dirty="0">
                    <a:solidFill>
                      <a:schemeClr val="tx1"/>
                    </a:solidFill>
                  </a:rPr>
                  <a:t> </a:t>
                </a:r>
              </a:p>
              <a:p>
                <a:r>
                  <a:rPr lang="en-ZA" sz="1600" b="1" dirty="0">
                    <a:solidFill>
                      <a:schemeClr val="tx1"/>
                    </a:solidFill>
                  </a:rPr>
                  <a:t>Main Source: </a:t>
                </a:r>
                <a:r>
                  <a:rPr lang="en-ZA" sz="1600" dirty="0">
                    <a:solidFill>
                      <a:schemeClr val="tx1"/>
                    </a:solidFill>
                  </a:rPr>
                  <a:t>rooibos</a:t>
                </a:r>
              </a:p>
              <a:p>
                <a:pPr algn="ctr"/>
                <a:endParaRPr lang="en-ZA" sz="1600" b="1" dirty="0">
                  <a:solidFill>
                    <a:schemeClr val="tx1"/>
                  </a:solidFill>
                </a:endParaRPr>
              </a:p>
              <a:p>
                <a:pPr algn="ctr"/>
                <a:endParaRPr lang="en-ZA" sz="1600" dirty="0"/>
              </a:p>
            </p:txBody>
          </p:sp>
          <p:cxnSp>
            <p:nvCxnSpPr>
              <p:cNvPr id="12" name="Straight Connector 11">
                <a:extLst>
                  <a:ext uri="{FF2B5EF4-FFF2-40B4-BE49-F238E27FC236}">
                    <a16:creationId xmlns:a16="http://schemas.microsoft.com/office/drawing/2014/main" id="{BCD65E4F-315D-4093-A534-FEDDF0A104CA}"/>
                  </a:ext>
                </a:extLst>
              </p:cNvPr>
              <p:cNvCxnSpPr>
                <a:cxnSpLocks/>
                <a:stCxn id="2" idx="4"/>
                <a:endCxn id="8" idx="0"/>
              </p:cNvCxnSpPr>
              <p:nvPr/>
            </p:nvCxnSpPr>
            <p:spPr>
              <a:xfrm>
                <a:off x="3426902" y="2291442"/>
                <a:ext cx="1" cy="203200"/>
              </a:xfrm>
              <a:prstGeom prst="line">
                <a:avLst/>
              </a:prstGeom>
              <a:ln w="22225">
                <a:solidFill>
                  <a:srgbClr val="D6E2BC"/>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1111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Effect transition="in" filter="fade">
                                      <p:cBhvr>
                                        <p:cTn id="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B08AB-72B8-4C92-B2B0-9ADA9DFD7C28}"/>
              </a:ext>
            </a:extLst>
          </p:cNvPr>
          <p:cNvSpPr/>
          <p:nvPr/>
        </p:nvSpPr>
        <p:spPr>
          <a:xfrm>
            <a:off x="0" y="6297283"/>
            <a:ext cx="12192000" cy="560717"/>
          </a:xfrm>
          <a:prstGeom prst="rect">
            <a:avLst/>
          </a:prstGeom>
          <a:solidFill>
            <a:srgbClr val="2E2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B8BD6834-AC96-4A07-B261-8A9C2B936F9C}"/>
              </a:ext>
            </a:extLst>
          </p:cNvPr>
          <p:cNvSpPr>
            <a:spLocks noGrp="1"/>
          </p:cNvSpPr>
          <p:nvPr>
            <p:ph type="title"/>
          </p:nvPr>
        </p:nvSpPr>
        <p:spPr/>
        <p:txBody>
          <a:bodyPr/>
          <a:lstStyle/>
          <a:p>
            <a:endParaRPr lang="en-ZA"/>
          </a:p>
        </p:txBody>
      </p:sp>
      <p:pic>
        <p:nvPicPr>
          <p:cNvPr id="6" name="Content Placeholder 5">
            <a:extLst>
              <a:ext uri="{FF2B5EF4-FFF2-40B4-BE49-F238E27FC236}">
                <a16:creationId xmlns:a16="http://schemas.microsoft.com/office/drawing/2014/main" id="{A60365C8-0C66-4E84-8C0D-62C1DC4769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9437" y="0"/>
            <a:ext cx="9327654" cy="6857997"/>
          </a:xfrm>
        </p:spPr>
      </p:pic>
    </p:spTree>
    <p:extLst>
      <p:ext uri="{BB962C8B-B14F-4D97-AF65-F5344CB8AC3E}">
        <p14:creationId xmlns:p14="http://schemas.microsoft.com/office/powerpoint/2010/main" val="273356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5FC935-626E-43D6-835F-EF550BD92E5C}"/>
              </a:ext>
            </a:extLst>
          </p:cNvPr>
          <p:cNvSpPr/>
          <p:nvPr/>
        </p:nvSpPr>
        <p:spPr>
          <a:xfrm>
            <a:off x="0" y="6297283"/>
            <a:ext cx="12192000" cy="560717"/>
          </a:xfrm>
          <a:prstGeom prst="rect">
            <a:avLst/>
          </a:prstGeom>
          <a:solidFill>
            <a:srgbClr val="68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a:extLst>
              <a:ext uri="{FF2B5EF4-FFF2-40B4-BE49-F238E27FC236}">
                <a16:creationId xmlns:a16="http://schemas.microsoft.com/office/drawing/2014/main" id="{04505E8A-46DB-4484-AB43-43B1F15C6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61" y="-18386408"/>
            <a:ext cx="8897171" cy="27742055"/>
          </a:xfrm>
          <a:prstGeom prst="rect">
            <a:avLst/>
          </a:prstGeom>
        </p:spPr>
      </p:pic>
      <p:sp>
        <p:nvSpPr>
          <p:cNvPr id="2" name="Title 1">
            <a:extLst>
              <a:ext uri="{FF2B5EF4-FFF2-40B4-BE49-F238E27FC236}">
                <a16:creationId xmlns:a16="http://schemas.microsoft.com/office/drawing/2014/main" id="{9ECE6857-C39B-4698-8B57-F857300D9467}"/>
              </a:ext>
            </a:extLst>
          </p:cNvPr>
          <p:cNvSpPr>
            <a:spLocks noGrp="1"/>
          </p:cNvSpPr>
          <p:nvPr>
            <p:ph type="title"/>
          </p:nvPr>
        </p:nvSpPr>
        <p:spPr>
          <a:xfrm>
            <a:off x="0" y="1"/>
            <a:ext cx="12192000" cy="1690688"/>
          </a:xfrm>
          <a:solidFill>
            <a:schemeClr val="bg1"/>
          </a:solidFill>
        </p:spPr>
        <p:txBody>
          <a:bodyPr/>
          <a:lstStyle/>
          <a:p>
            <a:pPr algn="ctr"/>
            <a:r>
              <a:rPr lang="en-ZA" b="1" dirty="0">
                <a:solidFill>
                  <a:schemeClr val="tx1"/>
                </a:solidFill>
              </a:rPr>
              <a:t>Polyphenols</a:t>
            </a:r>
          </a:p>
        </p:txBody>
      </p:sp>
      <p:sp>
        <p:nvSpPr>
          <p:cNvPr id="6" name="Content Placeholder 2">
            <a:extLst>
              <a:ext uri="{FF2B5EF4-FFF2-40B4-BE49-F238E27FC236}">
                <a16:creationId xmlns:a16="http://schemas.microsoft.com/office/drawing/2014/main" id="{F4338DED-019B-4B32-9DF6-6DCC75D16B55}"/>
              </a:ext>
            </a:extLst>
          </p:cNvPr>
          <p:cNvSpPr>
            <a:spLocks noGrp="1"/>
          </p:cNvSpPr>
          <p:nvPr>
            <p:ph idx="1"/>
          </p:nvPr>
        </p:nvSpPr>
        <p:spPr>
          <a:xfrm>
            <a:off x="8669710" y="252249"/>
            <a:ext cx="3522290" cy="5767552"/>
          </a:xfrm>
          <a:solidFill>
            <a:schemeClr val="bg1"/>
          </a:solidFill>
        </p:spPr>
        <p:txBody>
          <a:bodyPr>
            <a:normAutofit/>
          </a:bodyPr>
          <a:lstStyle/>
          <a:p>
            <a:r>
              <a:rPr lang="en-ZA" b="1" dirty="0"/>
              <a:t>Herbs and Spices</a:t>
            </a:r>
          </a:p>
          <a:p>
            <a:pPr lvl="1"/>
            <a:r>
              <a:rPr lang="en-ZA" b="1" dirty="0"/>
              <a:t>Chinese Medicine</a:t>
            </a:r>
          </a:p>
          <a:p>
            <a:pPr lvl="1"/>
            <a:endParaRPr lang="en-ZA" b="1" dirty="0"/>
          </a:p>
          <a:p>
            <a:r>
              <a:rPr lang="en-ZA" b="1" dirty="0"/>
              <a:t>Cardioprotective:</a:t>
            </a:r>
          </a:p>
          <a:p>
            <a:pPr lvl="1"/>
            <a:r>
              <a:rPr lang="en-ZA" b="1" dirty="0"/>
              <a:t>Antioxidants</a:t>
            </a:r>
          </a:p>
          <a:p>
            <a:pPr lvl="1"/>
            <a:r>
              <a:rPr lang="en-ZA" b="1" dirty="0"/>
              <a:t>Anti-inflammatory</a:t>
            </a:r>
          </a:p>
          <a:p>
            <a:pPr lvl="1"/>
            <a:r>
              <a:rPr lang="en-ZA" b="1" dirty="0"/>
              <a:t>Anti-thrombotic</a:t>
            </a:r>
          </a:p>
          <a:p>
            <a:endParaRPr lang="en-ZA" b="1" dirty="0"/>
          </a:p>
          <a:p>
            <a:r>
              <a:rPr lang="en-ZA" b="1" dirty="0"/>
              <a:t>Low Bioavailability</a:t>
            </a:r>
          </a:p>
          <a:p>
            <a:pPr lvl="1"/>
            <a:r>
              <a:rPr lang="en-ZA" b="1" dirty="0"/>
              <a:t>&lt;1% into Plasma</a:t>
            </a:r>
          </a:p>
          <a:p>
            <a:pPr lvl="1"/>
            <a:r>
              <a:rPr lang="en-ZA" b="1" dirty="0"/>
              <a:t>30min to 2h Peak Effect</a:t>
            </a:r>
          </a:p>
          <a:p>
            <a:pPr lvl="1"/>
            <a:r>
              <a:rPr lang="en-ZA" b="1" dirty="0"/>
              <a:t>12h Cleared</a:t>
            </a:r>
          </a:p>
          <a:p>
            <a:pPr lvl="1"/>
            <a:r>
              <a:rPr lang="en-ZA" b="1" dirty="0"/>
              <a:t>10nM to 1</a:t>
            </a:r>
            <a:r>
              <a:rPr lang="en-ZA" b="1" dirty="0">
                <a:sym typeface="Symbol" panose="05050102010706020507" pitchFamily="18" charset="2"/>
              </a:rPr>
              <a:t></a:t>
            </a:r>
            <a:r>
              <a:rPr lang="en-ZA" b="1" dirty="0"/>
              <a:t>M</a:t>
            </a:r>
          </a:p>
          <a:p>
            <a:endParaRPr lang="en-ZA" b="1" dirty="0"/>
          </a:p>
          <a:p>
            <a:pPr lvl="1"/>
            <a:endParaRPr lang="en-ZA" b="1" dirty="0"/>
          </a:p>
          <a:p>
            <a:pPr marL="457200" lvl="1" indent="0">
              <a:buNone/>
            </a:pPr>
            <a:endParaRPr lang="en-ZA" b="1" dirty="0"/>
          </a:p>
        </p:txBody>
      </p:sp>
    </p:spTree>
    <p:extLst>
      <p:ext uri="{BB962C8B-B14F-4D97-AF65-F5344CB8AC3E}">
        <p14:creationId xmlns:p14="http://schemas.microsoft.com/office/powerpoint/2010/main" val="337870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accel="5000" decel="5000" autoRev="1" fill="hold" nodeType="clickEffect">
                                  <p:stCondLst>
                                    <p:cond delay="0"/>
                                  </p:stCondLst>
                                  <p:childTnLst>
                                    <p:animMotion origin="layout" path="M 2.5E-6 3.33333E-6 L -0.00156 2.28055 " pathEditMode="relative" rAng="0" ptsTypes="AA">
                                      <p:cBhvr>
                                        <p:cTn id="6" dur="20000" fill="hold"/>
                                        <p:tgtEl>
                                          <p:spTgt spid="10"/>
                                        </p:tgtEl>
                                        <p:attrNameLst>
                                          <p:attrName>ppt_x</p:attrName>
                                          <p:attrName>ppt_y</p:attrName>
                                        </p:attrNameLst>
                                      </p:cBhvr>
                                      <p:rCtr x="-78" y="11402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animEffect transition="in" filter="fade">
                                      <p:cBhvr>
                                        <p:cTn id="41" dur="500"/>
                                        <p:tgtEl>
                                          <p:spTgt spid="6">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xEl>
                                              <p:pRg st="9" end="9"/>
                                            </p:txEl>
                                          </p:spTgt>
                                        </p:tgtEl>
                                        <p:attrNameLst>
                                          <p:attrName>style.visibility</p:attrName>
                                        </p:attrNameLst>
                                      </p:cBhvr>
                                      <p:to>
                                        <p:strVal val="visible"/>
                                      </p:to>
                                    </p:set>
                                    <p:animEffect transition="in" filter="fade">
                                      <p:cBhvr>
                                        <p:cTn id="46" dur="500"/>
                                        <p:tgtEl>
                                          <p:spTgt spid="6">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animEffect transition="in" filter="fade">
                                      <p:cBhvr>
                                        <p:cTn id="51" dur="500"/>
                                        <p:tgtEl>
                                          <p:spTgt spid="6">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
                                            <p:txEl>
                                              <p:pRg st="11" end="11"/>
                                            </p:txEl>
                                          </p:spTgt>
                                        </p:tgtEl>
                                        <p:attrNameLst>
                                          <p:attrName>style.visibility</p:attrName>
                                        </p:attrNameLst>
                                      </p:cBhvr>
                                      <p:to>
                                        <p:strVal val="visible"/>
                                      </p:to>
                                    </p:set>
                                    <p:animEffect transition="in" filter="fade">
                                      <p:cBhvr>
                                        <p:cTn id="56" dur="500"/>
                                        <p:tgtEl>
                                          <p:spTgt spid="6">
                                            <p:txEl>
                                              <p:pRg st="11" end="1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xEl>
                                              <p:pRg st="12" end="12"/>
                                            </p:txEl>
                                          </p:spTgt>
                                        </p:tgtEl>
                                        <p:attrNameLst>
                                          <p:attrName>style.visibility</p:attrName>
                                        </p:attrNameLst>
                                      </p:cBhvr>
                                      <p:to>
                                        <p:strVal val="visible"/>
                                      </p:to>
                                    </p:set>
                                    <p:animEffect transition="in" filter="fade">
                                      <p:cBhvr>
                                        <p:cTn id="61"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449423-FD07-41C4-B4D3-F7530063CC10}"/>
              </a:ext>
            </a:extLst>
          </p:cNvPr>
          <p:cNvSpPr/>
          <p:nvPr/>
        </p:nvSpPr>
        <p:spPr>
          <a:xfrm>
            <a:off x="0" y="6297283"/>
            <a:ext cx="12192000" cy="560717"/>
          </a:xfrm>
          <a:prstGeom prst="rect">
            <a:avLst/>
          </a:prstGeom>
          <a:solidFill>
            <a:srgbClr val="68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C4549609-E14E-4E15-8316-DC30BDC2EBD6}"/>
              </a:ext>
            </a:extLst>
          </p:cNvPr>
          <p:cNvSpPr>
            <a:spLocks noGrp="1"/>
          </p:cNvSpPr>
          <p:nvPr>
            <p:ph type="title"/>
          </p:nvPr>
        </p:nvSpPr>
        <p:spPr/>
        <p:txBody>
          <a:bodyPr/>
          <a:lstStyle/>
          <a:p>
            <a:r>
              <a:rPr lang="en-ZA" dirty="0"/>
              <a:t>Polyphenols as ANTI-Oxidant</a:t>
            </a:r>
          </a:p>
        </p:txBody>
      </p:sp>
      <p:sp>
        <p:nvSpPr>
          <p:cNvPr id="3" name="Content Placeholder 2">
            <a:extLst>
              <a:ext uri="{FF2B5EF4-FFF2-40B4-BE49-F238E27FC236}">
                <a16:creationId xmlns:a16="http://schemas.microsoft.com/office/drawing/2014/main" id="{98E92513-E078-4469-8847-DEFE960E6736}"/>
              </a:ext>
            </a:extLst>
          </p:cNvPr>
          <p:cNvSpPr>
            <a:spLocks noGrp="1"/>
          </p:cNvSpPr>
          <p:nvPr>
            <p:ph idx="1"/>
          </p:nvPr>
        </p:nvSpPr>
        <p:spPr/>
        <p:txBody>
          <a:bodyPr>
            <a:normAutofit/>
          </a:bodyPr>
          <a:lstStyle/>
          <a:p>
            <a:r>
              <a:rPr lang="en-ZA" dirty="0"/>
              <a:t>In Vitro Antioxidant Tests</a:t>
            </a:r>
          </a:p>
          <a:p>
            <a:pPr lvl="1"/>
            <a:r>
              <a:rPr lang="en-ZA" dirty="0"/>
              <a:t>100 – 400 </a:t>
            </a:r>
            <a:r>
              <a:rPr lang="en-ZA" dirty="0">
                <a:sym typeface="Symbol" panose="05050102010706020507" pitchFamily="18" charset="2"/>
              </a:rPr>
              <a:t></a:t>
            </a:r>
            <a:r>
              <a:rPr lang="en-ZA" dirty="0"/>
              <a:t>M</a:t>
            </a:r>
          </a:p>
          <a:p>
            <a:endParaRPr lang="en-ZA" dirty="0"/>
          </a:p>
          <a:p>
            <a:r>
              <a:rPr lang="en-ZA" dirty="0"/>
              <a:t>Bioavailable in Vivo</a:t>
            </a:r>
          </a:p>
          <a:p>
            <a:pPr lvl="1"/>
            <a:r>
              <a:rPr lang="en-ZA" dirty="0"/>
              <a:t>&lt;1</a:t>
            </a:r>
            <a:r>
              <a:rPr lang="en-ZA" b="1" dirty="0">
                <a:sym typeface="Symbol" panose="05050102010706020507" pitchFamily="18" charset="2"/>
              </a:rPr>
              <a:t> </a:t>
            </a:r>
            <a:r>
              <a:rPr lang="en-ZA" dirty="0">
                <a:sym typeface="Symbol" panose="05050102010706020507" pitchFamily="18" charset="2"/>
              </a:rPr>
              <a:t>M</a:t>
            </a:r>
          </a:p>
          <a:p>
            <a:pPr lvl="1"/>
            <a:endParaRPr lang="en-ZA" dirty="0">
              <a:sym typeface="Symbol" panose="05050102010706020507" pitchFamily="18" charset="2"/>
            </a:endParaRPr>
          </a:p>
          <a:p>
            <a:r>
              <a:rPr lang="en-ZA" dirty="0">
                <a:sym typeface="Symbol" panose="05050102010706020507" pitchFamily="18" charset="2"/>
              </a:rPr>
              <a:t>Mechanism of Action:</a:t>
            </a:r>
          </a:p>
          <a:p>
            <a:pPr lvl="1"/>
            <a:r>
              <a:rPr lang="en-ZA" dirty="0">
                <a:sym typeface="Symbol" panose="05050102010706020507" pitchFamily="18" charset="2"/>
              </a:rPr>
              <a:t>Endogenous Antioxidant Systems</a:t>
            </a:r>
          </a:p>
          <a:p>
            <a:pPr lvl="2"/>
            <a:r>
              <a:rPr lang="en-ZA" dirty="0">
                <a:sym typeface="Symbol" panose="05050102010706020507" pitchFamily="18" charset="2"/>
              </a:rPr>
              <a:t>~Gene Expression</a:t>
            </a:r>
            <a:endParaRPr lang="en-ZA" dirty="0"/>
          </a:p>
        </p:txBody>
      </p:sp>
      <p:pic>
        <p:nvPicPr>
          <p:cNvPr id="5" name="Picture 4">
            <a:extLst>
              <a:ext uri="{FF2B5EF4-FFF2-40B4-BE49-F238E27FC236}">
                <a16:creationId xmlns:a16="http://schemas.microsoft.com/office/drawing/2014/main" id="{47075414-5680-432C-851C-B19E47B33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099" y="2230437"/>
            <a:ext cx="6781800" cy="4162425"/>
          </a:xfrm>
          <a:prstGeom prst="rect">
            <a:avLst/>
          </a:prstGeom>
          <a:effectLst>
            <a:innerShdw blurRad="114300">
              <a:prstClr val="black"/>
            </a:innerShdw>
          </a:effectLst>
        </p:spPr>
      </p:pic>
    </p:spTree>
    <p:extLst>
      <p:ext uri="{BB962C8B-B14F-4D97-AF65-F5344CB8AC3E}">
        <p14:creationId xmlns:p14="http://schemas.microsoft.com/office/powerpoint/2010/main" val="413732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9609-E14E-4E15-8316-DC30BDC2EBD6}"/>
              </a:ext>
            </a:extLst>
          </p:cNvPr>
          <p:cNvSpPr>
            <a:spLocks noGrp="1"/>
          </p:cNvSpPr>
          <p:nvPr>
            <p:ph type="title"/>
          </p:nvPr>
        </p:nvSpPr>
        <p:spPr/>
        <p:txBody>
          <a:bodyPr/>
          <a:lstStyle/>
          <a:p>
            <a:r>
              <a:rPr lang="en-ZA" dirty="0"/>
              <a:t>Polyphenols as PRO-Oxidant</a:t>
            </a:r>
          </a:p>
        </p:txBody>
      </p:sp>
      <p:sp>
        <p:nvSpPr>
          <p:cNvPr id="3" name="Content Placeholder 2">
            <a:extLst>
              <a:ext uri="{FF2B5EF4-FFF2-40B4-BE49-F238E27FC236}">
                <a16:creationId xmlns:a16="http://schemas.microsoft.com/office/drawing/2014/main" id="{98E92513-E078-4469-8847-DEFE960E6736}"/>
              </a:ext>
            </a:extLst>
          </p:cNvPr>
          <p:cNvSpPr>
            <a:spLocks noGrp="1"/>
          </p:cNvSpPr>
          <p:nvPr>
            <p:ph idx="1"/>
          </p:nvPr>
        </p:nvSpPr>
        <p:spPr/>
        <p:txBody>
          <a:bodyPr>
            <a:normAutofit fontScale="85000" lnSpcReduction="20000"/>
          </a:bodyPr>
          <a:lstStyle/>
          <a:p>
            <a:r>
              <a:rPr lang="en-ZA" dirty="0"/>
              <a:t>ROS Generation</a:t>
            </a:r>
          </a:p>
          <a:p>
            <a:pPr lvl="1"/>
            <a:r>
              <a:rPr lang="en-ZA" dirty="0"/>
              <a:t>Easily oxidized in presence of transition metals (Zn, Cu, Fe, etc.)</a:t>
            </a:r>
          </a:p>
          <a:p>
            <a:pPr lvl="2"/>
            <a:r>
              <a:rPr lang="en-ZA" dirty="0"/>
              <a:t>Beverages</a:t>
            </a:r>
          </a:p>
          <a:p>
            <a:pPr lvl="2"/>
            <a:r>
              <a:rPr lang="en-ZA" dirty="0"/>
              <a:t>Culture Media</a:t>
            </a:r>
          </a:p>
          <a:p>
            <a:pPr lvl="2"/>
            <a:r>
              <a:rPr lang="en-ZA" dirty="0"/>
              <a:t>Phosphate Buffers</a:t>
            </a:r>
          </a:p>
          <a:p>
            <a:pPr lvl="1"/>
            <a:r>
              <a:rPr lang="en-ZA" dirty="0"/>
              <a:t>Cytotoxic</a:t>
            </a:r>
          </a:p>
          <a:p>
            <a:pPr lvl="2"/>
            <a:r>
              <a:rPr lang="en-ZA" dirty="0"/>
              <a:t>Extracts</a:t>
            </a:r>
          </a:p>
          <a:p>
            <a:pPr lvl="3"/>
            <a:r>
              <a:rPr lang="en-ZA" dirty="0"/>
              <a:t>green tea, black tea, apple extracts</a:t>
            </a:r>
          </a:p>
          <a:p>
            <a:pPr lvl="2"/>
            <a:r>
              <a:rPr lang="en-ZA" dirty="0"/>
              <a:t>Phenolics</a:t>
            </a:r>
          </a:p>
          <a:p>
            <a:pPr lvl="3"/>
            <a:r>
              <a:rPr lang="en-ZA" dirty="0"/>
              <a:t>gallic acid, protocatechuic acid, </a:t>
            </a:r>
            <a:r>
              <a:rPr lang="en-ZA" dirty="0" err="1"/>
              <a:t>vanillic</a:t>
            </a:r>
            <a:r>
              <a:rPr lang="en-ZA" dirty="0"/>
              <a:t> acid, </a:t>
            </a:r>
            <a:r>
              <a:rPr lang="en-ZA" dirty="0" err="1"/>
              <a:t>ellagic</a:t>
            </a:r>
            <a:r>
              <a:rPr lang="en-ZA" dirty="0"/>
              <a:t> acid, </a:t>
            </a:r>
            <a:r>
              <a:rPr lang="en-ZA" b="1" dirty="0"/>
              <a:t>caffeic acid, </a:t>
            </a:r>
          </a:p>
          <a:p>
            <a:pPr lvl="3"/>
            <a:r>
              <a:rPr lang="en-ZA" b="1" dirty="0" err="1"/>
              <a:t>Aspalathin</a:t>
            </a:r>
            <a:r>
              <a:rPr lang="en-ZA" b="1" dirty="0"/>
              <a:t>, quercetin</a:t>
            </a:r>
            <a:r>
              <a:rPr lang="en-ZA" dirty="0"/>
              <a:t>, </a:t>
            </a:r>
            <a:r>
              <a:rPr lang="en-ZA" b="1" dirty="0" err="1"/>
              <a:t>rutin</a:t>
            </a:r>
            <a:r>
              <a:rPr lang="en-ZA" dirty="0"/>
              <a:t>, kaempferol, </a:t>
            </a:r>
            <a:r>
              <a:rPr lang="en-ZA" b="1" dirty="0"/>
              <a:t>catechin</a:t>
            </a:r>
            <a:r>
              <a:rPr lang="en-ZA" dirty="0"/>
              <a:t>, </a:t>
            </a:r>
            <a:r>
              <a:rPr lang="en-ZA" b="1" dirty="0"/>
              <a:t>epicatechin</a:t>
            </a:r>
            <a:r>
              <a:rPr lang="en-ZA" dirty="0"/>
              <a:t>, delphinidin, and malvidin</a:t>
            </a:r>
          </a:p>
          <a:p>
            <a:r>
              <a:rPr lang="en-ZA" dirty="0"/>
              <a:t>Harmful? Or Beneficial? </a:t>
            </a:r>
          </a:p>
        </p:txBody>
      </p:sp>
      <p:sp>
        <p:nvSpPr>
          <p:cNvPr id="4" name="Rectangle 3">
            <a:extLst>
              <a:ext uri="{FF2B5EF4-FFF2-40B4-BE49-F238E27FC236}">
                <a16:creationId xmlns:a16="http://schemas.microsoft.com/office/drawing/2014/main" id="{9FF8361B-C1E8-4E5D-9B7F-79AF74A9F212}"/>
              </a:ext>
            </a:extLst>
          </p:cNvPr>
          <p:cNvSpPr/>
          <p:nvPr/>
        </p:nvSpPr>
        <p:spPr>
          <a:xfrm>
            <a:off x="0" y="6297283"/>
            <a:ext cx="12192000" cy="560717"/>
          </a:xfrm>
          <a:prstGeom prst="rect">
            <a:avLst/>
          </a:prstGeom>
          <a:solidFill>
            <a:srgbClr val="68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7096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B3D9-16DB-416B-BC9B-39C7AC5590F8}"/>
              </a:ext>
            </a:extLst>
          </p:cNvPr>
          <p:cNvSpPr>
            <a:spLocks noGrp="1"/>
          </p:cNvSpPr>
          <p:nvPr>
            <p:ph type="title"/>
          </p:nvPr>
        </p:nvSpPr>
        <p:spPr/>
        <p:txBody>
          <a:bodyPr/>
          <a:lstStyle/>
          <a:p>
            <a:r>
              <a:rPr lang="en-ZA" dirty="0"/>
              <a:t>Energy Transformation Analogy</a:t>
            </a:r>
          </a:p>
        </p:txBody>
      </p:sp>
      <p:sp>
        <p:nvSpPr>
          <p:cNvPr id="3" name="Content Placeholder 2">
            <a:extLst>
              <a:ext uri="{FF2B5EF4-FFF2-40B4-BE49-F238E27FC236}">
                <a16:creationId xmlns:a16="http://schemas.microsoft.com/office/drawing/2014/main" id="{A4E73056-FB14-4AB6-AE22-17097D3D39E5}"/>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9653853B-C144-4D33-BAE5-AE684681B136}"/>
              </a:ext>
            </a:extLst>
          </p:cNvPr>
          <p:cNvPicPr>
            <a:picLocks noChangeAspect="1"/>
          </p:cNvPicPr>
          <p:nvPr/>
        </p:nvPicPr>
        <p:blipFill>
          <a:blip r:embed="rId3"/>
          <a:stretch>
            <a:fillRect/>
          </a:stretch>
        </p:blipFill>
        <p:spPr>
          <a:xfrm>
            <a:off x="1304830" y="2394893"/>
            <a:ext cx="9321081" cy="3833513"/>
          </a:xfrm>
          <a:prstGeom prst="rect">
            <a:avLst/>
          </a:prstGeom>
        </p:spPr>
      </p:pic>
      <p:sp>
        <p:nvSpPr>
          <p:cNvPr id="5" name="TextBox 4">
            <a:extLst>
              <a:ext uri="{FF2B5EF4-FFF2-40B4-BE49-F238E27FC236}">
                <a16:creationId xmlns:a16="http://schemas.microsoft.com/office/drawing/2014/main" id="{B678A0F5-0CF4-4478-B432-C1759178DE36}"/>
              </a:ext>
            </a:extLst>
          </p:cNvPr>
          <p:cNvSpPr txBox="1"/>
          <p:nvPr/>
        </p:nvSpPr>
        <p:spPr>
          <a:xfrm>
            <a:off x="2481943" y="4196443"/>
            <a:ext cx="1469571" cy="769441"/>
          </a:xfrm>
          <a:prstGeom prst="rect">
            <a:avLst/>
          </a:prstGeom>
          <a:noFill/>
        </p:spPr>
        <p:txBody>
          <a:bodyPr wrap="square" rtlCol="0">
            <a:spAutoFit/>
          </a:bodyPr>
          <a:lstStyle/>
          <a:p>
            <a:r>
              <a:rPr lang="en-ZA" sz="4400" b="1" dirty="0">
                <a:solidFill>
                  <a:schemeClr val="accent6">
                    <a:lumMod val="75000"/>
                  </a:schemeClr>
                </a:solidFill>
              </a:rPr>
              <a:t>+ O</a:t>
            </a:r>
            <a:r>
              <a:rPr lang="en-ZA" sz="4400" b="1" baseline="-25000" dirty="0">
                <a:solidFill>
                  <a:schemeClr val="accent6">
                    <a:lumMod val="75000"/>
                  </a:schemeClr>
                </a:solidFill>
              </a:rPr>
              <a:t>2</a:t>
            </a:r>
            <a:endParaRPr lang="en-ZA" sz="2000" b="1" dirty="0">
              <a:solidFill>
                <a:schemeClr val="accent6">
                  <a:lumMod val="75000"/>
                </a:schemeClr>
              </a:solidFill>
            </a:endParaRPr>
          </a:p>
        </p:txBody>
      </p:sp>
    </p:spTree>
    <p:extLst>
      <p:ext uri="{BB962C8B-B14F-4D97-AF65-F5344CB8AC3E}">
        <p14:creationId xmlns:p14="http://schemas.microsoft.com/office/powerpoint/2010/main" val="2150585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BC94EC-D67D-48C1-B78E-6404A1BA2B66}"/>
              </a:ext>
            </a:extLst>
          </p:cNvPr>
          <p:cNvSpPr/>
          <p:nvPr/>
        </p:nvSpPr>
        <p:spPr>
          <a:xfrm>
            <a:off x="0" y="6297283"/>
            <a:ext cx="12192000" cy="560717"/>
          </a:xfrm>
          <a:prstGeom prst="rect">
            <a:avLst/>
          </a:prstGeom>
          <a:solidFill>
            <a:srgbClr val="68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92716660-EE63-4526-BC82-B84D9709F5AD}"/>
              </a:ext>
            </a:extLst>
          </p:cNvPr>
          <p:cNvSpPr>
            <a:spLocks noGrp="1"/>
          </p:cNvSpPr>
          <p:nvPr>
            <p:ph type="title"/>
          </p:nvPr>
        </p:nvSpPr>
        <p:spPr/>
        <p:txBody>
          <a:bodyPr/>
          <a:lstStyle/>
          <a:p>
            <a:endParaRPr lang="en-ZA"/>
          </a:p>
        </p:txBody>
      </p:sp>
      <p:pic>
        <p:nvPicPr>
          <p:cNvPr id="5" name="Content Placeholder 4" descr="A close up of a map&#10;&#10;Description generated with very high confidence">
            <a:extLst>
              <a:ext uri="{FF2B5EF4-FFF2-40B4-BE49-F238E27FC236}">
                <a16:creationId xmlns:a16="http://schemas.microsoft.com/office/drawing/2014/main" id="{7C480811-7FDF-4F1C-85D0-7AB9708F54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67819" y="0"/>
            <a:ext cx="5856361" cy="6633999"/>
          </a:xfrm>
        </p:spPr>
      </p:pic>
      <p:sp>
        <p:nvSpPr>
          <p:cNvPr id="6" name="Rectangle 5">
            <a:extLst>
              <a:ext uri="{FF2B5EF4-FFF2-40B4-BE49-F238E27FC236}">
                <a16:creationId xmlns:a16="http://schemas.microsoft.com/office/drawing/2014/main" id="{188B4CA6-1A5C-4CD6-9682-FB8C89BB6DDB}"/>
              </a:ext>
            </a:extLst>
          </p:cNvPr>
          <p:cNvSpPr/>
          <p:nvPr/>
        </p:nvSpPr>
        <p:spPr>
          <a:xfrm>
            <a:off x="9519557" y="4653643"/>
            <a:ext cx="1534886" cy="669471"/>
          </a:xfrm>
          <a:prstGeom prst="rect">
            <a:avLst/>
          </a:prstGeom>
          <a:solidFill>
            <a:schemeClr val="bg1"/>
          </a:solidFill>
          <a:ln w="28575">
            <a:solidFill>
              <a:srgbClr val="00B05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rgbClr val="00B050"/>
                </a:solidFill>
              </a:rPr>
              <a:t>Polyphenols</a:t>
            </a:r>
          </a:p>
        </p:txBody>
      </p:sp>
      <p:cxnSp>
        <p:nvCxnSpPr>
          <p:cNvPr id="8" name="Straight Arrow Connector 7">
            <a:extLst>
              <a:ext uri="{FF2B5EF4-FFF2-40B4-BE49-F238E27FC236}">
                <a16:creationId xmlns:a16="http://schemas.microsoft.com/office/drawing/2014/main" id="{EDE489EA-0054-4455-9427-95993532FE9F}"/>
              </a:ext>
            </a:extLst>
          </p:cNvPr>
          <p:cNvCxnSpPr>
            <a:cxnSpLocks/>
          </p:cNvCxnSpPr>
          <p:nvPr/>
        </p:nvCxnSpPr>
        <p:spPr>
          <a:xfrm flipH="1" flipV="1">
            <a:off x="8850086" y="5041132"/>
            <a:ext cx="66947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212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E80B1F-5F61-4006-B97F-85BB0B302067}"/>
              </a:ext>
            </a:extLst>
          </p:cNvPr>
          <p:cNvSpPr/>
          <p:nvPr/>
        </p:nvSpPr>
        <p:spPr>
          <a:xfrm>
            <a:off x="0" y="6297283"/>
            <a:ext cx="12192000" cy="560717"/>
          </a:xfrm>
          <a:prstGeom prst="rect">
            <a:avLst/>
          </a:prstGeom>
          <a:solidFill>
            <a:srgbClr val="68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DAA38C4B-E1F4-4723-8A71-90AFE73AA862}"/>
              </a:ext>
            </a:extLst>
          </p:cNvPr>
          <p:cNvSpPr>
            <a:spLocks noGrp="1"/>
          </p:cNvSpPr>
          <p:nvPr>
            <p:ph type="title"/>
          </p:nvPr>
        </p:nvSpPr>
        <p:spPr/>
        <p:txBody>
          <a:bodyPr/>
          <a:lstStyle/>
          <a:p>
            <a:r>
              <a:rPr lang="en-ZA" dirty="0"/>
              <a:t>Red Wine = French Paradox</a:t>
            </a:r>
          </a:p>
        </p:txBody>
      </p:sp>
      <p:sp>
        <p:nvSpPr>
          <p:cNvPr id="3" name="Content Placeholder 2">
            <a:extLst>
              <a:ext uri="{FF2B5EF4-FFF2-40B4-BE49-F238E27FC236}">
                <a16:creationId xmlns:a16="http://schemas.microsoft.com/office/drawing/2014/main" id="{005E7540-3DD2-4554-BCB4-7A29CA83ECC8}"/>
              </a:ext>
            </a:extLst>
          </p:cNvPr>
          <p:cNvSpPr>
            <a:spLocks noGrp="1"/>
          </p:cNvSpPr>
          <p:nvPr>
            <p:ph idx="1"/>
          </p:nvPr>
        </p:nvSpPr>
        <p:spPr/>
        <p:txBody>
          <a:bodyPr/>
          <a:lstStyle/>
          <a:p>
            <a:r>
              <a:rPr lang="en-ZA" dirty="0"/>
              <a:t>LOW Cardiovascular Mortality</a:t>
            </a:r>
          </a:p>
          <a:p>
            <a:pPr lvl="1"/>
            <a:r>
              <a:rPr lang="en-ZA" dirty="0"/>
              <a:t>but HIGH-saturated fat</a:t>
            </a:r>
          </a:p>
          <a:p>
            <a:pPr lvl="1"/>
            <a:r>
              <a:rPr lang="en-ZA" dirty="0"/>
              <a:t>and HIGH-smoking</a:t>
            </a:r>
          </a:p>
          <a:p>
            <a:endParaRPr lang="en-ZA" dirty="0"/>
          </a:p>
        </p:txBody>
      </p:sp>
      <p:pic>
        <p:nvPicPr>
          <p:cNvPr id="6" name="Picture 5">
            <a:extLst>
              <a:ext uri="{FF2B5EF4-FFF2-40B4-BE49-F238E27FC236}">
                <a16:creationId xmlns:a16="http://schemas.microsoft.com/office/drawing/2014/main" id="{E39AE8C7-C228-436A-A665-A7B546FD4839}"/>
              </a:ext>
            </a:extLst>
          </p:cNvPr>
          <p:cNvPicPr>
            <a:picLocks noChangeAspect="1"/>
          </p:cNvPicPr>
          <p:nvPr/>
        </p:nvPicPr>
        <p:blipFill>
          <a:blip r:embed="rId3"/>
          <a:stretch>
            <a:fillRect/>
          </a:stretch>
        </p:blipFill>
        <p:spPr>
          <a:xfrm>
            <a:off x="5503279" y="2603500"/>
            <a:ext cx="6713916" cy="4014362"/>
          </a:xfrm>
          <a:prstGeom prst="rect">
            <a:avLst/>
          </a:prstGeom>
        </p:spPr>
      </p:pic>
    </p:spTree>
    <p:extLst>
      <p:ext uri="{BB962C8B-B14F-4D97-AF65-F5344CB8AC3E}">
        <p14:creationId xmlns:p14="http://schemas.microsoft.com/office/powerpoint/2010/main" val="1880872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b="1" dirty="0"/>
              <a:t>Outcome:</a:t>
            </a:r>
            <a:br>
              <a:rPr lang="en-ZA" b="1" dirty="0"/>
            </a:br>
            <a:r>
              <a:rPr lang="en-ZA" b="1" dirty="0"/>
              <a:t>Good</a:t>
            </a:r>
          </a:p>
        </p:txBody>
      </p:sp>
      <p:sp>
        <p:nvSpPr>
          <p:cNvPr id="6" name="Content Placeholder 2">
            <a:extLst>
              <a:ext uri="{FF2B5EF4-FFF2-40B4-BE49-F238E27FC236}">
                <a16:creationId xmlns:a16="http://schemas.microsoft.com/office/drawing/2014/main" id="{5393D55A-6DEF-45CE-93B1-F8540F22B333}"/>
              </a:ext>
            </a:extLst>
          </p:cNvPr>
          <p:cNvSpPr txBox="1">
            <a:spLocks/>
          </p:cNvSpPr>
          <p:nvPr/>
        </p:nvSpPr>
        <p:spPr>
          <a:xfrm>
            <a:off x="1154954" y="2603500"/>
            <a:ext cx="8825659" cy="40730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Questionnaire: Wine, Beer, Spirits Intake</a:t>
            </a:r>
          </a:p>
          <a:p>
            <a:r>
              <a:rPr lang="en-ZA" dirty="0"/>
              <a:t>End points: Mortality</a:t>
            </a:r>
          </a:p>
          <a:p>
            <a:r>
              <a:rPr lang="en-ZA" dirty="0"/>
              <a:t>Sample Size: </a:t>
            </a:r>
          </a:p>
          <a:p>
            <a:pPr lvl="1"/>
            <a:r>
              <a:rPr lang="en-ZA" dirty="0"/>
              <a:t>6 051 Men (30 – 70 </a:t>
            </a:r>
            <a:r>
              <a:rPr lang="en-ZA" dirty="0" err="1"/>
              <a:t>yr</a:t>
            </a:r>
            <a:r>
              <a:rPr lang="en-ZA" dirty="0"/>
              <a:t>/old)</a:t>
            </a:r>
          </a:p>
          <a:p>
            <a:pPr lvl="1"/>
            <a:r>
              <a:rPr lang="en-ZA" dirty="0"/>
              <a:t>7 234 Women (30 – 70 </a:t>
            </a:r>
            <a:r>
              <a:rPr lang="en-ZA" dirty="0" err="1"/>
              <a:t>yr</a:t>
            </a:r>
            <a:r>
              <a:rPr lang="en-ZA" dirty="0"/>
              <a:t>/old)</a:t>
            </a:r>
          </a:p>
          <a:p>
            <a:r>
              <a:rPr lang="en-ZA" dirty="0"/>
              <a:t>Findings</a:t>
            </a:r>
          </a:p>
          <a:p>
            <a:pPr lvl="1"/>
            <a:r>
              <a:rPr lang="en-ZA" dirty="0">
                <a:sym typeface="Symbol" panose="05050102010706020507" pitchFamily="18" charset="2"/>
              </a:rPr>
              <a:t>10 Year follow-up:</a:t>
            </a:r>
          </a:p>
          <a:p>
            <a:pPr lvl="2"/>
            <a:r>
              <a:rPr lang="en-ZA" dirty="0">
                <a:sym typeface="Symbol" panose="05050102010706020507" pitchFamily="18" charset="2"/>
              </a:rPr>
              <a:t>Spirits = 34% 3-5 drinks a day</a:t>
            </a:r>
          </a:p>
          <a:p>
            <a:pPr lvl="2"/>
            <a:r>
              <a:rPr lang="en-ZA" dirty="0">
                <a:sym typeface="Symbol" panose="05050102010706020507" pitchFamily="18" charset="2"/>
              </a:rPr>
              <a:t>Beer = No Effect</a:t>
            </a:r>
          </a:p>
          <a:p>
            <a:pPr lvl="2"/>
            <a:r>
              <a:rPr lang="en-ZA" dirty="0">
                <a:sym typeface="Symbol" panose="05050102010706020507" pitchFamily="18" charset="2"/>
              </a:rPr>
              <a:t>Wine = 49% 3-5 glasses a day</a:t>
            </a:r>
            <a:endParaRPr lang="en-ZA" dirty="0"/>
          </a:p>
        </p:txBody>
      </p:sp>
      <p:pic>
        <p:nvPicPr>
          <p:cNvPr id="4" name="Picture 3">
            <a:extLst>
              <a:ext uri="{FF2B5EF4-FFF2-40B4-BE49-F238E27FC236}">
                <a16:creationId xmlns:a16="http://schemas.microsoft.com/office/drawing/2014/main" id="{D901FF4B-C7F0-4180-8292-5B0ABEF19E13}"/>
              </a:ext>
            </a:extLst>
          </p:cNvPr>
          <p:cNvPicPr>
            <a:picLocks noChangeAspect="1"/>
          </p:cNvPicPr>
          <p:nvPr/>
        </p:nvPicPr>
        <p:blipFill>
          <a:blip r:embed="rId3"/>
          <a:stretch>
            <a:fillRect/>
          </a:stretch>
        </p:blipFill>
        <p:spPr>
          <a:xfrm>
            <a:off x="3772397" y="565149"/>
            <a:ext cx="7842660" cy="1437821"/>
          </a:xfrm>
          <a:prstGeom prst="rect">
            <a:avLst/>
          </a:prstGeom>
        </p:spPr>
      </p:pic>
      <p:sp>
        <p:nvSpPr>
          <p:cNvPr id="7" name="TextBox 6">
            <a:extLst>
              <a:ext uri="{FF2B5EF4-FFF2-40B4-BE49-F238E27FC236}">
                <a16:creationId xmlns:a16="http://schemas.microsoft.com/office/drawing/2014/main" id="{60684D37-538C-41C6-BAFA-A637B35545D5}"/>
              </a:ext>
            </a:extLst>
          </p:cNvPr>
          <p:cNvSpPr txBox="1"/>
          <p:nvPr/>
        </p:nvSpPr>
        <p:spPr>
          <a:xfrm>
            <a:off x="10477501" y="1958115"/>
            <a:ext cx="1320800" cy="707886"/>
          </a:xfrm>
          <a:prstGeom prst="rect">
            <a:avLst/>
          </a:prstGeom>
          <a:noFill/>
        </p:spPr>
        <p:txBody>
          <a:bodyPr wrap="square" rtlCol="0">
            <a:spAutoFit/>
          </a:bodyPr>
          <a:lstStyle/>
          <a:p>
            <a:r>
              <a:rPr lang="en-ZA" sz="4000" b="1" dirty="0"/>
              <a:t>1995</a:t>
            </a:r>
          </a:p>
        </p:txBody>
      </p:sp>
      <p:sp>
        <p:nvSpPr>
          <p:cNvPr id="9" name="Rectangle 8">
            <a:extLst>
              <a:ext uri="{FF2B5EF4-FFF2-40B4-BE49-F238E27FC236}">
                <a16:creationId xmlns:a16="http://schemas.microsoft.com/office/drawing/2014/main" id="{E24BFAEA-C640-41EB-8F81-096DFF8F81B4}"/>
              </a:ext>
            </a:extLst>
          </p:cNvPr>
          <p:cNvSpPr/>
          <p:nvPr/>
        </p:nvSpPr>
        <p:spPr>
          <a:xfrm>
            <a:off x="0" y="6297283"/>
            <a:ext cx="12192000" cy="560717"/>
          </a:xfrm>
          <a:prstGeom prst="rect">
            <a:avLst/>
          </a:prstGeom>
          <a:solidFill>
            <a:srgbClr val="68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4122388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0E5B-E793-4B1B-A89E-3D641D0CE3EF}"/>
              </a:ext>
            </a:extLst>
          </p:cNvPr>
          <p:cNvSpPr>
            <a:spLocks noGrp="1"/>
          </p:cNvSpPr>
          <p:nvPr>
            <p:ph type="title"/>
          </p:nvPr>
        </p:nvSpPr>
        <p:spPr/>
        <p:txBody>
          <a:bodyPr/>
          <a:lstStyle/>
          <a:p>
            <a:r>
              <a:rPr lang="en-ZA" dirty="0"/>
              <a:t>Fruit and Vegetables vs. Supplements</a:t>
            </a:r>
          </a:p>
        </p:txBody>
      </p:sp>
      <p:pic>
        <p:nvPicPr>
          <p:cNvPr id="5" name="Content Placeholder 4" descr="Food on a wooden cutting board&#10;&#10;Description generated with high confidence">
            <a:extLst>
              <a:ext uri="{FF2B5EF4-FFF2-40B4-BE49-F238E27FC236}">
                <a16:creationId xmlns:a16="http://schemas.microsoft.com/office/drawing/2014/main" id="{8E4F9C7C-53BD-4D6C-9A54-96FB727A30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3713" y="2343150"/>
            <a:ext cx="7184571" cy="4400550"/>
          </a:xfrm>
        </p:spPr>
      </p:pic>
    </p:spTree>
    <p:extLst>
      <p:ext uri="{BB962C8B-B14F-4D97-AF65-F5344CB8AC3E}">
        <p14:creationId xmlns:p14="http://schemas.microsoft.com/office/powerpoint/2010/main" val="2104719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C0ED-736F-4024-BBC2-676219714A9A}"/>
              </a:ext>
            </a:extLst>
          </p:cNvPr>
          <p:cNvSpPr>
            <a:spLocks noGrp="1"/>
          </p:cNvSpPr>
          <p:nvPr>
            <p:ph type="title"/>
          </p:nvPr>
        </p:nvSpPr>
        <p:spPr/>
        <p:txBody>
          <a:bodyPr/>
          <a:lstStyle/>
          <a:p>
            <a:r>
              <a:rPr lang="en-ZA" dirty="0"/>
              <a:t>Centenarians per Country</a:t>
            </a:r>
          </a:p>
        </p:txBody>
      </p:sp>
      <p:sp>
        <p:nvSpPr>
          <p:cNvPr id="3" name="Content Placeholder 2">
            <a:extLst>
              <a:ext uri="{FF2B5EF4-FFF2-40B4-BE49-F238E27FC236}">
                <a16:creationId xmlns:a16="http://schemas.microsoft.com/office/drawing/2014/main" id="{C6DC92FD-29EB-4616-A51D-49CEC95F17F4}"/>
              </a:ext>
            </a:extLst>
          </p:cNvPr>
          <p:cNvSpPr>
            <a:spLocks noGrp="1"/>
          </p:cNvSpPr>
          <p:nvPr>
            <p:ph idx="1"/>
          </p:nvPr>
        </p:nvSpPr>
        <p:spPr/>
        <p:txBody>
          <a:bodyPr/>
          <a:lstStyle/>
          <a:p>
            <a:endParaRPr lang="en-ZA" dirty="0"/>
          </a:p>
        </p:txBody>
      </p:sp>
      <p:pic>
        <p:nvPicPr>
          <p:cNvPr id="4" name="Picture 3">
            <a:extLst>
              <a:ext uri="{FF2B5EF4-FFF2-40B4-BE49-F238E27FC236}">
                <a16:creationId xmlns:a16="http://schemas.microsoft.com/office/drawing/2014/main" id="{7F27FEF0-24F2-4926-8EF5-A3A056669084}"/>
              </a:ext>
            </a:extLst>
          </p:cNvPr>
          <p:cNvPicPr>
            <a:picLocks noChangeAspect="1"/>
          </p:cNvPicPr>
          <p:nvPr/>
        </p:nvPicPr>
        <p:blipFill>
          <a:blip r:embed="rId3"/>
          <a:stretch>
            <a:fillRect/>
          </a:stretch>
        </p:blipFill>
        <p:spPr>
          <a:xfrm>
            <a:off x="542869" y="1875974"/>
            <a:ext cx="5024914" cy="4871351"/>
          </a:xfrm>
          <a:prstGeom prst="rect">
            <a:avLst/>
          </a:prstGeom>
        </p:spPr>
      </p:pic>
      <p:sp>
        <p:nvSpPr>
          <p:cNvPr id="5" name="TextBox 4">
            <a:extLst>
              <a:ext uri="{FF2B5EF4-FFF2-40B4-BE49-F238E27FC236}">
                <a16:creationId xmlns:a16="http://schemas.microsoft.com/office/drawing/2014/main" id="{D7F86257-6FF7-494D-AE50-194A99F74350}"/>
              </a:ext>
            </a:extLst>
          </p:cNvPr>
          <p:cNvSpPr txBox="1"/>
          <p:nvPr/>
        </p:nvSpPr>
        <p:spPr>
          <a:xfrm>
            <a:off x="5986720" y="4293265"/>
            <a:ext cx="596265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ZA" b="1" dirty="0"/>
              <a:t>“A diet that tends to be more vegetarian, without junk food, combined with a less stressful life, can definitely improve your health, so it makes sense that people living in deep rural areas could live for a long time.”</a:t>
            </a:r>
          </a:p>
        </p:txBody>
      </p:sp>
      <p:cxnSp>
        <p:nvCxnSpPr>
          <p:cNvPr id="7" name="Straight Connector 6">
            <a:extLst>
              <a:ext uri="{FF2B5EF4-FFF2-40B4-BE49-F238E27FC236}">
                <a16:creationId xmlns:a16="http://schemas.microsoft.com/office/drawing/2014/main" id="{CFD39757-9A5D-45EB-BDA3-A530DD2E253B}"/>
              </a:ext>
            </a:extLst>
          </p:cNvPr>
          <p:cNvCxnSpPr/>
          <p:nvPr/>
        </p:nvCxnSpPr>
        <p:spPr>
          <a:xfrm>
            <a:off x="704850" y="4311649"/>
            <a:ext cx="11620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C2386EF-6123-4A35-A3A5-DDA0E27ECFD0}"/>
              </a:ext>
            </a:extLst>
          </p:cNvPr>
          <p:cNvSpPr txBox="1"/>
          <p:nvPr/>
        </p:nvSpPr>
        <p:spPr>
          <a:xfrm>
            <a:off x="5986720" y="2706785"/>
            <a:ext cx="5962650" cy="1477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ZA" b="1" dirty="0"/>
              <a:t>There were only 153 centenarians in 1963, when officials began compiling comparable data. They exceeded 10,000 in 1998 and topped 30,000 in 2007. The total surpassed 50,000 in 2012 and 60,000 in 2015.</a:t>
            </a:r>
          </a:p>
        </p:txBody>
      </p:sp>
      <p:cxnSp>
        <p:nvCxnSpPr>
          <p:cNvPr id="9" name="Straight Connector 8">
            <a:extLst>
              <a:ext uri="{FF2B5EF4-FFF2-40B4-BE49-F238E27FC236}">
                <a16:creationId xmlns:a16="http://schemas.microsoft.com/office/drawing/2014/main" id="{E645E3C3-2AA5-452B-9DC7-B61A54364C29}"/>
              </a:ext>
            </a:extLst>
          </p:cNvPr>
          <p:cNvCxnSpPr/>
          <p:nvPr/>
        </p:nvCxnSpPr>
        <p:spPr>
          <a:xfrm>
            <a:off x="704850" y="2787649"/>
            <a:ext cx="1162050" cy="0"/>
          </a:xfrm>
          <a:prstGeom prst="line">
            <a:avLst/>
          </a:prstGeom>
          <a:ln w="38100"/>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3593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9B5634-257C-4655-915A-2E3BD8763E16}"/>
              </a:ext>
            </a:extLst>
          </p:cNvPr>
          <p:cNvSpPr/>
          <p:nvPr/>
        </p:nvSpPr>
        <p:spPr>
          <a:xfrm>
            <a:off x="0" y="6297283"/>
            <a:ext cx="12192000" cy="560717"/>
          </a:xfrm>
          <a:prstGeom prst="rect">
            <a:avLst/>
          </a:prstGeom>
          <a:solidFill>
            <a:srgbClr val="68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b="1" dirty="0"/>
              <a:t>Outcome:</a:t>
            </a:r>
            <a:br>
              <a:rPr lang="en-ZA" b="1" dirty="0"/>
            </a:br>
            <a:r>
              <a:rPr lang="en-ZA" b="1" dirty="0"/>
              <a:t>Good</a:t>
            </a:r>
          </a:p>
        </p:txBody>
      </p:sp>
      <p:sp>
        <p:nvSpPr>
          <p:cNvPr id="6" name="Content Placeholder 2">
            <a:extLst>
              <a:ext uri="{FF2B5EF4-FFF2-40B4-BE49-F238E27FC236}">
                <a16:creationId xmlns:a16="http://schemas.microsoft.com/office/drawing/2014/main" id="{5393D55A-6DEF-45CE-93B1-F8540F22B333}"/>
              </a:ext>
            </a:extLst>
          </p:cNvPr>
          <p:cNvSpPr txBox="1">
            <a:spLocks/>
          </p:cNvSpPr>
          <p:nvPr/>
        </p:nvSpPr>
        <p:spPr>
          <a:xfrm>
            <a:off x="1154954" y="2603500"/>
            <a:ext cx="8825659" cy="407307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Questionnaire: Fruit and Vegetable Intake</a:t>
            </a:r>
          </a:p>
          <a:p>
            <a:r>
              <a:rPr lang="en-ZA" dirty="0"/>
              <a:t>End points: Mortality Risk for CVD-related</a:t>
            </a:r>
          </a:p>
          <a:p>
            <a:r>
              <a:rPr lang="en-ZA" dirty="0"/>
              <a:t>Sample Size: </a:t>
            </a:r>
          </a:p>
          <a:p>
            <a:pPr lvl="1"/>
            <a:r>
              <a:rPr lang="en-ZA" dirty="0"/>
              <a:t>9 111 Participants (30-79 </a:t>
            </a:r>
            <a:r>
              <a:rPr lang="en-ZA" dirty="0" err="1"/>
              <a:t>yr</a:t>
            </a:r>
            <a:r>
              <a:rPr lang="en-ZA" dirty="0"/>
              <a:t>/old at baseline, 500 – 5000 kJ/day)</a:t>
            </a:r>
          </a:p>
          <a:p>
            <a:pPr lvl="2"/>
            <a:r>
              <a:rPr lang="en-ZA" dirty="0"/>
              <a:t>4 000 Men </a:t>
            </a:r>
          </a:p>
          <a:p>
            <a:pPr lvl="2"/>
            <a:r>
              <a:rPr lang="en-ZA" dirty="0"/>
              <a:t>5 112 Women</a:t>
            </a:r>
          </a:p>
          <a:p>
            <a:r>
              <a:rPr lang="en-ZA" dirty="0"/>
              <a:t>Findings</a:t>
            </a:r>
          </a:p>
          <a:p>
            <a:pPr lvl="1"/>
            <a:r>
              <a:rPr lang="en-ZA" dirty="0">
                <a:sym typeface="Symbol" panose="05050102010706020507" pitchFamily="18" charset="2"/>
              </a:rPr>
              <a:t>24 Year follow-up:</a:t>
            </a:r>
          </a:p>
          <a:p>
            <a:pPr lvl="2"/>
            <a:r>
              <a:rPr lang="en-ZA" dirty="0">
                <a:sym typeface="Symbol" panose="05050102010706020507" pitchFamily="18" charset="2"/>
              </a:rPr>
              <a:t>(132 g Fruit and 179 g Vegetable)/1000 kJ:</a:t>
            </a:r>
          </a:p>
          <a:p>
            <a:pPr lvl="3"/>
            <a:r>
              <a:rPr lang="en-ZA" dirty="0">
                <a:sym typeface="Symbol" panose="05050102010706020507" pitchFamily="18" charset="2"/>
              </a:rPr>
              <a:t>26%  CVD</a:t>
            </a:r>
          </a:p>
          <a:p>
            <a:pPr lvl="3"/>
            <a:r>
              <a:rPr lang="en-ZA" dirty="0">
                <a:sym typeface="Symbol" panose="05050102010706020507" pitchFamily="18" charset="2"/>
              </a:rPr>
              <a:t>20%  Stroke Mortality</a:t>
            </a:r>
          </a:p>
          <a:p>
            <a:pPr lvl="3"/>
            <a:r>
              <a:rPr lang="en-ZA" dirty="0">
                <a:solidFill>
                  <a:schemeClr val="bg1"/>
                </a:solidFill>
                <a:sym typeface="Symbol" panose="05050102010706020507" pitchFamily="18" charset="2"/>
              </a:rPr>
              <a:t>43%  CHD Mortality</a:t>
            </a:r>
          </a:p>
        </p:txBody>
      </p:sp>
      <p:pic>
        <p:nvPicPr>
          <p:cNvPr id="3" name="Picture 2">
            <a:extLst>
              <a:ext uri="{FF2B5EF4-FFF2-40B4-BE49-F238E27FC236}">
                <a16:creationId xmlns:a16="http://schemas.microsoft.com/office/drawing/2014/main" id="{CB2335A4-0CD5-45CF-BC55-7D251026C7E1}"/>
              </a:ext>
            </a:extLst>
          </p:cNvPr>
          <p:cNvPicPr>
            <a:picLocks noChangeAspect="1"/>
          </p:cNvPicPr>
          <p:nvPr/>
        </p:nvPicPr>
        <p:blipFill>
          <a:blip r:embed="rId3"/>
          <a:stretch>
            <a:fillRect/>
          </a:stretch>
        </p:blipFill>
        <p:spPr>
          <a:xfrm>
            <a:off x="5947682" y="559480"/>
            <a:ext cx="5695950" cy="1762125"/>
          </a:xfrm>
          <a:prstGeom prst="rect">
            <a:avLst/>
          </a:prstGeom>
        </p:spPr>
      </p:pic>
      <p:sp>
        <p:nvSpPr>
          <p:cNvPr id="7" name="TextBox 6">
            <a:extLst>
              <a:ext uri="{FF2B5EF4-FFF2-40B4-BE49-F238E27FC236}">
                <a16:creationId xmlns:a16="http://schemas.microsoft.com/office/drawing/2014/main" id="{44A1E90E-AA2E-4356-A852-A79D4D3407B8}"/>
              </a:ext>
            </a:extLst>
          </p:cNvPr>
          <p:cNvSpPr txBox="1"/>
          <p:nvPr/>
        </p:nvSpPr>
        <p:spPr>
          <a:xfrm>
            <a:off x="10477501" y="1958115"/>
            <a:ext cx="1320800" cy="707886"/>
          </a:xfrm>
          <a:prstGeom prst="rect">
            <a:avLst/>
          </a:prstGeom>
          <a:noFill/>
        </p:spPr>
        <p:txBody>
          <a:bodyPr wrap="square" rtlCol="0">
            <a:spAutoFit/>
          </a:bodyPr>
          <a:lstStyle/>
          <a:p>
            <a:r>
              <a:rPr lang="en-ZA" sz="4000" b="1" dirty="0"/>
              <a:t>2015</a:t>
            </a:r>
          </a:p>
        </p:txBody>
      </p:sp>
    </p:spTree>
    <p:extLst>
      <p:ext uri="{BB962C8B-B14F-4D97-AF65-F5344CB8AC3E}">
        <p14:creationId xmlns:p14="http://schemas.microsoft.com/office/powerpoint/2010/main" val="7736409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3877-0C52-408E-93B3-0E9F6D6E8F6A}"/>
              </a:ext>
            </a:extLst>
          </p:cNvPr>
          <p:cNvSpPr>
            <a:spLocks noGrp="1"/>
          </p:cNvSpPr>
          <p:nvPr>
            <p:ph type="title"/>
          </p:nvPr>
        </p:nvSpPr>
        <p:spPr/>
        <p:txBody>
          <a:bodyPr/>
          <a:lstStyle/>
          <a:p>
            <a:r>
              <a:rPr lang="en-ZA" b="1" dirty="0"/>
              <a:t>Outcome:</a:t>
            </a:r>
            <a:br>
              <a:rPr lang="en-ZA" b="1" dirty="0"/>
            </a:br>
            <a:r>
              <a:rPr lang="en-ZA" b="1" dirty="0"/>
              <a:t>VERY Good</a:t>
            </a:r>
          </a:p>
        </p:txBody>
      </p:sp>
      <p:sp>
        <p:nvSpPr>
          <p:cNvPr id="6" name="Content Placeholder 2">
            <a:extLst>
              <a:ext uri="{FF2B5EF4-FFF2-40B4-BE49-F238E27FC236}">
                <a16:creationId xmlns:a16="http://schemas.microsoft.com/office/drawing/2014/main" id="{5393D55A-6DEF-45CE-93B1-F8540F22B333}"/>
              </a:ext>
            </a:extLst>
          </p:cNvPr>
          <p:cNvSpPr txBox="1">
            <a:spLocks/>
          </p:cNvSpPr>
          <p:nvPr/>
        </p:nvSpPr>
        <p:spPr>
          <a:xfrm>
            <a:off x="1154954" y="2603500"/>
            <a:ext cx="8825659" cy="40730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ZA" dirty="0"/>
              <a:t>Questionnaire: Flavonoid Intake</a:t>
            </a:r>
          </a:p>
          <a:p>
            <a:r>
              <a:rPr lang="en-ZA" dirty="0"/>
              <a:t>End points: Cardiovascular risk</a:t>
            </a:r>
          </a:p>
          <a:p>
            <a:r>
              <a:rPr lang="en-ZA" dirty="0"/>
              <a:t>Sample Size: </a:t>
            </a:r>
          </a:p>
          <a:p>
            <a:pPr lvl="1"/>
            <a:r>
              <a:rPr lang="en-ZA" dirty="0"/>
              <a:t>1 658 Caucasian Italian Patients (45 – 64 </a:t>
            </a:r>
            <a:r>
              <a:rPr lang="en-ZA" dirty="0" err="1"/>
              <a:t>yr</a:t>
            </a:r>
            <a:r>
              <a:rPr lang="en-ZA" dirty="0"/>
              <a:t>/old at baseline)</a:t>
            </a:r>
          </a:p>
          <a:p>
            <a:r>
              <a:rPr lang="en-ZA" dirty="0"/>
              <a:t>Findings</a:t>
            </a:r>
          </a:p>
          <a:p>
            <a:pPr lvl="1"/>
            <a:r>
              <a:rPr lang="en-ZA" dirty="0">
                <a:sym typeface="Symbol" panose="05050102010706020507" pitchFamily="18" charset="2"/>
              </a:rPr>
              <a:t>12 Year follow-up:</a:t>
            </a:r>
          </a:p>
          <a:p>
            <a:pPr lvl="2"/>
            <a:r>
              <a:rPr lang="en-ZA" dirty="0">
                <a:sym typeface="Symbol" panose="05050102010706020507" pitchFamily="18" charset="2"/>
              </a:rPr>
              <a:t>532 mg/day vs. 89mg/day Flavonoids</a:t>
            </a:r>
          </a:p>
          <a:p>
            <a:pPr lvl="3"/>
            <a:r>
              <a:rPr lang="en-ZA" dirty="0">
                <a:sym typeface="Symbol" panose="05050102010706020507" pitchFamily="18" charset="2"/>
              </a:rPr>
              <a:t>55%  Cardiovascular events</a:t>
            </a:r>
          </a:p>
          <a:p>
            <a:pPr lvl="3"/>
            <a:r>
              <a:rPr lang="en-ZA" dirty="0">
                <a:sym typeface="Symbol" panose="05050102010706020507" pitchFamily="18" charset="2"/>
              </a:rPr>
              <a:t>19%  All-cause mortality</a:t>
            </a:r>
          </a:p>
          <a:p>
            <a:pPr lvl="2"/>
            <a:endParaRPr lang="en-ZA" dirty="0">
              <a:sym typeface="Symbol" panose="05050102010706020507" pitchFamily="18" charset="2"/>
            </a:endParaRPr>
          </a:p>
        </p:txBody>
      </p:sp>
      <p:pic>
        <p:nvPicPr>
          <p:cNvPr id="8" name="Picture 7">
            <a:extLst>
              <a:ext uri="{FF2B5EF4-FFF2-40B4-BE49-F238E27FC236}">
                <a16:creationId xmlns:a16="http://schemas.microsoft.com/office/drawing/2014/main" id="{7C2A2674-1C58-4280-A036-2437C3E10294}"/>
              </a:ext>
            </a:extLst>
          </p:cNvPr>
          <p:cNvPicPr>
            <a:picLocks noChangeAspect="1"/>
          </p:cNvPicPr>
          <p:nvPr/>
        </p:nvPicPr>
        <p:blipFill>
          <a:blip r:embed="rId3"/>
          <a:stretch>
            <a:fillRect/>
          </a:stretch>
        </p:blipFill>
        <p:spPr>
          <a:xfrm>
            <a:off x="3752850" y="564697"/>
            <a:ext cx="7872412" cy="1656062"/>
          </a:xfrm>
          <a:prstGeom prst="rect">
            <a:avLst/>
          </a:prstGeom>
        </p:spPr>
      </p:pic>
      <p:sp>
        <p:nvSpPr>
          <p:cNvPr id="9" name="TextBox 8">
            <a:extLst>
              <a:ext uri="{FF2B5EF4-FFF2-40B4-BE49-F238E27FC236}">
                <a16:creationId xmlns:a16="http://schemas.microsoft.com/office/drawing/2014/main" id="{C6B6736B-5655-4896-834B-8B1620B79A78}"/>
              </a:ext>
            </a:extLst>
          </p:cNvPr>
          <p:cNvSpPr txBox="1"/>
          <p:nvPr/>
        </p:nvSpPr>
        <p:spPr>
          <a:xfrm>
            <a:off x="10477501" y="1958115"/>
            <a:ext cx="1320800" cy="707886"/>
          </a:xfrm>
          <a:prstGeom prst="rect">
            <a:avLst/>
          </a:prstGeom>
          <a:noFill/>
        </p:spPr>
        <p:txBody>
          <a:bodyPr wrap="square" rtlCol="0">
            <a:spAutoFit/>
          </a:bodyPr>
          <a:lstStyle/>
          <a:p>
            <a:r>
              <a:rPr lang="en-ZA" sz="4000" b="1" dirty="0"/>
              <a:t>2015</a:t>
            </a:r>
          </a:p>
        </p:txBody>
      </p:sp>
      <p:sp>
        <p:nvSpPr>
          <p:cNvPr id="10" name="Rectangle 9">
            <a:extLst>
              <a:ext uri="{FF2B5EF4-FFF2-40B4-BE49-F238E27FC236}">
                <a16:creationId xmlns:a16="http://schemas.microsoft.com/office/drawing/2014/main" id="{91F21605-C8E4-433F-A9DB-E3171DD89B8E}"/>
              </a:ext>
            </a:extLst>
          </p:cNvPr>
          <p:cNvSpPr/>
          <p:nvPr/>
        </p:nvSpPr>
        <p:spPr>
          <a:xfrm>
            <a:off x="0" y="6297283"/>
            <a:ext cx="12192000" cy="560717"/>
          </a:xfrm>
          <a:prstGeom prst="rect">
            <a:avLst/>
          </a:prstGeom>
          <a:solidFill>
            <a:srgbClr val="68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8927776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7819-6017-40DE-BA70-19777A65E628}"/>
              </a:ext>
            </a:extLst>
          </p:cNvPr>
          <p:cNvSpPr>
            <a:spLocks noGrp="1"/>
          </p:cNvSpPr>
          <p:nvPr>
            <p:ph type="title"/>
          </p:nvPr>
        </p:nvSpPr>
        <p:spPr/>
        <p:txBody>
          <a:bodyPr/>
          <a:lstStyle/>
          <a:p>
            <a:endParaRPr lang="en-ZA"/>
          </a:p>
        </p:txBody>
      </p:sp>
      <p:pic>
        <p:nvPicPr>
          <p:cNvPr id="7" name="Content Placeholder 6" descr="A blurry image of a street&#10;&#10;Description generated with high confidence" hidden="1">
            <a:extLst>
              <a:ext uri="{FF2B5EF4-FFF2-40B4-BE49-F238E27FC236}">
                <a16:creationId xmlns:a16="http://schemas.microsoft.com/office/drawing/2014/main" id="{39E9D533-68A0-49C2-98D7-4DDBD23BAA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6197"/>
            <a:ext cx="12192000" cy="8205217"/>
          </a:xfrm>
        </p:spPr>
      </p:pic>
    </p:spTree>
    <p:extLst>
      <p:ext uri="{BB962C8B-B14F-4D97-AF65-F5344CB8AC3E}">
        <p14:creationId xmlns:p14="http://schemas.microsoft.com/office/powerpoint/2010/main" val="243727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7819-6017-40DE-BA70-19777A65E628}"/>
              </a:ext>
            </a:extLst>
          </p:cNvPr>
          <p:cNvSpPr>
            <a:spLocks noGrp="1"/>
          </p:cNvSpPr>
          <p:nvPr>
            <p:ph type="title"/>
          </p:nvPr>
        </p:nvSpPr>
        <p:spPr/>
        <p:txBody>
          <a:bodyPr/>
          <a:lstStyle/>
          <a:p>
            <a:endParaRPr lang="en-ZA"/>
          </a:p>
        </p:txBody>
      </p:sp>
      <p:pic>
        <p:nvPicPr>
          <p:cNvPr id="7" name="Content Placeholder 6" descr="A blurry image of a street&#10;&#10;Description generated with high confidence">
            <a:extLst>
              <a:ext uri="{FF2B5EF4-FFF2-40B4-BE49-F238E27FC236}">
                <a16:creationId xmlns:a16="http://schemas.microsoft.com/office/drawing/2014/main" id="{39E9D533-68A0-49C2-98D7-4DDBD23BAA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6197"/>
            <a:ext cx="12192000" cy="8205217"/>
          </a:xfrm>
        </p:spPr>
      </p:pic>
    </p:spTree>
    <p:extLst>
      <p:ext uri="{BB962C8B-B14F-4D97-AF65-F5344CB8AC3E}">
        <p14:creationId xmlns:p14="http://schemas.microsoft.com/office/powerpoint/2010/main" val="4044287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95BE-FF20-42D4-91AB-EFF00D07B3EE}"/>
              </a:ext>
            </a:extLst>
          </p:cNvPr>
          <p:cNvSpPr>
            <a:spLocks noGrp="1"/>
          </p:cNvSpPr>
          <p:nvPr>
            <p:ph type="title"/>
          </p:nvPr>
        </p:nvSpPr>
        <p:spPr/>
        <p:txBody>
          <a:bodyPr/>
          <a:lstStyle/>
          <a:p>
            <a:r>
              <a:rPr lang="en-ZA" dirty="0"/>
              <a:t>Recap: Oxidative Stress?</a:t>
            </a:r>
          </a:p>
        </p:txBody>
      </p:sp>
      <p:sp>
        <p:nvSpPr>
          <p:cNvPr id="3" name="Content Placeholder 2">
            <a:extLst>
              <a:ext uri="{FF2B5EF4-FFF2-40B4-BE49-F238E27FC236}">
                <a16:creationId xmlns:a16="http://schemas.microsoft.com/office/drawing/2014/main" id="{E7FA866A-D6DE-40BD-8273-A5BC02998C85}"/>
              </a:ext>
            </a:extLst>
          </p:cNvPr>
          <p:cNvSpPr>
            <a:spLocks noGrp="1"/>
          </p:cNvSpPr>
          <p:nvPr>
            <p:ph idx="1"/>
          </p:nvPr>
        </p:nvSpPr>
        <p:spPr/>
        <p:txBody>
          <a:bodyPr>
            <a:normAutofit/>
          </a:bodyPr>
          <a:lstStyle/>
          <a:p>
            <a:r>
              <a:rPr lang="en-ZA" dirty="0"/>
              <a:t>Oxidative Stress = BAD -&gt; Atherogenesis</a:t>
            </a:r>
          </a:p>
          <a:p>
            <a:pPr lvl="1"/>
            <a:r>
              <a:rPr lang="en-ZA" dirty="0"/>
              <a:t>Antioxidant Therapy = Way to Go?</a:t>
            </a:r>
          </a:p>
          <a:p>
            <a:pPr lvl="2"/>
            <a:r>
              <a:rPr lang="en-ZA" dirty="0"/>
              <a:t>In vitro = YES</a:t>
            </a:r>
          </a:p>
          <a:p>
            <a:pPr lvl="2"/>
            <a:r>
              <a:rPr lang="en-ZA" dirty="0"/>
              <a:t>Specific Population Group = FRENCH WINE</a:t>
            </a:r>
          </a:p>
          <a:p>
            <a:pPr lvl="2"/>
            <a:r>
              <a:rPr lang="en-ZA" dirty="0"/>
              <a:t>Clinically?</a:t>
            </a:r>
          </a:p>
          <a:p>
            <a:pPr lvl="3"/>
            <a:r>
              <a:rPr lang="en-ZA" dirty="0">
                <a:sym typeface="Symbol" panose="05050102010706020507" pitchFamily="18" charset="2"/>
              </a:rPr>
              <a:t>Plasma Vitamin A, C, E in CVD</a:t>
            </a:r>
          </a:p>
          <a:p>
            <a:pPr lvl="4"/>
            <a:r>
              <a:rPr lang="en-ZA" dirty="0">
                <a:sym typeface="Symbol" panose="05050102010706020507" pitchFamily="18" charset="2"/>
              </a:rPr>
              <a:t>LITTLE TO NO EFFECT</a:t>
            </a:r>
          </a:p>
        </p:txBody>
      </p:sp>
    </p:spTree>
    <p:extLst>
      <p:ext uri="{BB962C8B-B14F-4D97-AF65-F5344CB8AC3E}">
        <p14:creationId xmlns:p14="http://schemas.microsoft.com/office/powerpoint/2010/main" val="172759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3FD63D-EAC4-4C97-A2E7-91540EB9E83E}"/>
              </a:ext>
            </a:extLst>
          </p:cNvPr>
          <p:cNvSpPr>
            <a:spLocks noGrp="1"/>
          </p:cNvSpPr>
          <p:nvPr>
            <p:ph type="title"/>
          </p:nvPr>
        </p:nvSpPr>
        <p:spPr/>
        <p:txBody>
          <a:bodyPr/>
          <a:lstStyle/>
          <a:p>
            <a:pPr algn="ctr"/>
            <a:r>
              <a:rPr lang="en-ZA" dirty="0"/>
              <a:t>Reactive Oxygen Species (ROS)</a:t>
            </a:r>
          </a:p>
        </p:txBody>
      </p:sp>
      <p:pic>
        <p:nvPicPr>
          <p:cNvPr id="5" name="Content Placeholder 4">
            <a:extLst>
              <a:ext uri="{FF2B5EF4-FFF2-40B4-BE49-F238E27FC236}">
                <a16:creationId xmlns:a16="http://schemas.microsoft.com/office/drawing/2014/main" id="{0AABD580-D488-424C-97B2-B6C14F5D8068}"/>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49726" y="2603500"/>
            <a:ext cx="5091843" cy="4055504"/>
          </a:xfrm>
        </p:spPr>
      </p:pic>
      <p:sp>
        <p:nvSpPr>
          <p:cNvPr id="3" name="Content Placeholder 2">
            <a:extLst>
              <a:ext uri="{FF2B5EF4-FFF2-40B4-BE49-F238E27FC236}">
                <a16:creationId xmlns:a16="http://schemas.microsoft.com/office/drawing/2014/main" id="{2E5D1879-ABAF-4CE6-827C-70AFAF9FA038}"/>
              </a:ext>
            </a:extLst>
          </p:cNvPr>
          <p:cNvSpPr>
            <a:spLocks noGrp="1"/>
          </p:cNvSpPr>
          <p:nvPr>
            <p:ph sz="half" idx="2"/>
          </p:nvPr>
        </p:nvSpPr>
        <p:spPr>
          <a:xfrm>
            <a:off x="6567941" y="2603500"/>
            <a:ext cx="4825159" cy="3416300"/>
          </a:xfrm>
        </p:spPr>
        <p:txBody>
          <a:bodyPr/>
          <a:lstStyle/>
          <a:p>
            <a:r>
              <a:rPr lang="en-ZA" dirty="0"/>
              <a:t>Reactive/Hyper/Radical</a:t>
            </a:r>
          </a:p>
          <a:p>
            <a:r>
              <a:rPr lang="en-ZA" dirty="0"/>
              <a:t>Oxygen</a:t>
            </a:r>
          </a:p>
          <a:p>
            <a:r>
              <a:rPr lang="en-ZA" dirty="0"/>
              <a:t>Species/Types</a:t>
            </a:r>
          </a:p>
        </p:txBody>
      </p:sp>
    </p:spTree>
    <p:extLst>
      <p:ext uri="{BB962C8B-B14F-4D97-AF65-F5344CB8AC3E}">
        <p14:creationId xmlns:p14="http://schemas.microsoft.com/office/powerpoint/2010/main" val="7566229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95BE-FF20-42D4-91AB-EFF00D07B3EE}"/>
              </a:ext>
            </a:extLst>
          </p:cNvPr>
          <p:cNvSpPr>
            <a:spLocks noGrp="1"/>
          </p:cNvSpPr>
          <p:nvPr>
            <p:ph type="title"/>
          </p:nvPr>
        </p:nvSpPr>
        <p:spPr/>
        <p:txBody>
          <a:bodyPr/>
          <a:lstStyle/>
          <a:p>
            <a:r>
              <a:rPr lang="en-ZA" dirty="0"/>
              <a:t>Summary: Anti-Oxidants?</a:t>
            </a:r>
          </a:p>
        </p:txBody>
      </p:sp>
      <p:sp>
        <p:nvSpPr>
          <p:cNvPr id="3" name="Content Placeholder 2">
            <a:extLst>
              <a:ext uri="{FF2B5EF4-FFF2-40B4-BE49-F238E27FC236}">
                <a16:creationId xmlns:a16="http://schemas.microsoft.com/office/drawing/2014/main" id="{E7FA866A-D6DE-40BD-8273-A5BC02998C85}"/>
              </a:ext>
            </a:extLst>
          </p:cNvPr>
          <p:cNvSpPr>
            <a:spLocks noGrp="1"/>
          </p:cNvSpPr>
          <p:nvPr>
            <p:ph idx="1"/>
          </p:nvPr>
        </p:nvSpPr>
        <p:spPr/>
        <p:txBody>
          <a:bodyPr>
            <a:normAutofit/>
          </a:bodyPr>
          <a:lstStyle/>
          <a:p>
            <a:r>
              <a:rPr lang="en-ZA" dirty="0">
                <a:sym typeface="Symbol" panose="05050102010706020507" pitchFamily="18" charset="2"/>
              </a:rPr>
              <a:t>ROS = Harmful?</a:t>
            </a:r>
          </a:p>
          <a:p>
            <a:pPr lvl="1"/>
            <a:r>
              <a:rPr lang="en-ZA" dirty="0">
                <a:sym typeface="Symbol" panose="05050102010706020507" pitchFamily="18" charset="2"/>
              </a:rPr>
              <a:t>Low dose of ROS = Endogenous Antioxidants</a:t>
            </a:r>
          </a:p>
          <a:p>
            <a:pPr lvl="1"/>
            <a:r>
              <a:rPr lang="en-ZA" dirty="0">
                <a:sym typeface="Symbol" panose="05050102010706020507" pitchFamily="18" charset="2"/>
              </a:rPr>
              <a:t>Redox = Balance</a:t>
            </a:r>
          </a:p>
          <a:p>
            <a:pPr lvl="2"/>
            <a:r>
              <a:rPr lang="en-ZA" dirty="0">
                <a:sym typeface="Symbol" panose="05050102010706020507" pitchFamily="18" charset="2"/>
              </a:rPr>
              <a:t>Flooding cells with antioxidants = spoon-feeding</a:t>
            </a:r>
          </a:p>
          <a:p>
            <a:pPr lvl="1"/>
            <a:r>
              <a:rPr lang="en-ZA" dirty="0">
                <a:sym typeface="Symbol" panose="05050102010706020507" pitchFamily="18" charset="2"/>
              </a:rPr>
              <a:t>Polyphenols</a:t>
            </a:r>
          </a:p>
          <a:p>
            <a:pPr lvl="2"/>
            <a:r>
              <a:rPr lang="en-ZA" dirty="0">
                <a:sym typeface="Symbol" panose="05050102010706020507" pitchFamily="18" charset="2"/>
              </a:rPr>
              <a:t>Limited absorption, rapidly metabolized and excreted</a:t>
            </a:r>
          </a:p>
          <a:p>
            <a:pPr lvl="3"/>
            <a:r>
              <a:rPr lang="en-ZA" dirty="0" err="1">
                <a:sym typeface="Symbol" panose="05050102010706020507" pitchFamily="18" charset="2"/>
              </a:rPr>
              <a:t>nM</a:t>
            </a:r>
            <a:r>
              <a:rPr lang="en-ZA" dirty="0">
                <a:sym typeface="Symbol" panose="05050102010706020507" pitchFamily="18" charset="2"/>
              </a:rPr>
              <a:t> Blood concentration = TOO LOW TO HAVE ANTIOXIDANT EFFECT</a:t>
            </a:r>
          </a:p>
        </p:txBody>
      </p:sp>
    </p:spTree>
    <p:extLst>
      <p:ext uri="{BB962C8B-B14F-4D97-AF65-F5344CB8AC3E}">
        <p14:creationId xmlns:p14="http://schemas.microsoft.com/office/powerpoint/2010/main" val="79750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8ED2D-9432-40B4-B7AD-F015B4172FA0}"/>
              </a:ext>
            </a:extLst>
          </p:cNvPr>
          <p:cNvSpPr>
            <a:spLocks noGrp="1"/>
          </p:cNvSpPr>
          <p:nvPr>
            <p:ph type="title"/>
          </p:nvPr>
        </p:nvSpPr>
        <p:spPr/>
        <p:txBody>
          <a:bodyPr/>
          <a:lstStyle/>
          <a:p>
            <a:r>
              <a:rPr lang="en-ZA" dirty="0"/>
              <a:t>CONCLUSION</a:t>
            </a:r>
          </a:p>
        </p:txBody>
      </p:sp>
      <p:sp>
        <p:nvSpPr>
          <p:cNvPr id="3" name="Content Placeholder 2">
            <a:extLst>
              <a:ext uri="{FF2B5EF4-FFF2-40B4-BE49-F238E27FC236}">
                <a16:creationId xmlns:a16="http://schemas.microsoft.com/office/drawing/2014/main" id="{80F8857D-BDA9-4464-8893-052F1F11ACCE}"/>
              </a:ext>
            </a:extLst>
          </p:cNvPr>
          <p:cNvSpPr>
            <a:spLocks noGrp="1"/>
          </p:cNvSpPr>
          <p:nvPr>
            <p:ph idx="1"/>
          </p:nvPr>
        </p:nvSpPr>
        <p:spPr>
          <a:xfrm>
            <a:off x="1154954" y="2603500"/>
            <a:ext cx="10389346" cy="3416300"/>
          </a:xfrm>
        </p:spPr>
        <p:txBody>
          <a:bodyPr>
            <a:normAutofit fontScale="92500" lnSpcReduction="20000"/>
          </a:bodyPr>
          <a:lstStyle/>
          <a:p>
            <a:r>
              <a:rPr lang="en-ZA" dirty="0"/>
              <a:t>Polyphenols</a:t>
            </a:r>
          </a:p>
          <a:p>
            <a:pPr lvl="1"/>
            <a:r>
              <a:rPr lang="en-ZA" dirty="0"/>
              <a:t>Most effective at preventing CVD</a:t>
            </a:r>
          </a:p>
          <a:p>
            <a:pPr lvl="1"/>
            <a:r>
              <a:rPr lang="en-ZA" dirty="0"/>
              <a:t>Not because of antioxidant properties</a:t>
            </a:r>
          </a:p>
          <a:p>
            <a:pPr lvl="2"/>
            <a:endParaRPr lang="en-ZA" dirty="0"/>
          </a:p>
          <a:p>
            <a:r>
              <a:rPr lang="en-ZA" dirty="0"/>
              <a:t>Metabolites = toxic = PRO-OXIDANT = </a:t>
            </a:r>
            <a:r>
              <a:rPr lang="en-ZA" dirty="0">
                <a:sym typeface="Symbol" panose="05050102010706020507" pitchFamily="18" charset="2"/>
              </a:rPr>
              <a:t>Endogenous Defence = Anti-oxidant Capacity</a:t>
            </a:r>
          </a:p>
          <a:p>
            <a:endParaRPr lang="en-ZA" dirty="0">
              <a:sym typeface="Symbol" panose="05050102010706020507" pitchFamily="18" charset="2"/>
            </a:endParaRPr>
          </a:p>
          <a:p>
            <a:r>
              <a:rPr lang="en-ZA" dirty="0">
                <a:sym typeface="Symbol" panose="05050102010706020507" pitchFamily="18" charset="2"/>
              </a:rPr>
              <a:t>Polyphenol = GOOD because Anti-oxidant? </a:t>
            </a:r>
          </a:p>
          <a:p>
            <a:endParaRPr lang="en-ZA" sz="3200" b="1" dirty="0">
              <a:sym typeface="Symbol" panose="05050102010706020507" pitchFamily="18" charset="2"/>
            </a:endParaRPr>
          </a:p>
          <a:p>
            <a:pPr marL="0" indent="0">
              <a:buNone/>
            </a:pPr>
            <a:r>
              <a:rPr lang="en-ZA" sz="3200" b="1" dirty="0">
                <a:sym typeface="Symbol" panose="05050102010706020507" pitchFamily="18" charset="2"/>
              </a:rPr>
              <a:t>Eat Diverse Polyphenols Frequently till we know More</a:t>
            </a:r>
          </a:p>
        </p:txBody>
      </p:sp>
    </p:spTree>
    <p:extLst>
      <p:ext uri="{BB962C8B-B14F-4D97-AF65-F5344CB8AC3E}">
        <p14:creationId xmlns:p14="http://schemas.microsoft.com/office/powerpoint/2010/main" val="38147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D44D-520A-4E7A-AC5E-68630CE39F0E}"/>
              </a:ext>
            </a:extLst>
          </p:cNvPr>
          <p:cNvSpPr>
            <a:spLocks noGrp="1"/>
          </p:cNvSpPr>
          <p:nvPr>
            <p:ph type="title"/>
          </p:nvPr>
        </p:nvSpPr>
        <p:spPr/>
        <p:txBody>
          <a:bodyPr/>
          <a:lstStyle/>
          <a:p>
            <a:endParaRPr lang="en-ZA"/>
          </a:p>
        </p:txBody>
      </p:sp>
      <p:pic>
        <p:nvPicPr>
          <p:cNvPr id="9" name="Picture 8" descr="A bunch of different types of vegetables&#10;&#10;Description generated with high confidence">
            <a:extLst>
              <a:ext uri="{FF2B5EF4-FFF2-40B4-BE49-F238E27FC236}">
                <a16:creationId xmlns:a16="http://schemas.microsoft.com/office/drawing/2014/main" id="{259CF255-112E-4F06-A72F-AB4F00E0B15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5000" contrast="46000"/>
                    </a14:imgEffect>
                  </a14:imgLayer>
                </a14:imgProps>
              </a:ext>
              <a:ext uri="{28A0092B-C50C-407E-A947-70E740481C1C}">
                <a14:useLocalDpi xmlns:a14="http://schemas.microsoft.com/office/drawing/2010/main" val="0"/>
              </a:ext>
            </a:extLst>
          </a:blip>
          <a:stretch>
            <a:fillRect/>
          </a:stretch>
        </p:blipFill>
        <p:spPr>
          <a:xfrm>
            <a:off x="2667000" y="0"/>
            <a:ext cx="7734300" cy="7734300"/>
          </a:xfrm>
          <a:prstGeom prst="rect">
            <a:avLst/>
          </a:prstGeom>
        </p:spPr>
      </p:pic>
    </p:spTree>
    <p:extLst>
      <p:ext uri="{BB962C8B-B14F-4D97-AF65-F5344CB8AC3E}">
        <p14:creationId xmlns:p14="http://schemas.microsoft.com/office/powerpoint/2010/main" val="344242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8DD5-9913-480A-82A5-52868E8B18B9}"/>
              </a:ext>
            </a:extLst>
          </p:cNvPr>
          <p:cNvSpPr>
            <a:spLocks noGrp="1"/>
          </p:cNvSpPr>
          <p:nvPr>
            <p:ph type="title"/>
          </p:nvPr>
        </p:nvSpPr>
        <p:spPr/>
        <p:txBody>
          <a:bodyPr/>
          <a:lstStyle/>
          <a:p>
            <a:pPr algn="ctr"/>
            <a:r>
              <a:rPr lang="en-ZA" dirty="0"/>
              <a:t>Free Radicals</a:t>
            </a:r>
          </a:p>
        </p:txBody>
      </p:sp>
      <p:pic>
        <p:nvPicPr>
          <p:cNvPr id="9" name="Content Placeholder 8">
            <a:extLst>
              <a:ext uri="{FF2B5EF4-FFF2-40B4-BE49-F238E27FC236}">
                <a16:creationId xmlns:a16="http://schemas.microsoft.com/office/drawing/2014/main" id="{D24A14C6-D45A-49ED-ACFB-C8DBA70321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98072" y="2850129"/>
            <a:ext cx="4375853" cy="3225444"/>
          </a:xfrm>
        </p:spPr>
      </p:pic>
    </p:spTree>
    <p:extLst>
      <p:ext uri="{BB962C8B-B14F-4D97-AF65-F5344CB8AC3E}">
        <p14:creationId xmlns:p14="http://schemas.microsoft.com/office/powerpoint/2010/main" val="8592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9D29C-2F7D-4CD6-902F-79BF5A05214A}"/>
              </a:ext>
            </a:extLst>
          </p:cNvPr>
          <p:cNvSpPr>
            <a:spLocks noGrp="1"/>
          </p:cNvSpPr>
          <p:nvPr>
            <p:ph type="title"/>
          </p:nvPr>
        </p:nvSpPr>
        <p:spPr/>
        <p:txBody>
          <a:bodyPr/>
          <a:lstStyle/>
          <a:p>
            <a:pPr algn="ctr"/>
            <a:r>
              <a:rPr lang="en-ZA" dirty="0"/>
              <a:t>Sources of Free Radicals</a:t>
            </a:r>
          </a:p>
        </p:txBody>
      </p:sp>
      <p:pic>
        <p:nvPicPr>
          <p:cNvPr id="5" name="Content Placeholder 4">
            <a:extLst>
              <a:ext uri="{FF2B5EF4-FFF2-40B4-BE49-F238E27FC236}">
                <a16:creationId xmlns:a16="http://schemas.microsoft.com/office/drawing/2014/main" id="{AA19927E-D5BC-4C75-B49E-CDBA9139DD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3206" y="2514600"/>
            <a:ext cx="6605586" cy="4194023"/>
          </a:xfrm>
        </p:spPr>
      </p:pic>
    </p:spTree>
    <p:extLst>
      <p:ext uri="{BB962C8B-B14F-4D97-AF65-F5344CB8AC3E}">
        <p14:creationId xmlns:p14="http://schemas.microsoft.com/office/powerpoint/2010/main" val="29759371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TM02900722[[fn=Ion Boardroom]]</Template>
  <TotalTime>7894</TotalTime>
  <Words>9608</Words>
  <Application>Microsoft Office PowerPoint</Application>
  <PresentationFormat>Widescreen</PresentationFormat>
  <Paragraphs>648</Paragraphs>
  <Slides>72</Slides>
  <Notes>72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Arial</vt:lpstr>
      <vt:lpstr>Arial Black</vt:lpstr>
      <vt:lpstr>Calibri</vt:lpstr>
      <vt:lpstr>Cambria Math</vt:lpstr>
      <vt:lpstr>Century Gothic</vt:lpstr>
      <vt:lpstr>Times New Roman</vt:lpstr>
      <vt:lpstr>Wingdings 3</vt:lpstr>
      <vt:lpstr>Ion Boardroom</vt:lpstr>
      <vt:lpstr>PowerPoint Presentation</vt:lpstr>
      <vt:lpstr>PowerPoint Presentation</vt:lpstr>
      <vt:lpstr>What’s Wrong?</vt:lpstr>
      <vt:lpstr>PowerPoint Presentation</vt:lpstr>
      <vt:lpstr>Oxygen Metabolism</vt:lpstr>
      <vt:lpstr>Energy Transformation Analogy</vt:lpstr>
      <vt:lpstr>Reactive Oxygen Species (ROS)</vt:lpstr>
      <vt:lpstr>Free Radicals</vt:lpstr>
      <vt:lpstr>Sources of Free Radicals</vt:lpstr>
      <vt:lpstr>PowerPoint Presentation</vt:lpstr>
      <vt:lpstr>ROS Production Intracellularly</vt:lpstr>
      <vt:lpstr>PowerPoint Presentation</vt:lpstr>
      <vt:lpstr>Solutions?</vt:lpstr>
      <vt:lpstr>Antioxidants</vt:lpstr>
      <vt:lpstr>PowerPoint Presentation</vt:lpstr>
      <vt:lpstr>Most Common Dietary Antioxidants</vt:lpstr>
      <vt:lpstr>“Antioxidants”</vt:lpstr>
      <vt:lpstr>Antioxidant Sources</vt:lpstr>
      <vt:lpstr>How is Antioxidant Therapy Suppose to Work?</vt:lpstr>
      <vt:lpstr>PowerPoint Presentation</vt:lpstr>
      <vt:lpstr>PowerPoint Presentation</vt:lpstr>
      <vt:lpstr>PowerPoint Presentation</vt:lpstr>
      <vt:lpstr>PowerPoint Presentation</vt:lpstr>
      <vt:lpstr>In Practice</vt:lpstr>
      <vt:lpstr>VITAMIN C</vt:lpstr>
      <vt:lpstr>Vitamin C</vt:lpstr>
      <vt:lpstr>Vitamin C Daily Requirement</vt:lpstr>
      <vt:lpstr>Vitamin C Daily Requirement</vt:lpstr>
      <vt:lpstr>Outcome: Semi-Good</vt:lpstr>
      <vt:lpstr>Outcome: Good</vt:lpstr>
      <vt:lpstr>Outcome: Good</vt:lpstr>
      <vt:lpstr>Outcome: VERY BAD</vt:lpstr>
      <vt:lpstr>VITAMIN A</vt:lpstr>
      <vt:lpstr>Vitamin A Structure</vt:lpstr>
      <vt:lpstr>Vitamin A Sources</vt:lpstr>
      <vt:lpstr>Vitamin A Bioavailability</vt:lpstr>
      <vt:lpstr>Vitamin A Bioavailability</vt:lpstr>
      <vt:lpstr>Outcome: Good</vt:lpstr>
      <vt:lpstr>Outcome: Good</vt:lpstr>
      <vt:lpstr>VITAMIN E</vt:lpstr>
      <vt:lpstr>Vitamin E Structure</vt:lpstr>
      <vt:lpstr>Vitamin E</vt:lpstr>
      <vt:lpstr>Outcome: Okay</vt:lpstr>
      <vt:lpstr>Outcome: NO EFFECT</vt:lpstr>
      <vt:lpstr>PowerPoint Presentation</vt:lpstr>
      <vt:lpstr>Outcome: Semi-Good</vt:lpstr>
      <vt:lpstr>Outcome: Good</vt:lpstr>
      <vt:lpstr>Outcome: No-Effect</vt:lpstr>
      <vt:lpstr>Outcome: No-Effect</vt:lpstr>
      <vt:lpstr>PowerPoint Presentation</vt:lpstr>
      <vt:lpstr>POLYPHENOLS</vt:lpstr>
      <vt:lpstr>PowerPoint Presentation</vt:lpstr>
      <vt:lpstr>PowerPoint Presentation</vt:lpstr>
      <vt:lpstr>PowerPoint Presentation</vt:lpstr>
      <vt:lpstr>PowerPoint Presentation</vt:lpstr>
      <vt:lpstr>PowerPoint Presentation</vt:lpstr>
      <vt:lpstr>Polyphenols</vt:lpstr>
      <vt:lpstr>Polyphenols as ANTI-Oxidant</vt:lpstr>
      <vt:lpstr>Polyphenols as PRO-Oxidant</vt:lpstr>
      <vt:lpstr>PowerPoint Presentation</vt:lpstr>
      <vt:lpstr>Red Wine = French Paradox</vt:lpstr>
      <vt:lpstr>Outcome: Good</vt:lpstr>
      <vt:lpstr>Fruit and Vegetables vs. Supplements</vt:lpstr>
      <vt:lpstr>Centenarians per Country</vt:lpstr>
      <vt:lpstr>Outcome: Good</vt:lpstr>
      <vt:lpstr>Outcome: VERY Good</vt:lpstr>
      <vt:lpstr>PowerPoint Presentation</vt:lpstr>
      <vt:lpstr>PowerPoint Presentation</vt:lpstr>
      <vt:lpstr>Recap: Oxidative Stress?</vt:lpstr>
      <vt:lpstr>Summary: Anti-Oxidants?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Sybrand Smit</dc:creator>
  <cp:lastModifiedBy>Sybrand E. Smit</cp:lastModifiedBy>
  <cp:revision>228</cp:revision>
  <dcterms:created xsi:type="dcterms:W3CDTF">2017-09-11T21:17:06Z</dcterms:created>
  <dcterms:modified xsi:type="dcterms:W3CDTF">2020-04-05T18:49:12Z</dcterms:modified>
</cp:coreProperties>
</file>