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0"/>
  </p:notesMasterIdLst>
  <p:sldIdLst>
    <p:sldId id="256" r:id="rId2"/>
    <p:sldId id="298" r:id="rId3"/>
    <p:sldId id="297" r:id="rId4"/>
    <p:sldId id="300" r:id="rId5"/>
    <p:sldId id="302" r:id="rId6"/>
    <p:sldId id="299" r:id="rId7"/>
    <p:sldId id="301" r:id="rId8"/>
    <p:sldId id="293" r:id="rId9"/>
    <p:sldId id="291" r:id="rId10"/>
    <p:sldId id="305" r:id="rId11"/>
    <p:sldId id="306" r:id="rId12"/>
    <p:sldId id="307" r:id="rId13"/>
    <p:sldId id="304" r:id="rId14"/>
    <p:sldId id="294" r:id="rId15"/>
    <p:sldId id="281" r:id="rId16"/>
    <p:sldId id="296" r:id="rId17"/>
    <p:sldId id="308" r:id="rId18"/>
    <p:sldId id="309" r:id="rId19"/>
    <p:sldId id="269" r:id="rId20"/>
    <p:sldId id="270" r:id="rId21"/>
    <p:sldId id="263" r:id="rId22"/>
    <p:sldId id="285" r:id="rId23"/>
    <p:sldId id="272" r:id="rId24"/>
    <p:sldId id="303" r:id="rId25"/>
    <p:sldId id="279" r:id="rId26"/>
    <p:sldId id="276" r:id="rId27"/>
    <p:sldId id="277" r:id="rId28"/>
    <p:sldId id="278" r:id="rId29"/>
    <p:sldId id="286" r:id="rId30"/>
    <p:sldId id="287" r:id="rId31"/>
    <p:sldId id="282" r:id="rId32"/>
    <p:sldId id="284" r:id="rId33"/>
    <p:sldId id="311" r:id="rId34"/>
    <p:sldId id="288" r:id="rId35"/>
    <p:sldId id="310" r:id="rId36"/>
    <p:sldId id="258" r:id="rId37"/>
    <p:sldId id="260" r:id="rId38"/>
    <p:sldId id="312"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68" autoAdjust="0"/>
    <p:restoredTop sz="88292" autoAdjust="0"/>
  </p:normalViewPr>
  <p:slideViewPr>
    <p:cSldViewPr>
      <p:cViewPr varScale="1">
        <p:scale>
          <a:sx n="93" d="100"/>
          <a:sy n="93" d="100"/>
        </p:scale>
        <p:origin x="1722" y="108"/>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EA6F79-E631-40ED-BE85-C857A86EAD17}" type="datetimeFigureOut">
              <a:rPr lang="en-ZA" smtClean="0"/>
              <a:t>2024/05/21</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68C966-A31C-41CB-A82E-F9EB4CE1255A}" type="slidenum">
              <a:rPr lang="en-ZA" smtClean="0"/>
              <a:t>‹#›</a:t>
            </a:fld>
            <a:endParaRPr lang="en-ZA"/>
          </a:p>
        </p:txBody>
      </p:sp>
    </p:spTree>
    <p:extLst>
      <p:ext uri="{BB962C8B-B14F-4D97-AF65-F5344CB8AC3E}">
        <p14:creationId xmlns:p14="http://schemas.microsoft.com/office/powerpoint/2010/main" val="1092858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channel/UCbrOgTiK7ufM08uSGNMGFM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Good day, fellow heart lovers. Thank you for joining me to ‘shine some light on heart matters’ this morning. With winter fast approaching, I thought it well for us to delve a bit into the benefits of sunlight, so we may remember our good friend, “The Sun”, lazing away in bed watching sports and series, or even while we are busy dealing with the struggles of indoor hard labour and admin.   </a:t>
            </a:r>
          </a:p>
          <a:p>
            <a:endParaRPr lang="en-ZA" dirty="0"/>
          </a:p>
          <a:p>
            <a:r>
              <a:rPr lang="en-ZA" dirty="0"/>
              <a:t>http://www.eczemasymptoms.org/wp-content/uploads/2014/10/sunlight-vitamin-d.jpg</a:t>
            </a:r>
          </a:p>
        </p:txBody>
      </p:sp>
      <p:sp>
        <p:nvSpPr>
          <p:cNvPr id="4" name="Slide Number Placeholder 3"/>
          <p:cNvSpPr>
            <a:spLocks noGrp="1"/>
          </p:cNvSpPr>
          <p:nvPr>
            <p:ph type="sldNum" sz="quarter" idx="10"/>
          </p:nvPr>
        </p:nvSpPr>
        <p:spPr/>
        <p:txBody>
          <a:bodyPr/>
          <a:lstStyle/>
          <a:p>
            <a:fld id="{A568C966-A31C-41CB-A82E-F9EB4CE1255A}" type="slidenum">
              <a:rPr lang="en-ZA" smtClean="0"/>
              <a:t>1</a:t>
            </a:fld>
            <a:endParaRPr lang="en-ZA"/>
          </a:p>
        </p:txBody>
      </p:sp>
    </p:spTree>
    <p:extLst>
      <p:ext uri="{BB962C8B-B14F-4D97-AF65-F5344CB8AC3E}">
        <p14:creationId xmlns:p14="http://schemas.microsoft.com/office/powerpoint/2010/main" val="377390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Exposure to sunlight is thought to increase the brain’s release of a hormone called serotonin, through stimulating special areas in the retina. This is associated with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boosting overall mental health, mood and helping a person feel calm and focused. Without enough sunlight exposure, a person’s serotonin levels can dip and are associated with a higher risk of seasonal affective disorder (or SAD), a form of depression triggered by changing seasons.</a:t>
            </a:r>
          </a:p>
          <a:p>
            <a:endParaRPr lang="en-ZA" dirty="0"/>
          </a:p>
          <a:p>
            <a:r>
              <a:rPr lang="en-ZA" dirty="0"/>
              <a:t>http://laughteryoga.org/uploads/cms/original/564b03ce9116bserotonin.jpg</a:t>
            </a:r>
          </a:p>
        </p:txBody>
      </p:sp>
      <p:sp>
        <p:nvSpPr>
          <p:cNvPr id="4" name="Slide Number Placeholder 3"/>
          <p:cNvSpPr>
            <a:spLocks noGrp="1"/>
          </p:cNvSpPr>
          <p:nvPr>
            <p:ph type="sldNum" sz="quarter" idx="10"/>
          </p:nvPr>
        </p:nvSpPr>
        <p:spPr/>
        <p:txBody>
          <a:bodyPr/>
          <a:lstStyle/>
          <a:p>
            <a:fld id="{A568C966-A31C-41CB-A82E-F9EB4CE1255A}" type="slidenum">
              <a:rPr lang="en-ZA" smtClean="0"/>
              <a:t>10</a:t>
            </a:fld>
            <a:endParaRPr lang="en-ZA"/>
          </a:p>
        </p:txBody>
      </p:sp>
    </p:spTree>
    <p:extLst>
      <p:ext uri="{BB962C8B-B14F-4D97-AF65-F5344CB8AC3E}">
        <p14:creationId xmlns:p14="http://schemas.microsoft.com/office/powerpoint/2010/main" val="4225045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Exposure to sunlight is thought to increase the brain’s release of a hormone called serotonin, through stimulating special areas in the retina. This is associated with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boosting overall mental health, mood and helping a person feel calm and focused. Without enough sunlight exposure, a person’s serotonin levels can dip and are associated with a higher risk of seasonal affective disorder (or SAD), a form of depression triggered by changing seasons.</a:t>
            </a:r>
          </a:p>
          <a:p>
            <a:endParaRPr lang="en-ZA" dirty="0"/>
          </a:p>
          <a:p>
            <a:r>
              <a:rPr lang="en-ZA" dirty="0"/>
              <a:t>http://cdnstatic.visualizeus.com/thumbs/34/be/happy,kids,nature,photography-34bede45435e99a9204a563c0b191c2b_h.jpg</a:t>
            </a:r>
          </a:p>
        </p:txBody>
      </p:sp>
      <p:sp>
        <p:nvSpPr>
          <p:cNvPr id="4" name="Slide Number Placeholder 3"/>
          <p:cNvSpPr>
            <a:spLocks noGrp="1"/>
          </p:cNvSpPr>
          <p:nvPr>
            <p:ph type="sldNum" sz="quarter" idx="10"/>
          </p:nvPr>
        </p:nvSpPr>
        <p:spPr/>
        <p:txBody>
          <a:bodyPr/>
          <a:lstStyle/>
          <a:p>
            <a:fld id="{A568C966-A31C-41CB-A82E-F9EB4CE1255A}" type="slidenum">
              <a:rPr lang="en-ZA" smtClean="0"/>
              <a:t>11</a:t>
            </a:fld>
            <a:endParaRPr lang="en-ZA"/>
          </a:p>
        </p:txBody>
      </p:sp>
    </p:spTree>
    <p:extLst>
      <p:ext uri="{BB962C8B-B14F-4D97-AF65-F5344CB8AC3E}">
        <p14:creationId xmlns:p14="http://schemas.microsoft.com/office/powerpoint/2010/main" val="315389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UVA and UVB radiation from the sun can also prompt the release of T-regulatory cells, which attack self-regulated T-cells and ultimately boost your immune system. Furthermore, alpha-melanocytes release are also triggered which reduces the risk for melanomas by increasing gene repair; and triggering of neuropeptide substance P release can result in local immune suppression.</a:t>
            </a:r>
          </a:p>
          <a:p>
            <a:endParaRPr lang="en-ZA" dirty="0"/>
          </a:p>
          <a:p>
            <a:r>
              <a:rPr lang="en-ZA" dirty="0"/>
              <a:t>http://www.wakingtimes.com/wp-content/uploads/2015/06/Immunity.jpg</a:t>
            </a:r>
          </a:p>
        </p:txBody>
      </p:sp>
      <p:sp>
        <p:nvSpPr>
          <p:cNvPr id="4" name="Slide Number Placeholder 3"/>
          <p:cNvSpPr>
            <a:spLocks noGrp="1"/>
          </p:cNvSpPr>
          <p:nvPr>
            <p:ph type="sldNum" sz="quarter" idx="10"/>
          </p:nvPr>
        </p:nvSpPr>
        <p:spPr/>
        <p:txBody>
          <a:bodyPr/>
          <a:lstStyle/>
          <a:p>
            <a:fld id="{A568C966-A31C-41CB-A82E-F9EB4CE1255A}" type="slidenum">
              <a:rPr lang="en-ZA" smtClean="0"/>
              <a:t>12</a:t>
            </a:fld>
            <a:endParaRPr lang="en-ZA"/>
          </a:p>
        </p:txBody>
      </p:sp>
    </p:spTree>
    <p:extLst>
      <p:ext uri="{BB962C8B-B14F-4D97-AF65-F5344CB8AC3E}">
        <p14:creationId xmlns:p14="http://schemas.microsoft.com/office/powerpoint/2010/main" val="3603151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Other than serotonin and effects on immunity, the main mechanism through which sunlight elicits beneficial responses is through the production of vitamin D.</a:t>
            </a:r>
          </a:p>
          <a:p>
            <a:endParaRPr lang="en-ZA" dirty="0"/>
          </a:p>
          <a:p>
            <a:r>
              <a:rPr lang="en-ZA" dirty="0"/>
              <a:t>http://333oee3bik6e1t8q4y139009mcg.wpengine.netdna-cdn.com/wp-content/uploads/2013/07/VitaminD_SunInfoChart2.png</a:t>
            </a:r>
          </a:p>
        </p:txBody>
      </p:sp>
      <p:sp>
        <p:nvSpPr>
          <p:cNvPr id="4" name="Slide Number Placeholder 3"/>
          <p:cNvSpPr>
            <a:spLocks noGrp="1"/>
          </p:cNvSpPr>
          <p:nvPr>
            <p:ph type="sldNum" sz="quarter" idx="10"/>
          </p:nvPr>
        </p:nvSpPr>
        <p:spPr/>
        <p:txBody>
          <a:bodyPr/>
          <a:lstStyle/>
          <a:p>
            <a:fld id="{A568C966-A31C-41CB-A82E-F9EB4CE1255A}" type="slidenum">
              <a:rPr lang="en-ZA" smtClean="0"/>
              <a:t>13</a:t>
            </a:fld>
            <a:endParaRPr lang="en-ZA"/>
          </a:p>
        </p:txBody>
      </p:sp>
    </p:spTree>
    <p:extLst>
      <p:ext uri="{BB962C8B-B14F-4D97-AF65-F5344CB8AC3E}">
        <p14:creationId xmlns:p14="http://schemas.microsoft.com/office/powerpoint/2010/main" val="4141253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Balanced vitamin D levels has been independently shown to reduce risk for Type 1 diabetes mellitus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by an estimated 80%, as well as reducing the risk for </a:t>
            </a:r>
            <a:r>
              <a:rPr lang="en-ZA" sz="1800" b="1" dirty="0">
                <a:effectLst/>
                <a:latin typeface="Calibri" panose="020F0502020204030204" pitchFamily="34" charset="0"/>
                <a:ea typeface="Calibri" panose="020F0502020204030204" pitchFamily="34" charset="0"/>
                <a:cs typeface="Arial" panose="020B0604020202020204" pitchFamily="34" charset="0"/>
              </a:rPr>
              <a:t>*CLICK* </a:t>
            </a:r>
            <a:r>
              <a:rPr lang="en-ZA" sz="1800" dirty="0">
                <a:effectLst/>
                <a:latin typeface="Calibri" panose="020F0502020204030204" pitchFamily="34" charset="0"/>
                <a:ea typeface="Calibri" panose="020F0502020204030204" pitchFamily="34" charset="0"/>
                <a:cs typeface="Arial" panose="020B0604020202020204" pitchFamily="34" charset="0"/>
              </a:rPr>
              <a:t>ovarian and prostate cancer by 50%. Also, in various studies to date, vitamin D and light treatment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have been met with clinical favourable outcomes in Alzheimer’s and related dementia patients with regards to mental performance, increased activity levels and overall better prospects.</a:t>
            </a:r>
          </a:p>
          <a:p>
            <a:endParaRPr lang="en-ZA" dirty="0"/>
          </a:p>
          <a:p>
            <a:r>
              <a:rPr lang="en-ZA" dirty="0"/>
              <a:t>http://carrington.edu/wp-content/uploads/2012/03/Sunlight-Info-graphic.jpg</a:t>
            </a:r>
          </a:p>
        </p:txBody>
      </p:sp>
      <p:sp>
        <p:nvSpPr>
          <p:cNvPr id="4" name="Slide Number Placeholder 3"/>
          <p:cNvSpPr>
            <a:spLocks noGrp="1"/>
          </p:cNvSpPr>
          <p:nvPr>
            <p:ph type="sldNum" sz="quarter" idx="10"/>
          </p:nvPr>
        </p:nvSpPr>
        <p:spPr/>
        <p:txBody>
          <a:bodyPr/>
          <a:lstStyle/>
          <a:p>
            <a:fld id="{A568C966-A31C-41CB-A82E-F9EB4CE1255A}" type="slidenum">
              <a:rPr lang="en-ZA" smtClean="0"/>
              <a:t>14</a:t>
            </a:fld>
            <a:endParaRPr lang="en-ZA"/>
          </a:p>
        </p:txBody>
      </p:sp>
    </p:spTree>
    <p:extLst>
      <p:ext uri="{BB962C8B-B14F-4D97-AF65-F5344CB8AC3E}">
        <p14:creationId xmlns:p14="http://schemas.microsoft.com/office/powerpoint/2010/main" val="2516746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So, how much sun is enough sun? Unfortunately, there is no clear-cut definition and the amount of sun-time varies based on location, type and time of day, as well as your skin tone. Based on our skin tone, we can be classified into 6 different categories ranging from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an Anne </a:t>
            </a:r>
            <a:r>
              <a:rPr lang="en-ZA" sz="1800" dirty="0" err="1">
                <a:effectLst/>
                <a:latin typeface="Calibri" panose="020F0502020204030204" pitchFamily="34" charset="0"/>
                <a:ea typeface="Calibri" panose="020F0502020204030204" pitchFamily="34" charset="0"/>
                <a:cs typeface="Arial" panose="020B0604020202020204" pitchFamily="34" charset="0"/>
              </a:rPr>
              <a:t>Hatheway</a:t>
            </a:r>
            <a:r>
              <a:rPr lang="en-ZA" sz="1800" dirty="0">
                <a:effectLst/>
                <a:latin typeface="Calibri" panose="020F0502020204030204" pitchFamily="34" charset="0"/>
                <a:ea typeface="Calibri" panose="020F0502020204030204" pitchFamily="34" charset="0"/>
                <a:cs typeface="Arial" panose="020B0604020202020204" pitchFamily="34" charset="0"/>
              </a:rPr>
              <a:t> or Type 1 Skin tone, all the way to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an Idris Elba or Type 6 skin tone. </a:t>
            </a:r>
          </a:p>
          <a:p>
            <a:endParaRPr lang="en-ZA" dirty="0"/>
          </a:p>
          <a:p>
            <a:r>
              <a:rPr lang="en-ZA" dirty="0"/>
              <a:t>http://www.planetsun.ca/wp-content/uploads/2013/04/tan-smart.jpg</a:t>
            </a:r>
          </a:p>
          <a:p>
            <a:endParaRPr lang="en-ZA" dirty="0"/>
          </a:p>
          <a:p>
            <a:r>
              <a:rPr lang="en-ZA" dirty="0"/>
              <a:t>http://www.speakerscorner.me/wp-content/uploads/2016/01/anne3.jpg</a:t>
            </a:r>
          </a:p>
          <a:p>
            <a:endParaRPr lang="en-ZA" dirty="0"/>
          </a:p>
          <a:p>
            <a:r>
              <a:rPr lang="en-ZA" dirty="0"/>
              <a:t>http://d236bkdxj385sg.cloudfront.net/wp-content/uploads/2012/02/idris.png</a:t>
            </a:r>
          </a:p>
        </p:txBody>
      </p:sp>
      <p:sp>
        <p:nvSpPr>
          <p:cNvPr id="4" name="Slide Number Placeholder 3"/>
          <p:cNvSpPr>
            <a:spLocks noGrp="1"/>
          </p:cNvSpPr>
          <p:nvPr>
            <p:ph type="sldNum" sz="quarter" idx="10"/>
          </p:nvPr>
        </p:nvSpPr>
        <p:spPr/>
        <p:txBody>
          <a:bodyPr/>
          <a:lstStyle/>
          <a:p>
            <a:fld id="{A568C966-A31C-41CB-A82E-F9EB4CE1255A}" type="slidenum">
              <a:rPr lang="en-ZA" smtClean="0"/>
              <a:t>15</a:t>
            </a:fld>
            <a:endParaRPr lang="en-ZA"/>
          </a:p>
        </p:txBody>
      </p:sp>
    </p:spTree>
    <p:extLst>
      <p:ext uri="{BB962C8B-B14F-4D97-AF65-F5344CB8AC3E}">
        <p14:creationId xmlns:p14="http://schemas.microsoft.com/office/powerpoint/2010/main" val="1647037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Therefore, depending on the amount of pigmentation in your skin, you will be acquiring 2-3 hours of sun light per week during winter months and 15 minutes a day on summer days if you are fair skinned, while, if you are darker skinned, you will require </a:t>
            </a:r>
            <a:r>
              <a:rPr lang="en-ZA" sz="1800" dirty="0" err="1">
                <a:effectLst/>
                <a:latin typeface="Calibri" panose="020F0502020204030204" pitchFamily="34" charset="0"/>
                <a:ea typeface="Calibri" panose="020F0502020204030204" pitchFamily="34" charset="0"/>
                <a:cs typeface="Arial" panose="020B0604020202020204" pitchFamily="34" charset="0"/>
              </a:rPr>
              <a:t>upto</a:t>
            </a:r>
            <a:r>
              <a:rPr lang="en-ZA" sz="1800" dirty="0">
                <a:effectLst/>
                <a:latin typeface="Calibri" panose="020F0502020204030204" pitchFamily="34" charset="0"/>
                <a:ea typeface="Calibri" panose="020F0502020204030204" pitchFamily="34" charset="0"/>
                <a:cs typeface="Arial" panose="020B0604020202020204" pitchFamily="34" charset="0"/>
              </a:rPr>
              <a:t> 6 times this amount of sun time to produce sufficient vitamin D. Also note that the more skin you have exposed, the more vitamin D you will produce, however once you have reached your daily recommendation, no further increase in vitamin D production can be achieved.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800" dirty="0">
              <a:effectLst/>
              <a:latin typeface="Calibri" panose="020F0502020204030204" pitchFamily="34" charset="0"/>
              <a:ea typeface="Calibri" panose="020F0502020204030204" pitchFamily="34" charset="0"/>
              <a:cs typeface="Arial" panose="020B0604020202020204" pitchFamily="34" charset="0"/>
            </a:endParaRPr>
          </a:p>
          <a:p>
            <a:r>
              <a:rPr lang="en-ZA" dirty="0"/>
              <a:t>http://www.cancertas.org.au/wp-content/uploads/2014/03/SunSmart-infographic.png</a:t>
            </a:r>
          </a:p>
        </p:txBody>
      </p:sp>
      <p:sp>
        <p:nvSpPr>
          <p:cNvPr id="4" name="Slide Number Placeholder 3"/>
          <p:cNvSpPr>
            <a:spLocks noGrp="1"/>
          </p:cNvSpPr>
          <p:nvPr>
            <p:ph type="sldNum" sz="quarter" idx="10"/>
          </p:nvPr>
        </p:nvSpPr>
        <p:spPr/>
        <p:txBody>
          <a:bodyPr/>
          <a:lstStyle/>
          <a:p>
            <a:fld id="{A568C966-A31C-41CB-A82E-F9EB4CE1255A}" type="slidenum">
              <a:rPr lang="en-ZA" smtClean="0"/>
              <a:t>16</a:t>
            </a:fld>
            <a:endParaRPr lang="en-ZA"/>
          </a:p>
        </p:txBody>
      </p:sp>
    </p:spTree>
    <p:extLst>
      <p:ext uri="{BB962C8B-B14F-4D97-AF65-F5344CB8AC3E}">
        <p14:creationId xmlns:p14="http://schemas.microsoft.com/office/powerpoint/2010/main" val="3596175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Given the known beneficial effects of sunlight, the question arises “What other benefits do sunlight possess? And can it reach where it doesn’t shine?”</a:t>
            </a:r>
          </a:p>
          <a:p>
            <a:endParaRPr lang="en-ZA" dirty="0"/>
          </a:p>
        </p:txBody>
      </p:sp>
      <p:sp>
        <p:nvSpPr>
          <p:cNvPr id="4" name="Slide Number Placeholder 3"/>
          <p:cNvSpPr>
            <a:spLocks noGrp="1"/>
          </p:cNvSpPr>
          <p:nvPr>
            <p:ph type="sldNum" sz="quarter" idx="5"/>
          </p:nvPr>
        </p:nvSpPr>
        <p:spPr/>
        <p:txBody>
          <a:bodyPr/>
          <a:lstStyle/>
          <a:p>
            <a:fld id="{A568C966-A31C-41CB-A82E-F9EB4CE1255A}" type="slidenum">
              <a:rPr lang="en-ZA" smtClean="0"/>
              <a:t>17</a:t>
            </a:fld>
            <a:endParaRPr lang="en-ZA"/>
          </a:p>
        </p:txBody>
      </p:sp>
    </p:spTree>
    <p:extLst>
      <p:ext uri="{BB962C8B-B14F-4D97-AF65-F5344CB8AC3E}">
        <p14:creationId xmlns:p14="http://schemas.microsoft.com/office/powerpoint/2010/main" val="2027802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To deepen our understanding into this matter, I found this article by Liu and Colleagues published in 2014, where they were interested in the effects of sunlight on blood pressure, which happen independently from Vitamin D production.</a:t>
            </a:r>
          </a:p>
          <a:p>
            <a:endParaRPr lang="en-ZA" dirty="0"/>
          </a:p>
        </p:txBody>
      </p:sp>
      <p:sp>
        <p:nvSpPr>
          <p:cNvPr id="4" name="Slide Number Placeholder 3"/>
          <p:cNvSpPr>
            <a:spLocks noGrp="1"/>
          </p:cNvSpPr>
          <p:nvPr>
            <p:ph type="sldNum" sz="quarter" idx="5"/>
          </p:nvPr>
        </p:nvSpPr>
        <p:spPr/>
        <p:txBody>
          <a:bodyPr/>
          <a:lstStyle/>
          <a:p>
            <a:fld id="{A568C966-A31C-41CB-A82E-F9EB4CE1255A}" type="slidenum">
              <a:rPr lang="en-ZA" smtClean="0"/>
              <a:t>18</a:t>
            </a:fld>
            <a:endParaRPr lang="en-ZA"/>
          </a:p>
        </p:txBody>
      </p:sp>
    </p:spTree>
    <p:extLst>
      <p:ext uri="{BB962C8B-B14F-4D97-AF65-F5344CB8AC3E}">
        <p14:creationId xmlns:p14="http://schemas.microsoft.com/office/powerpoint/2010/main" val="3500364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tabLst>
                <a:tab pos="1457325" algn="l"/>
              </a:tabLst>
            </a:pPr>
            <a:r>
              <a:rPr lang="en-ZA" sz="1800" dirty="0">
                <a:effectLst/>
                <a:latin typeface="Calibri" panose="020F0502020204030204" pitchFamily="34" charset="0"/>
                <a:ea typeface="Calibri" panose="020F0502020204030204" pitchFamily="34" charset="0"/>
                <a:cs typeface="Arial" panose="020B0604020202020204" pitchFamily="34" charset="0"/>
              </a:rPr>
              <a:t>To quickly refresh our understanding of blood pressure I want to play this short clip..</a:t>
            </a:r>
          </a:p>
          <a:p>
            <a:pPr>
              <a:lnSpc>
                <a:spcPct val="115000"/>
              </a:lnSpc>
              <a:spcAft>
                <a:spcPts val="1000"/>
              </a:spcAft>
              <a:tabLst>
                <a:tab pos="1457325" algn="l"/>
              </a:tabLst>
            </a:pPr>
            <a:r>
              <a:rPr lang="en-ZA" sz="1800" dirty="0">
                <a:effectLst/>
                <a:latin typeface="Calibri" panose="020F0502020204030204" pitchFamily="34" charset="0"/>
                <a:ea typeface="Calibri" panose="020F0502020204030204" pitchFamily="34" charset="0"/>
                <a:cs typeface="Arial" panose="020B0604020202020204" pitchFamily="34" charset="0"/>
              </a:rPr>
              <a:t>So, the take-home message is the higher your blood pressure, the harder your heart has to work to circulate blood through the body (and thus the more pressure needs to be exerted by your heart).</a:t>
            </a:r>
          </a:p>
          <a:p>
            <a:endParaRPr lang="en-ZA" dirty="0"/>
          </a:p>
          <a:p>
            <a:pPr fontAlgn="t"/>
            <a:r>
              <a:rPr lang="en-ZA" sz="1200" b="0" i="0" kern="1200" dirty="0">
                <a:solidFill>
                  <a:schemeClr val="tx1"/>
                </a:solidFill>
                <a:effectLst/>
                <a:latin typeface="+mn-lt"/>
                <a:ea typeface="+mn-ea"/>
                <a:cs typeface="+mn-cs"/>
              </a:rPr>
              <a:t>Blood Pressure Animation | Heart disease risk factors</a:t>
            </a:r>
          </a:p>
          <a:p>
            <a:r>
              <a:rPr lang="en-ZA" sz="1200" b="0" i="0" u="none" strike="noStrike" kern="1200" dirty="0">
                <a:solidFill>
                  <a:schemeClr val="tx1"/>
                </a:solidFill>
                <a:effectLst/>
                <a:latin typeface="+mn-lt"/>
                <a:ea typeface="+mn-ea"/>
                <a:cs typeface="+mn-cs"/>
                <a:hlinkClick r:id="rId3"/>
              </a:rPr>
              <a:t>Heart Foundation NZ</a:t>
            </a:r>
            <a:endParaRPr lang="en-ZA" sz="1200" b="0" i="0" kern="1200" dirty="0">
              <a:solidFill>
                <a:schemeClr val="tx1"/>
              </a:solidFill>
              <a:effectLst/>
              <a:latin typeface="+mn-lt"/>
              <a:ea typeface="+mn-ea"/>
              <a:cs typeface="+mn-cs"/>
            </a:endParaRPr>
          </a:p>
          <a:p>
            <a:endParaRPr lang="en-ZA" dirty="0"/>
          </a:p>
          <a:p>
            <a:r>
              <a:rPr lang="en-ZA" dirty="0"/>
              <a:t>https://www.youtube.com/watch?v=sOwBDmu1Y0c</a:t>
            </a:r>
          </a:p>
        </p:txBody>
      </p:sp>
      <p:sp>
        <p:nvSpPr>
          <p:cNvPr id="4" name="Slide Number Placeholder 3"/>
          <p:cNvSpPr>
            <a:spLocks noGrp="1"/>
          </p:cNvSpPr>
          <p:nvPr>
            <p:ph type="sldNum" sz="quarter" idx="10"/>
          </p:nvPr>
        </p:nvSpPr>
        <p:spPr/>
        <p:txBody>
          <a:bodyPr/>
          <a:lstStyle/>
          <a:p>
            <a:fld id="{A568C966-A31C-41CB-A82E-F9EB4CE1255A}" type="slidenum">
              <a:rPr lang="en-ZA" smtClean="0"/>
              <a:t>19</a:t>
            </a:fld>
            <a:endParaRPr lang="en-ZA"/>
          </a:p>
        </p:txBody>
      </p:sp>
    </p:spTree>
    <p:extLst>
      <p:ext uri="{BB962C8B-B14F-4D97-AF65-F5344CB8AC3E}">
        <p14:creationId xmlns:p14="http://schemas.microsoft.com/office/powerpoint/2010/main" val="4094878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Now, the sun might look all cute and innocent at a 150 MILLION </a:t>
            </a:r>
            <a:r>
              <a:rPr lang="en-ZA" sz="1800" dirty="0" err="1">
                <a:effectLst/>
                <a:latin typeface="Calibri" panose="020F0502020204030204" pitchFamily="34" charset="0"/>
                <a:ea typeface="Calibri" panose="020F0502020204030204" pitchFamily="34" charset="0"/>
                <a:cs typeface="Arial" panose="020B0604020202020204" pitchFamily="34" charset="0"/>
              </a:rPr>
              <a:t>kilometers</a:t>
            </a:r>
            <a:r>
              <a:rPr lang="en-ZA" sz="1800" dirty="0">
                <a:effectLst/>
                <a:latin typeface="Calibri" panose="020F0502020204030204" pitchFamily="34" charset="0"/>
                <a:ea typeface="Calibri" panose="020F0502020204030204" pitchFamily="34" charset="0"/>
                <a:cs typeface="Arial" panose="020B0604020202020204" pitchFamily="34" charset="0"/>
              </a:rPr>
              <a:t> away as fresh rays flow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over us here on earth every 8 minutes, BUT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let us not forget the pure awesomeness of its creative purpose.</a:t>
            </a:r>
          </a:p>
          <a:p>
            <a:endParaRPr lang="en-ZA" dirty="0"/>
          </a:p>
          <a:p>
            <a:r>
              <a:rPr lang="en-ZA" dirty="0"/>
              <a:t>http://www.livescience.com/images/i/000/031/089/original/earth-orbit-sun.jpg?interpolation=lanczos-none&amp;fit=inside%7C660:*</a:t>
            </a:r>
          </a:p>
          <a:p>
            <a:endParaRPr lang="en-ZA" dirty="0"/>
          </a:p>
          <a:p>
            <a:r>
              <a:rPr lang="en-ZA" dirty="0"/>
              <a:t>https://www.nasa.gov/sites/default/files/706436main_20121114-304-193blend_m6-orig_full.jpg</a:t>
            </a:r>
          </a:p>
          <a:p>
            <a:endParaRPr lang="en-ZA" dirty="0"/>
          </a:p>
          <a:p>
            <a:r>
              <a:rPr lang="en-ZA" dirty="0"/>
              <a:t>https://upload.wikimedia.org/wikipedia/commons/a/a7/Earth_-_Africa,_Middle_East_and_Europe_(16728031541).jpg</a:t>
            </a:r>
          </a:p>
        </p:txBody>
      </p:sp>
      <p:sp>
        <p:nvSpPr>
          <p:cNvPr id="4" name="Slide Number Placeholder 3"/>
          <p:cNvSpPr>
            <a:spLocks noGrp="1"/>
          </p:cNvSpPr>
          <p:nvPr>
            <p:ph type="sldNum" sz="quarter" idx="10"/>
          </p:nvPr>
        </p:nvSpPr>
        <p:spPr/>
        <p:txBody>
          <a:bodyPr/>
          <a:lstStyle/>
          <a:p>
            <a:fld id="{A568C966-A31C-41CB-A82E-F9EB4CE1255A}" type="slidenum">
              <a:rPr lang="en-ZA" smtClean="0"/>
              <a:t>2</a:t>
            </a:fld>
            <a:endParaRPr lang="en-ZA"/>
          </a:p>
        </p:txBody>
      </p:sp>
    </p:spTree>
    <p:extLst>
      <p:ext uri="{BB962C8B-B14F-4D97-AF65-F5344CB8AC3E}">
        <p14:creationId xmlns:p14="http://schemas.microsoft.com/office/powerpoint/2010/main" val="1065715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To give an idea of how much pressure is exerted by the heart, I found this illustration stating that the force at which the heart pumps is equivalent to the force you can exert squeezing a tennis ball as firmly as possible.</a:t>
            </a:r>
          </a:p>
          <a:p>
            <a:endParaRPr lang="en-ZA" dirty="0"/>
          </a:p>
          <a:p>
            <a:r>
              <a:rPr lang="en-ZA" dirty="0"/>
              <a:t>http://img.aws.livestrongcdn.com/ls-article-image-640/cme/photography.prod.demandstudios.com/c81b1a6a-3ba5-4e0c-a4ec-2fbd624f3b84.jpg</a:t>
            </a:r>
          </a:p>
        </p:txBody>
      </p:sp>
      <p:sp>
        <p:nvSpPr>
          <p:cNvPr id="4" name="Slide Number Placeholder 3"/>
          <p:cNvSpPr>
            <a:spLocks noGrp="1"/>
          </p:cNvSpPr>
          <p:nvPr>
            <p:ph type="sldNum" sz="quarter" idx="10"/>
          </p:nvPr>
        </p:nvSpPr>
        <p:spPr/>
        <p:txBody>
          <a:bodyPr/>
          <a:lstStyle/>
          <a:p>
            <a:fld id="{A568C966-A31C-41CB-A82E-F9EB4CE1255A}" type="slidenum">
              <a:rPr lang="en-ZA" smtClean="0"/>
              <a:t>20</a:t>
            </a:fld>
            <a:endParaRPr lang="en-ZA"/>
          </a:p>
        </p:txBody>
      </p:sp>
    </p:spTree>
    <p:extLst>
      <p:ext uri="{BB962C8B-B14F-4D97-AF65-F5344CB8AC3E}">
        <p14:creationId xmlns:p14="http://schemas.microsoft.com/office/powerpoint/2010/main" val="2523130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800" dirty="0">
                <a:effectLst/>
                <a:latin typeface="Calibri" panose="020F0502020204030204" pitchFamily="34" charset="0"/>
                <a:ea typeface="Calibri" panose="020F0502020204030204" pitchFamily="34" charset="0"/>
                <a:cs typeface="Arial" panose="020B0604020202020204" pitchFamily="34" charset="0"/>
              </a:rPr>
              <a:t>Now, high blood pressure is known as the ‘silent killer’ as people with high blood pressure often show no symptoms of the conditions until it manifests in a heart attack or stroke.</a:t>
            </a:r>
          </a:p>
          <a:p>
            <a:pPr>
              <a:lnSpc>
                <a:spcPct val="115000"/>
              </a:lnSpc>
              <a:spcAft>
                <a:spcPts val="1000"/>
              </a:spcAft>
            </a:pP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Furthermore, 70% of patients having their first heart attack also present with high blood pressure.</a:t>
            </a:r>
          </a:p>
          <a:p>
            <a:pPr>
              <a:lnSpc>
                <a:spcPct val="115000"/>
              </a:lnSpc>
              <a:spcAft>
                <a:spcPts val="1000"/>
              </a:spcAft>
            </a:pPr>
            <a:r>
              <a:rPr lang="en-ZA" sz="1800" b="1" dirty="0">
                <a:effectLst/>
                <a:latin typeface="Calibri" panose="020F0502020204030204" pitchFamily="34" charset="0"/>
                <a:ea typeface="Calibri" panose="020F0502020204030204" pitchFamily="34" charset="0"/>
                <a:cs typeface="Arial" panose="020B0604020202020204" pitchFamily="34" charset="0"/>
              </a:rPr>
              <a:t>*CLICK* </a:t>
            </a:r>
            <a:r>
              <a:rPr lang="en-ZA" sz="1800" dirty="0">
                <a:effectLst/>
                <a:latin typeface="Calibri" panose="020F0502020204030204" pitchFamily="34" charset="0"/>
                <a:ea typeface="Calibri" panose="020F0502020204030204" pitchFamily="34" charset="0"/>
                <a:cs typeface="Arial" panose="020B0604020202020204" pitchFamily="34" charset="0"/>
              </a:rPr>
              <a:t>and we have identified various risk factors that contribute to a rise in blood pressure, summarised as too much salt, processed food, too much extra weight,  too much alcohol, too much laziness and lastly, too much smoking :)</a:t>
            </a:r>
          </a:p>
          <a:p>
            <a:endParaRPr lang="en-ZA" dirty="0"/>
          </a:p>
          <a:p>
            <a:r>
              <a:rPr lang="en-ZA" dirty="0"/>
              <a:t>https://za.pinterest.com/pin/248823948138604588/</a:t>
            </a:r>
          </a:p>
        </p:txBody>
      </p:sp>
      <p:sp>
        <p:nvSpPr>
          <p:cNvPr id="4" name="Slide Number Placeholder 3"/>
          <p:cNvSpPr>
            <a:spLocks noGrp="1"/>
          </p:cNvSpPr>
          <p:nvPr>
            <p:ph type="sldNum" sz="quarter" idx="10"/>
          </p:nvPr>
        </p:nvSpPr>
        <p:spPr/>
        <p:txBody>
          <a:bodyPr/>
          <a:lstStyle/>
          <a:p>
            <a:fld id="{A568C966-A31C-41CB-A82E-F9EB4CE1255A}" type="slidenum">
              <a:rPr lang="en-ZA" smtClean="0"/>
              <a:t>21</a:t>
            </a:fld>
            <a:endParaRPr lang="en-ZA"/>
          </a:p>
        </p:txBody>
      </p:sp>
    </p:spTree>
    <p:extLst>
      <p:ext uri="{BB962C8B-B14F-4D97-AF65-F5344CB8AC3E}">
        <p14:creationId xmlns:p14="http://schemas.microsoft.com/office/powerpoint/2010/main" val="3623109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800" dirty="0">
                <a:effectLst/>
                <a:latin typeface="Calibri" panose="020F0502020204030204" pitchFamily="34" charset="0"/>
                <a:ea typeface="Calibri" panose="020F0502020204030204" pitchFamily="34" charset="0"/>
                <a:cs typeface="Arial" panose="020B0604020202020204" pitchFamily="34" charset="0"/>
              </a:rPr>
              <a:t>Another contributor is also ageing, which is tied to a decrease in nitric oxide production. Now as people age, the heart tends to enlarge slightly, developing thicker walls and slightly larger chambers. The increase in size is mainly due to an increase in the size of individual heart muscle cells. The walls of the arteries and arterioles become thicker, and the space within the arteries expands slightly, making the vessels stiffer and less resilient. </a:t>
            </a:r>
          </a:p>
          <a:p>
            <a:endParaRPr lang="en-ZA" dirty="0"/>
          </a:p>
          <a:p>
            <a:r>
              <a:rPr lang="en-ZA" dirty="0"/>
              <a:t>http://www.athletespoweredbyno.com/wp-content/uploads/2014/07/Nitric-Oxide-Production-as-We-Age-Scott-Norton.jpg</a:t>
            </a:r>
          </a:p>
        </p:txBody>
      </p:sp>
      <p:sp>
        <p:nvSpPr>
          <p:cNvPr id="4" name="Slide Number Placeholder 3"/>
          <p:cNvSpPr>
            <a:spLocks noGrp="1"/>
          </p:cNvSpPr>
          <p:nvPr>
            <p:ph type="sldNum" sz="quarter" idx="10"/>
          </p:nvPr>
        </p:nvSpPr>
        <p:spPr/>
        <p:txBody>
          <a:bodyPr/>
          <a:lstStyle/>
          <a:p>
            <a:fld id="{A568C966-A31C-41CB-A82E-F9EB4CE1255A}" type="slidenum">
              <a:rPr lang="en-ZA" smtClean="0"/>
              <a:t>22</a:t>
            </a:fld>
            <a:endParaRPr lang="en-ZA"/>
          </a:p>
        </p:txBody>
      </p:sp>
    </p:spTree>
    <p:extLst>
      <p:ext uri="{BB962C8B-B14F-4D97-AF65-F5344CB8AC3E}">
        <p14:creationId xmlns:p14="http://schemas.microsoft.com/office/powerpoint/2010/main" val="1651760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Because arteries and arterioles become less elastic as people age, they cannot relax as quickly during the rhythmic pumping of the heart. As a result, blood pressure increases more when the heart contracts than it does in younger people. </a:t>
            </a:r>
          </a:p>
          <a:p>
            <a:endParaRPr lang="en-ZA" dirty="0"/>
          </a:p>
        </p:txBody>
      </p:sp>
      <p:sp>
        <p:nvSpPr>
          <p:cNvPr id="4" name="Slide Number Placeholder 3"/>
          <p:cNvSpPr>
            <a:spLocks noGrp="1"/>
          </p:cNvSpPr>
          <p:nvPr>
            <p:ph type="sldNum" sz="quarter" idx="5"/>
          </p:nvPr>
        </p:nvSpPr>
        <p:spPr/>
        <p:txBody>
          <a:bodyPr/>
          <a:lstStyle/>
          <a:p>
            <a:fld id="{A568C966-A31C-41CB-A82E-F9EB4CE1255A}" type="slidenum">
              <a:rPr lang="en-ZA" smtClean="0"/>
              <a:t>23</a:t>
            </a:fld>
            <a:endParaRPr lang="en-ZA"/>
          </a:p>
        </p:txBody>
      </p:sp>
    </p:spTree>
    <p:extLst>
      <p:ext uri="{BB962C8B-B14F-4D97-AF65-F5344CB8AC3E}">
        <p14:creationId xmlns:p14="http://schemas.microsoft.com/office/powerpoint/2010/main" val="2063881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As an added contributor of high blood pressure, in the present study they have noted that during wintertime in European nations, blood pressure tends to rise significantly in the general population and this is arguably due to the decrease in ultraviolet ray intensity reaching these nations during the cold and cloudy European winters.  </a:t>
            </a:r>
          </a:p>
          <a:p>
            <a:endParaRPr lang="en-ZA" dirty="0"/>
          </a:p>
        </p:txBody>
      </p:sp>
      <p:sp>
        <p:nvSpPr>
          <p:cNvPr id="4" name="Slide Number Placeholder 3"/>
          <p:cNvSpPr>
            <a:spLocks noGrp="1"/>
          </p:cNvSpPr>
          <p:nvPr>
            <p:ph type="sldNum" sz="quarter" idx="10"/>
          </p:nvPr>
        </p:nvSpPr>
        <p:spPr/>
        <p:txBody>
          <a:bodyPr/>
          <a:lstStyle/>
          <a:p>
            <a:fld id="{A568C966-A31C-41CB-A82E-F9EB4CE1255A}" type="slidenum">
              <a:rPr lang="en-ZA" smtClean="0"/>
              <a:t>24</a:t>
            </a:fld>
            <a:endParaRPr lang="en-ZA"/>
          </a:p>
        </p:txBody>
      </p:sp>
    </p:spTree>
    <p:extLst>
      <p:ext uri="{BB962C8B-B14F-4D97-AF65-F5344CB8AC3E}">
        <p14:creationId xmlns:p14="http://schemas.microsoft.com/office/powerpoint/2010/main" val="1376741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So, in order to investigate the effect of whole-body UVA irradiation on blood pressure, they recruited 24 healthy human volunteers (18 men and 6 women all aged 22 years, ranging from skin type 1 to 6) and randomly assigned them into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a group receiving UVA radiation for 20 mins or a group receiving only the radiant heat from the UVA light source, which was controlled by covering volunteers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with a metal foil ‘space blanket’ during irradiation, which allowed the temperature rise induced by the lamp, but prevented UVA irradiation reaching the skin.</a:t>
            </a:r>
          </a:p>
          <a:p>
            <a:endParaRPr lang="en-ZA" dirty="0"/>
          </a:p>
          <a:p>
            <a:r>
              <a:rPr lang="en-ZA" dirty="0"/>
              <a:t>http://thespiritscience.net/wp-content/uploads/2015/09/aluminum-foil.jpg</a:t>
            </a:r>
          </a:p>
          <a:p>
            <a:endParaRPr lang="en-ZA" dirty="0"/>
          </a:p>
          <a:p>
            <a:pPr marL="0" marR="0" indent="0" algn="l" defTabSz="914400" rtl="0" eaLnBrk="1" fontAlgn="auto" latinLnBrk="0" hangingPunct="1">
              <a:lnSpc>
                <a:spcPct val="100000"/>
              </a:lnSpc>
              <a:spcBef>
                <a:spcPts val="0"/>
              </a:spcBef>
              <a:spcAft>
                <a:spcPts val="0"/>
              </a:spcAft>
              <a:buClrTx/>
              <a:buSzTx/>
              <a:buFontTx/>
              <a:buNone/>
              <a:tabLst/>
              <a:defRPr/>
            </a:pPr>
            <a:r>
              <a:rPr lang="en-ZA" dirty="0"/>
              <a:t>http://www.huidziekten.nl/afbeeldingen/illustraties/woods-lamp-UVA.jpg</a:t>
            </a:r>
          </a:p>
          <a:p>
            <a:endParaRPr lang="en-ZA" dirty="0"/>
          </a:p>
        </p:txBody>
      </p:sp>
      <p:sp>
        <p:nvSpPr>
          <p:cNvPr id="4" name="Slide Number Placeholder 3"/>
          <p:cNvSpPr>
            <a:spLocks noGrp="1"/>
          </p:cNvSpPr>
          <p:nvPr>
            <p:ph type="sldNum" sz="quarter" idx="10"/>
          </p:nvPr>
        </p:nvSpPr>
        <p:spPr/>
        <p:txBody>
          <a:bodyPr/>
          <a:lstStyle/>
          <a:p>
            <a:fld id="{A568C966-A31C-41CB-A82E-F9EB4CE1255A}" type="slidenum">
              <a:rPr lang="en-ZA" smtClean="0"/>
              <a:t>25</a:t>
            </a:fld>
            <a:endParaRPr lang="en-ZA"/>
          </a:p>
        </p:txBody>
      </p:sp>
    </p:spTree>
    <p:extLst>
      <p:ext uri="{BB962C8B-B14F-4D97-AF65-F5344CB8AC3E}">
        <p14:creationId xmlns:p14="http://schemas.microsoft.com/office/powerpoint/2010/main" val="253190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During and for 20minutes after active irradiation,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the mean arterial pressure fell significantly in the UVA treated group. Sham irradiation caused a transient fall in mean arterial pressure only during irradiation, suggesting an additional temperature effect. Diastolic Blood Pressure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fell by 5 </a:t>
            </a:r>
            <a:r>
              <a:rPr lang="en-ZA" sz="1800" dirty="0" err="1">
                <a:effectLst/>
                <a:latin typeface="Calibri" panose="020F0502020204030204" pitchFamily="34" charset="0"/>
                <a:ea typeface="Calibri" panose="020F0502020204030204" pitchFamily="34" charset="0"/>
                <a:cs typeface="Arial" panose="020B0604020202020204" pitchFamily="34" charset="0"/>
              </a:rPr>
              <a:t>millimeter</a:t>
            </a:r>
            <a:r>
              <a:rPr lang="en-ZA" sz="1800" dirty="0">
                <a:effectLst/>
                <a:latin typeface="Calibri" panose="020F0502020204030204" pitchFamily="34" charset="0"/>
                <a:ea typeface="Calibri" panose="020F0502020204030204" pitchFamily="34" charset="0"/>
                <a:cs typeface="Arial" panose="020B0604020202020204" pitchFamily="34" charset="0"/>
              </a:rPr>
              <a:t> mercury during active irradiation and was sustained for 30minutes. These changes were also greater in the active than sham-irradiated group. Sham irradiation caused a slight, but nonsignificant reduction in diastolic blood pressure of 3 mm mercury. Systolic BP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showed no change from baseline with either exposure. </a:t>
            </a:r>
          </a:p>
          <a:p>
            <a:endParaRPr lang="en-ZA" dirty="0"/>
          </a:p>
        </p:txBody>
      </p:sp>
      <p:sp>
        <p:nvSpPr>
          <p:cNvPr id="4" name="Slide Number Placeholder 3"/>
          <p:cNvSpPr>
            <a:spLocks noGrp="1"/>
          </p:cNvSpPr>
          <p:nvPr>
            <p:ph type="sldNum" sz="quarter" idx="10"/>
          </p:nvPr>
        </p:nvSpPr>
        <p:spPr/>
        <p:txBody>
          <a:bodyPr/>
          <a:lstStyle/>
          <a:p>
            <a:fld id="{A568C966-A31C-41CB-A82E-F9EB4CE1255A}" type="slidenum">
              <a:rPr lang="en-ZA" smtClean="0"/>
              <a:t>26</a:t>
            </a:fld>
            <a:endParaRPr lang="en-ZA"/>
          </a:p>
        </p:txBody>
      </p:sp>
    </p:spTree>
    <p:extLst>
      <p:ext uri="{BB962C8B-B14F-4D97-AF65-F5344CB8AC3E}">
        <p14:creationId xmlns:p14="http://schemas.microsoft.com/office/powerpoint/2010/main" val="155949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Accompanying the drop in blood pressure, heart rate rose significantly by 3 to 4 beats following active UVA radiation, but fell slightly during and after sham irradiation; the difference between groups was highly significant.</a:t>
            </a:r>
          </a:p>
          <a:p>
            <a:endParaRPr lang="en-ZA" dirty="0"/>
          </a:p>
        </p:txBody>
      </p:sp>
      <p:sp>
        <p:nvSpPr>
          <p:cNvPr id="4" name="Slide Number Placeholder 3"/>
          <p:cNvSpPr>
            <a:spLocks noGrp="1"/>
          </p:cNvSpPr>
          <p:nvPr>
            <p:ph type="sldNum" sz="quarter" idx="5"/>
          </p:nvPr>
        </p:nvSpPr>
        <p:spPr/>
        <p:txBody>
          <a:bodyPr/>
          <a:lstStyle/>
          <a:p>
            <a:fld id="{A568C966-A31C-41CB-A82E-F9EB4CE1255A}" type="slidenum">
              <a:rPr lang="en-ZA" smtClean="0"/>
              <a:t>27</a:t>
            </a:fld>
            <a:endParaRPr lang="en-ZA"/>
          </a:p>
        </p:txBody>
      </p:sp>
    </p:spTree>
    <p:extLst>
      <p:ext uri="{BB962C8B-B14F-4D97-AF65-F5344CB8AC3E}">
        <p14:creationId xmlns:p14="http://schemas.microsoft.com/office/powerpoint/2010/main" val="1307984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800" dirty="0">
                <a:effectLst/>
                <a:latin typeface="Calibri" panose="020F0502020204030204" pitchFamily="34" charset="0"/>
                <a:ea typeface="Calibri" panose="020F0502020204030204" pitchFamily="34" charset="0"/>
                <a:cs typeface="Arial" panose="020B0604020202020204" pitchFamily="34" charset="0"/>
              </a:rPr>
              <a:t>Sham and active UVA irradiation groups showed a similar rise in core temperature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of 0.5 degree Celsius immediately after irradiation, which represented a significant change from baseline. Core temperature gradually returned to baseline after active irradiation, but remained slightly elevated in the sham group. Skin surface temperature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rose by 1.5 and 1.8 degrees </a:t>
            </a:r>
            <a:r>
              <a:rPr lang="en-ZA" sz="1800" dirty="0" err="1">
                <a:effectLst/>
                <a:latin typeface="Calibri" panose="020F0502020204030204" pitchFamily="34" charset="0"/>
                <a:ea typeface="Calibri" panose="020F0502020204030204" pitchFamily="34" charset="0"/>
                <a:cs typeface="Arial" panose="020B0604020202020204" pitchFamily="34" charset="0"/>
              </a:rPr>
              <a:t>celcius</a:t>
            </a:r>
            <a:r>
              <a:rPr lang="en-ZA" sz="1800" dirty="0">
                <a:effectLst/>
                <a:latin typeface="Calibri" panose="020F0502020204030204" pitchFamily="34" charset="0"/>
                <a:ea typeface="Calibri" panose="020F0502020204030204" pitchFamily="34" charset="0"/>
                <a:cs typeface="Arial" panose="020B0604020202020204" pitchFamily="34" charset="0"/>
              </a:rPr>
              <a:t> in sham and active irradiation groups, respectively, and returned similarly toward baseline after irradiation. </a:t>
            </a:r>
          </a:p>
        </p:txBody>
      </p:sp>
      <p:sp>
        <p:nvSpPr>
          <p:cNvPr id="4" name="Slide Number Placeholder 3"/>
          <p:cNvSpPr>
            <a:spLocks noGrp="1"/>
          </p:cNvSpPr>
          <p:nvPr>
            <p:ph type="sldNum" sz="quarter" idx="10"/>
          </p:nvPr>
        </p:nvSpPr>
        <p:spPr/>
        <p:txBody>
          <a:bodyPr/>
          <a:lstStyle/>
          <a:p>
            <a:fld id="{A568C966-A31C-41CB-A82E-F9EB4CE1255A}" type="slidenum">
              <a:rPr lang="en-ZA" smtClean="0"/>
              <a:t>28</a:t>
            </a:fld>
            <a:endParaRPr lang="en-ZA"/>
          </a:p>
        </p:txBody>
      </p:sp>
    </p:spTree>
    <p:extLst>
      <p:ext uri="{BB962C8B-B14F-4D97-AF65-F5344CB8AC3E}">
        <p14:creationId xmlns:p14="http://schemas.microsoft.com/office/powerpoint/2010/main" val="931900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In order to derive how UVA lowers blood pressure, they investigated the role of the nitric oxide mobilization from cutaneous stores into the systemic circulation. First recall that nitric oxide is responsible for inducing relaxation in blood vessels when released from the endothelial cell lining. However, the production of nitric oxide rests heavily on the availability of its metabolites, nitrate, nitrite and nitroso-thiols. It has been shown that the concentration of nitric oxide metabolites, such as nitrate are </a:t>
            </a:r>
            <a:r>
              <a:rPr lang="en-ZA" sz="1800" dirty="0" err="1">
                <a:effectLst/>
                <a:latin typeface="Calibri" panose="020F0502020204030204" pitchFamily="34" charset="0"/>
                <a:ea typeface="Calibri" panose="020F0502020204030204" pitchFamily="34" charset="0"/>
                <a:cs typeface="Arial" panose="020B0604020202020204" pitchFamily="34" charset="0"/>
              </a:rPr>
              <a:t>upto</a:t>
            </a:r>
            <a:r>
              <a:rPr lang="en-ZA" sz="1800" dirty="0">
                <a:effectLst/>
                <a:latin typeface="Calibri" panose="020F0502020204030204" pitchFamily="34" charset="0"/>
                <a:ea typeface="Calibri" panose="020F0502020204030204" pitchFamily="34" charset="0"/>
                <a:cs typeface="Arial" panose="020B0604020202020204" pitchFamily="34" charset="0"/>
              </a:rPr>
              <a:t> 3 times higher in the dermis and epidermis of skin than in circulation, which means these metabolite stores are just waiting for the appropriate stimulus to trigger excretion into systemic circulation. </a:t>
            </a:r>
          </a:p>
          <a:p>
            <a:endParaRPr lang="en-ZA" dirty="0"/>
          </a:p>
          <a:p>
            <a:r>
              <a:rPr lang="en-ZA" dirty="0"/>
              <a:t>https://www.google.co.za/url?sa=i&amp;rct=j&amp;q=&amp;esrc=s&amp;source=imgres&amp;cd=&amp;ved=0ahUKEwih1IT6qN7MAhUSahoKHWp1DikQjBwIBA&amp;url=https%3A%2F%2Fwww.nia.nih.gov%2Fsites%2Fdefault%2Ffiles%2Fnia-aha_image37_large.jpg&amp;psig=AFQjCNGUD-SkpkJvCJlei8KWtWScqw2CsQ&amp;ust=1463478603099868</a:t>
            </a:r>
          </a:p>
        </p:txBody>
      </p:sp>
      <p:sp>
        <p:nvSpPr>
          <p:cNvPr id="4" name="Slide Number Placeholder 3"/>
          <p:cNvSpPr>
            <a:spLocks noGrp="1"/>
          </p:cNvSpPr>
          <p:nvPr>
            <p:ph type="sldNum" sz="quarter" idx="10"/>
          </p:nvPr>
        </p:nvSpPr>
        <p:spPr/>
        <p:txBody>
          <a:bodyPr/>
          <a:lstStyle/>
          <a:p>
            <a:fld id="{A568C966-A31C-41CB-A82E-F9EB4CE1255A}" type="slidenum">
              <a:rPr lang="en-ZA" smtClean="0"/>
              <a:t>29</a:t>
            </a:fld>
            <a:endParaRPr lang="en-ZA"/>
          </a:p>
        </p:txBody>
      </p:sp>
    </p:spTree>
    <p:extLst>
      <p:ext uri="{BB962C8B-B14F-4D97-AF65-F5344CB8AC3E}">
        <p14:creationId xmlns:p14="http://schemas.microsoft.com/office/powerpoint/2010/main" val="2197917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The sun is not just at the centre of our solar system, it basically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IS the solar system constituting 99.8 % of its effective mass. Furthermore, the power output of the sun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equates to an estimated 386 billion </a:t>
            </a:r>
            <a:r>
              <a:rPr lang="en-ZA" sz="1800" dirty="0" err="1">
                <a:effectLst/>
                <a:latin typeface="Calibri" panose="020F0502020204030204" pitchFamily="34" charset="0"/>
                <a:ea typeface="Calibri" panose="020F0502020204030204" pitchFamily="34" charset="0"/>
                <a:cs typeface="Arial" panose="020B0604020202020204" pitchFamily="34" charset="0"/>
              </a:rPr>
              <a:t>billion</a:t>
            </a:r>
            <a:r>
              <a:rPr lang="en-ZA" sz="1800" dirty="0">
                <a:effectLst/>
                <a:latin typeface="Calibri" panose="020F0502020204030204" pitchFamily="34" charset="0"/>
                <a:ea typeface="Calibri" panose="020F0502020204030204" pitchFamily="34" charset="0"/>
                <a:cs typeface="Arial" panose="020B0604020202020204" pitchFamily="34" charset="0"/>
              </a:rPr>
              <a:t> megawatts of power... to put this figure in perspective</a:t>
            </a:r>
          </a:p>
          <a:p>
            <a:endParaRPr lang="en-ZA" dirty="0"/>
          </a:p>
          <a:p>
            <a:r>
              <a:rPr lang="en-ZA" dirty="0"/>
              <a:t>http://1.bp.blogspot.com/-J4o8q1RTSIw/TVvwH_nVxLI/AAAAAAAAAFo/Q_qw-5YZ2TM/s1600/the_sun.jpg</a:t>
            </a:r>
          </a:p>
          <a:p>
            <a:endParaRPr lang="en-ZA" dirty="0"/>
          </a:p>
        </p:txBody>
      </p:sp>
      <p:sp>
        <p:nvSpPr>
          <p:cNvPr id="4" name="Slide Number Placeholder 3"/>
          <p:cNvSpPr>
            <a:spLocks noGrp="1"/>
          </p:cNvSpPr>
          <p:nvPr>
            <p:ph type="sldNum" sz="quarter" idx="10"/>
          </p:nvPr>
        </p:nvSpPr>
        <p:spPr/>
        <p:txBody>
          <a:bodyPr/>
          <a:lstStyle/>
          <a:p>
            <a:fld id="{A568C966-A31C-41CB-A82E-F9EB4CE1255A}" type="slidenum">
              <a:rPr lang="en-ZA" smtClean="0"/>
              <a:t>3</a:t>
            </a:fld>
            <a:endParaRPr lang="en-ZA"/>
          </a:p>
        </p:txBody>
      </p:sp>
    </p:spTree>
    <p:extLst>
      <p:ext uri="{BB962C8B-B14F-4D97-AF65-F5344CB8AC3E}">
        <p14:creationId xmlns:p14="http://schemas.microsoft.com/office/powerpoint/2010/main" val="1225165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So, in general we get our nitrates and nitrites from dietary sources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such as leafy vegetables, beetroots, garlic, et cetera. where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nitrate is either absorbed into the blood through the salivary glands, or reduced by bacteria in the oral cavity to nitrite. Within the stomach acid, nitrite is further reduced non-enzymatically to nitric oxide. Nitrate and the remaining nitrite is also absorbed in the intestine into systemic blood circulation where it forms nitric oxide. </a:t>
            </a:r>
          </a:p>
          <a:p>
            <a:endParaRPr lang="en-ZA" dirty="0"/>
          </a:p>
          <a:p>
            <a:r>
              <a:rPr lang="en-ZA" dirty="0"/>
              <a:t>https://d2npw7jqx38emt.cloudfront.net/content/cardiovascres/83/2/195/F2.large.jpg</a:t>
            </a:r>
          </a:p>
          <a:p>
            <a:endParaRPr lang="en-ZA" dirty="0"/>
          </a:p>
          <a:p>
            <a:pPr marL="0" marR="0" indent="0" algn="l" defTabSz="914400" rtl="0" eaLnBrk="1" fontAlgn="auto" latinLnBrk="0" hangingPunct="1">
              <a:lnSpc>
                <a:spcPct val="100000"/>
              </a:lnSpc>
              <a:spcBef>
                <a:spcPts val="0"/>
              </a:spcBef>
              <a:spcAft>
                <a:spcPts val="0"/>
              </a:spcAft>
              <a:buClrTx/>
              <a:buSzTx/>
              <a:buFontTx/>
              <a:buNone/>
              <a:tabLst/>
              <a:defRPr/>
            </a:pPr>
            <a:r>
              <a:rPr lang="en-ZA" dirty="0"/>
              <a:t>https://za.pinterest.com/pin/439593613604296006/</a:t>
            </a:r>
          </a:p>
          <a:p>
            <a:endParaRPr lang="en-ZA" dirty="0"/>
          </a:p>
        </p:txBody>
      </p:sp>
      <p:sp>
        <p:nvSpPr>
          <p:cNvPr id="4" name="Slide Number Placeholder 3"/>
          <p:cNvSpPr>
            <a:spLocks noGrp="1"/>
          </p:cNvSpPr>
          <p:nvPr>
            <p:ph type="sldNum" sz="quarter" idx="10"/>
          </p:nvPr>
        </p:nvSpPr>
        <p:spPr/>
        <p:txBody>
          <a:bodyPr/>
          <a:lstStyle/>
          <a:p>
            <a:fld id="{A568C966-A31C-41CB-A82E-F9EB4CE1255A}" type="slidenum">
              <a:rPr lang="en-ZA" smtClean="0"/>
              <a:t>30</a:t>
            </a:fld>
            <a:endParaRPr lang="en-ZA"/>
          </a:p>
        </p:txBody>
      </p:sp>
    </p:spTree>
    <p:extLst>
      <p:ext uri="{BB962C8B-B14F-4D97-AF65-F5344CB8AC3E}">
        <p14:creationId xmlns:p14="http://schemas.microsoft.com/office/powerpoint/2010/main" val="2191980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800" dirty="0">
                <a:effectLst/>
                <a:latin typeface="Calibri" panose="020F0502020204030204" pitchFamily="34" charset="0"/>
                <a:ea typeface="Calibri" panose="020F0502020204030204" pitchFamily="34" charset="0"/>
                <a:cs typeface="Arial" panose="020B0604020202020204" pitchFamily="34" charset="0"/>
              </a:rPr>
              <a:t>So, to minimize fluctuations in circulating NO metabolite levels by dietary intake, variation study subjects (I’m not quite sure what is meant by ‘variation study subjects’. My guess is some did, while others </a:t>
            </a:r>
            <a:r>
              <a:rPr lang="en-ZA" sz="1800" dirty="0" err="1">
                <a:effectLst/>
                <a:latin typeface="Calibri" panose="020F0502020204030204" pitchFamily="34" charset="0"/>
                <a:ea typeface="Calibri" panose="020F0502020204030204" pitchFamily="34" charset="0"/>
                <a:cs typeface="Arial" panose="020B0604020202020204" pitchFamily="34" charset="0"/>
              </a:rPr>
              <a:t>didnt</a:t>
            </a:r>
            <a:r>
              <a:rPr lang="en-ZA" sz="1800" dirty="0">
                <a:effectLst/>
                <a:latin typeface="Calibri" panose="020F0502020204030204" pitchFamily="34" charset="0"/>
                <a:ea typeface="Calibri" panose="020F0502020204030204" pitchFamily="34" charset="0"/>
                <a:cs typeface="Arial" panose="020B0604020202020204" pitchFamily="34" charset="0"/>
              </a:rPr>
              <a:t>? </a:t>
            </a:r>
            <a:r>
              <a:rPr lang="en-ZA" sz="1800" dirty="0" err="1">
                <a:effectLst/>
                <a:latin typeface="Calibri" panose="020F0502020204030204" pitchFamily="34" charset="0"/>
                <a:ea typeface="Calibri" panose="020F0502020204030204" pitchFamily="34" charset="0"/>
                <a:cs typeface="Arial" panose="020B0604020202020204" pitchFamily="34" charset="0"/>
              </a:rPr>
              <a:t>Nyeah</a:t>
            </a:r>
            <a:r>
              <a:rPr lang="en-ZA" sz="1800" dirty="0">
                <a:effectLst/>
                <a:latin typeface="Calibri" panose="020F0502020204030204" pitchFamily="34" charset="0"/>
                <a:ea typeface="Calibri" panose="020F0502020204030204" pitchFamily="34" charset="0"/>
                <a:cs typeface="Arial" panose="020B0604020202020204" pitchFamily="34" charset="0"/>
              </a:rPr>
              <a:t>) so, these groups consumed a low nitrite/nitrate diet for 2 days before further mechanistic study. Under these conditions, nitrite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increased from 0.50 mM pre-UVA to 0.72 mM immediately after irradiation and remained elevated at 0.72 mM for 40 minutes after irradiation. A nonsignificant trend toward lower circulatory nitrite levels was observed during sham irradiation. </a:t>
            </a:r>
          </a:p>
          <a:p>
            <a:pPr>
              <a:lnSpc>
                <a:spcPct val="115000"/>
              </a:lnSpc>
              <a:spcAft>
                <a:spcPts val="1000"/>
              </a:spcAft>
            </a:pPr>
            <a:r>
              <a:rPr lang="en-ZA" sz="1800" dirty="0">
                <a:effectLst/>
                <a:latin typeface="Calibri" panose="020F0502020204030204" pitchFamily="34" charset="0"/>
                <a:ea typeface="Calibri" panose="020F0502020204030204" pitchFamily="34" charset="0"/>
                <a:cs typeface="Arial" panose="020B0604020202020204" pitchFamily="34" charset="0"/>
              </a:rPr>
              <a:t>These changes seemed to occur at the expense of nitrate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Circulatory nitrate fell significantly from 12 to 9 mM and remained below baseline at 9 mM 40 minutes AFTER ACTIVE irradiation only.</a:t>
            </a:r>
          </a:p>
          <a:p>
            <a:endParaRPr lang="en-ZA" dirty="0"/>
          </a:p>
        </p:txBody>
      </p:sp>
      <p:sp>
        <p:nvSpPr>
          <p:cNvPr id="4" name="Slide Number Placeholder 3"/>
          <p:cNvSpPr>
            <a:spLocks noGrp="1"/>
          </p:cNvSpPr>
          <p:nvPr>
            <p:ph type="sldNum" sz="quarter" idx="10"/>
          </p:nvPr>
        </p:nvSpPr>
        <p:spPr/>
        <p:txBody>
          <a:bodyPr/>
          <a:lstStyle/>
          <a:p>
            <a:fld id="{A568C966-A31C-41CB-A82E-F9EB4CE1255A}" type="slidenum">
              <a:rPr lang="en-ZA" smtClean="0"/>
              <a:t>31</a:t>
            </a:fld>
            <a:endParaRPr lang="en-ZA"/>
          </a:p>
        </p:txBody>
      </p:sp>
    </p:spTree>
    <p:extLst>
      <p:ext uri="{BB962C8B-B14F-4D97-AF65-F5344CB8AC3E}">
        <p14:creationId xmlns:p14="http://schemas.microsoft.com/office/powerpoint/2010/main" val="1546497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No significant changes were observed in plasma vitamin D levels following active or sham irradiation, and they argued the delayed minor rise in vitamin D may be due to the small UVB contribution from their UVA source.</a:t>
            </a:r>
          </a:p>
          <a:p>
            <a:endParaRPr lang="en-ZA" dirty="0"/>
          </a:p>
        </p:txBody>
      </p:sp>
      <p:sp>
        <p:nvSpPr>
          <p:cNvPr id="4" name="Slide Number Placeholder 3"/>
          <p:cNvSpPr>
            <a:spLocks noGrp="1"/>
          </p:cNvSpPr>
          <p:nvPr>
            <p:ph type="sldNum" sz="quarter" idx="5"/>
          </p:nvPr>
        </p:nvSpPr>
        <p:spPr/>
        <p:txBody>
          <a:bodyPr/>
          <a:lstStyle/>
          <a:p>
            <a:fld id="{A568C966-A31C-41CB-A82E-F9EB4CE1255A}" type="slidenum">
              <a:rPr lang="en-ZA" smtClean="0"/>
              <a:t>32</a:t>
            </a:fld>
            <a:endParaRPr lang="en-ZA"/>
          </a:p>
        </p:txBody>
      </p:sp>
    </p:spTree>
    <p:extLst>
      <p:ext uri="{BB962C8B-B14F-4D97-AF65-F5344CB8AC3E}">
        <p14:creationId xmlns:p14="http://schemas.microsoft.com/office/powerpoint/2010/main" val="3933379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In the final aim of the study the researchers were interested in the effects of UVA on forearm blood flow in the absence of nitric oxide synthase. Again, they recruited 12 healthy male volunteers, split them into 2 groups with half receiving an infusion of the nitric oxide inhibitor (L-NMMA), which blocks NOS-derived nitric oxide production, while the other half received no infusion. The forearm blood flow was measured using a venous occlusion plethysmograph. The volunteers repeated the procedure on two separate days, once for UVA radiation and the other for sham (or temperature control) treatment. </a:t>
            </a:r>
          </a:p>
          <a:p>
            <a:endParaRPr lang="en-ZA" dirty="0"/>
          </a:p>
          <a:p>
            <a:r>
              <a:rPr lang="en-ZA" dirty="0"/>
              <a:t>http://www.j-circ.or.jp/english/sessions/reports/64th-ss/figures/shimokawa-4l.jpg</a:t>
            </a:r>
          </a:p>
        </p:txBody>
      </p:sp>
      <p:sp>
        <p:nvSpPr>
          <p:cNvPr id="4" name="Slide Number Placeholder 3"/>
          <p:cNvSpPr>
            <a:spLocks noGrp="1"/>
          </p:cNvSpPr>
          <p:nvPr>
            <p:ph type="sldNum" sz="quarter" idx="10"/>
          </p:nvPr>
        </p:nvSpPr>
        <p:spPr/>
        <p:txBody>
          <a:bodyPr/>
          <a:lstStyle/>
          <a:p>
            <a:fld id="{A568C966-A31C-41CB-A82E-F9EB4CE1255A}" type="slidenum">
              <a:rPr lang="en-ZA" smtClean="0"/>
              <a:t>33</a:t>
            </a:fld>
            <a:endParaRPr lang="en-ZA"/>
          </a:p>
        </p:txBody>
      </p:sp>
    </p:spTree>
    <p:extLst>
      <p:ext uri="{BB962C8B-B14F-4D97-AF65-F5344CB8AC3E}">
        <p14:creationId xmlns:p14="http://schemas.microsoft.com/office/powerpoint/2010/main" val="895137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Infusion of the NOS inhibitor L-NMMA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a:t>
            </a:r>
            <a:r>
              <a:rPr lang="en-ZA" sz="1800" dirty="0" err="1">
                <a:effectLst/>
                <a:latin typeface="Calibri" panose="020F0502020204030204" pitchFamily="34" charset="0"/>
                <a:ea typeface="Calibri" panose="020F0502020204030204" pitchFamily="34" charset="0"/>
                <a:cs typeface="Arial" panose="020B0604020202020204" pitchFamily="34" charset="0"/>
              </a:rPr>
              <a:t>UPstream</a:t>
            </a:r>
            <a:r>
              <a:rPr lang="en-ZA" sz="1800" dirty="0">
                <a:effectLst/>
                <a:latin typeface="Calibri" panose="020F0502020204030204" pitchFamily="34" charset="0"/>
                <a:ea typeface="Calibri" panose="020F0502020204030204" pitchFamily="34" charset="0"/>
                <a:cs typeface="Arial" panose="020B0604020202020204" pitchFamily="34" charset="0"/>
              </a:rPr>
              <a:t> of the vascular bed under study caused a fall from baseline of FBF within 20 minutes. This was sustained throughout the protocol during sham and active irradiations, but did not affect FBF in the non-infused, contralateral arm. UVA irradiation of the L-NMMA-infused arm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caused local vasodilatation, with robust elevation of forearm blood flow over the L-NMMA baseline 30 minutes after irradiation. No effects on FBF were observed with sham irradiation, and </a:t>
            </a:r>
            <a:r>
              <a:rPr lang="en-ZA" sz="1800" b="1" dirty="0">
                <a:effectLst/>
                <a:latin typeface="Calibri" panose="020F0502020204030204" pitchFamily="34" charset="0"/>
                <a:ea typeface="Calibri" panose="020F0502020204030204" pitchFamily="34" charset="0"/>
                <a:cs typeface="Arial" panose="020B0604020202020204" pitchFamily="34" charset="0"/>
              </a:rPr>
              <a:t>*CLICK*</a:t>
            </a:r>
            <a:r>
              <a:rPr lang="en-ZA" sz="1800" dirty="0">
                <a:effectLst/>
                <a:latin typeface="Calibri" panose="020F0502020204030204" pitchFamily="34" charset="0"/>
                <a:ea typeface="Calibri" panose="020F0502020204030204" pitchFamily="34" charset="0"/>
                <a:cs typeface="Arial" panose="020B0604020202020204" pitchFamily="34" charset="0"/>
              </a:rPr>
              <a:t> no changes whatsoever occurred in the unirradiated contralateral arm. </a:t>
            </a:r>
          </a:p>
          <a:p>
            <a:endParaRPr lang="en-ZA" dirty="0"/>
          </a:p>
        </p:txBody>
      </p:sp>
      <p:sp>
        <p:nvSpPr>
          <p:cNvPr id="4" name="Slide Number Placeholder 3"/>
          <p:cNvSpPr>
            <a:spLocks noGrp="1"/>
          </p:cNvSpPr>
          <p:nvPr>
            <p:ph type="sldNum" sz="quarter" idx="5"/>
          </p:nvPr>
        </p:nvSpPr>
        <p:spPr/>
        <p:txBody>
          <a:bodyPr/>
          <a:lstStyle/>
          <a:p>
            <a:fld id="{A568C966-A31C-41CB-A82E-F9EB4CE1255A}" type="slidenum">
              <a:rPr lang="en-ZA" smtClean="0"/>
              <a:t>34</a:t>
            </a:fld>
            <a:endParaRPr lang="en-ZA"/>
          </a:p>
        </p:txBody>
      </p:sp>
    </p:spTree>
    <p:extLst>
      <p:ext uri="{BB962C8B-B14F-4D97-AF65-F5344CB8AC3E}">
        <p14:creationId xmlns:p14="http://schemas.microsoft.com/office/powerpoint/2010/main" val="2557576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800" dirty="0">
                <a:effectLst/>
                <a:latin typeface="Calibri" panose="020F0502020204030204" pitchFamily="34" charset="0"/>
                <a:ea typeface="Calibri" panose="020F0502020204030204" pitchFamily="34" charset="0"/>
                <a:cs typeface="Arial" panose="020B0604020202020204" pitchFamily="34" charset="0"/>
              </a:rPr>
              <a:t>All right, so to tie everything together. The researchers found that:</a:t>
            </a:r>
          </a:p>
          <a:p>
            <a:pPr>
              <a:lnSpc>
                <a:spcPct val="115000"/>
              </a:lnSpc>
              <a:spcAft>
                <a:spcPts val="1000"/>
              </a:spcAft>
            </a:pPr>
            <a:r>
              <a:rPr lang="en-ZA" sz="1800" dirty="0">
                <a:effectLst/>
                <a:latin typeface="Calibri" panose="020F0502020204030204" pitchFamily="34" charset="0"/>
                <a:ea typeface="Calibri" panose="020F0502020204030204" pitchFamily="34" charset="0"/>
                <a:cs typeface="Arial" panose="020B0604020202020204" pitchFamily="34" charset="0"/>
              </a:rPr>
              <a:t>UVA exposure to one side of the body (equating roughly to a skin surface area exposed when wearing a short-sleeved shirt and shorts) leads to a small but significant fall in mean arterial blood pressure. Mean arterial and diastolic blood pressure fell following irradiation, but systolic blood pressure did not change. Diastolic blood pressure is a function of total peripheral resistance, and its marked drop in actively irradiated subjects, despite the compensatory rise in heart rate suggests that UVA vasodilates the peripheral vasculature. </a:t>
            </a:r>
          </a:p>
          <a:p>
            <a:pPr>
              <a:lnSpc>
                <a:spcPct val="115000"/>
              </a:lnSpc>
              <a:spcAft>
                <a:spcPts val="1000"/>
              </a:spcAft>
            </a:pPr>
            <a:r>
              <a:rPr lang="en-ZA" sz="1800" dirty="0">
                <a:effectLst/>
                <a:latin typeface="Calibri" panose="020F0502020204030204" pitchFamily="34" charset="0"/>
                <a:ea typeface="Calibri" panose="020F0502020204030204" pitchFamily="34" charset="0"/>
                <a:cs typeface="Arial" panose="020B0604020202020204" pitchFamily="34" charset="0"/>
              </a:rPr>
              <a:t>The relatively small blood pressure changes observed may appear to be of minor significance, but a 10mm mercury change in diastolic blood pressure is responsible for a 2-fold change in cardiovascular or cerebrovascular mortality, whereas a reduction in diastolic blood pressure by 5mm mercury decreases risk for stroke by 34% and coronary heart disease by 21%. In general, any amount of blood pressure reduction is protective against stroke and cardiovascular mortality.</a:t>
            </a:r>
          </a:p>
          <a:p>
            <a:endParaRPr lang="en-ZA" dirty="0"/>
          </a:p>
        </p:txBody>
      </p:sp>
      <p:sp>
        <p:nvSpPr>
          <p:cNvPr id="4" name="Slide Number Placeholder 3"/>
          <p:cNvSpPr>
            <a:spLocks noGrp="1"/>
          </p:cNvSpPr>
          <p:nvPr>
            <p:ph type="sldNum" sz="quarter" idx="5"/>
          </p:nvPr>
        </p:nvSpPr>
        <p:spPr/>
        <p:txBody>
          <a:bodyPr/>
          <a:lstStyle/>
          <a:p>
            <a:fld id="{A568C966-A31C-41CB-A82E-F9EB4CE1255A}" type="slidenum">
              <a:rPr lang="en-ZA" smtClean="0"/>
              <a:t>35</a:t>
            </a:fld>
            <a:endParaRPr lang="en-ZA"/>
          </a:p>
        </p:txBody>
      </p:sp>
    </p:spTree>
    <p:extLst>
      <p:ext uri="{BB962C8B-B14F-4D97-AF65-F5344CB8AC3E}">
        <p14:creationId xmlns:p14="http://schemas.microsoft.com/office/powerpoint/2010/main" val="1156290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800" dirty="0">
                <a:effectLst/>
                <a:latin typeface="Calibri" panose="020F0502020204030204" pitchFamily="34" charset="0"/>
                <a:ea typeface="Calibri" panose="020F0502020204030204" pitchFamily="34" charset="0"/>
                <a:cs typeface="Arial" panose="020B0604020202020204" pitchFamily="34" charset="0"/>
              </a:rPr>
              <a:t>Also, nitric oxide metabolites is abundant in the skin. When exposed to sunlight, small amounts of nitric oxide are transferred from the skin to the circulation, lowering blood vessel tone.</a:t>
            </a:r>
          </a:p>
          <a:p>
            <a:pPr>
              <a:lnSpc>
                <a:spcPct val="115000"/>
              </a:lnSpc>
              <a:spcAft>
                <a:spcPts val="1000"/>
              </a:spcAft>
            </a:pPr>
            <a:r>
              <a:rPr lang="en-ZA" sz="1800" dirty="0">
                <a:effectLst/>
                <a:latin typeface="Calibri" panose="020F0502020204030204" pitchFamily="34" charset="0"/>
                <a:ea typeface="Calibri" panose="020F0502020204030204" pitchFamily="34" charset="0"/>
                <a:cs typeface="Arial" panose="020B0604020202020204" pitchFamily="34" charset="0"/>
              </a:rPr>
              <a:t>This effect involves pre-formed stores of nitric oxide in the upper layers of skin.</a:t>
            </a:r>
          </a:p>
          <a:p>
            <a:pPr>
              <a:lnSpc>
                <a:spcPct val="115000"/>
              </a:lnSpc>
              <a:spcAft>
                <a:spcPts val="1000"/>
              </a:spcAft>
            </a:pPr>
            <a:r>
              <a:rPr lang="en-ZA" sz="1800" dirty="0">
                <a:effectLst/>
                <a:latin typeface="Calibri" panose="020F0502020204030204" pitchFamily="34" charset="0"/>
                <a:ea typeface="Calibri" panose="020F0502020204030204" pitchFamily="34" charset="0"/>
                <a:cs typeface="Arial" panose="020B0604020202020204" pitchFamily="34" charset="0"/>
              </a:rPr>
              <a:t>In this regard, nitric oxide release from skin is a vastly overlooked contributor to cardiovascular health. </a:t>
            </a:r>
          </a:p>
          <a:p>
            <a:endParaRPr lang="en-ZA" dirty="0"/>
          </a:p>
        </p:txBody>
      </p:sp>
      <p:sp>
        <p:nvSpPr>
          <p:cNvPr id="4" name="Slide Number Placeholder 3"/>
          <p:cNvSpPr>
            <a:spLocks noGrp="1"/>
          </p:cNvSpPr>
          <p:nvPr>
            <p:ph type="sldNum" sz="quarter" idx="5"/>
          </p:nvPr>
        </p:nvSpPr>
        <p:spPr/>
        <p:txBody>
          <a:bodyPr/>
          <a:lstStyle/>
          <a:p>
            <a:fld id="{A568C966-A31C-41CB-A82E-F9EB4CE1255A}" type="slidenum">
              <a:rPr lang="en-ZA" smtClean="0"/>
              <a:t>36</a:t>
            </a:fld>
            <a:endParaRPr lang="en-ZA"/>
          </a:p>
        </p:txBody>
      </p:sp>
    </p:spTree>
    <p:extLst>
      <p:ext uri="{BB962C8B-B14F-4D97-AF65-F5344CB8AC3E}">
        <p14:creationId xmlns:p14="http://schemas.microsoft.com/office/powerpoint/2010/main" val="2179744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In conclusion, SUN GOOOD. The benefits of exposure to sunlight POTENTIALLY outweigh the risks of skin cancer. UVA rays alter levels of nitric oxide in the body causing blood vessels to dilate and reduce blood pressure. As blood pressure drops, so does the risk of heart attacks and stroke. Even so, further research is needed to establish effectivity of sunlight to chronically lower blood pressure.</a:t>
            </a:r>
          </a:p>
          <a:p>
            <a:endParaRPr lang="en-ZA" dirty="0"/>
          </a:p>
        </p:txBody>
      </p:sp>
      <p:sp>
        <p:nvSpPr>
          <p:cNvPr id="4" name="Slide Number Placeholder 3"/>
          <p:cNvSpPr>
            <a:spLocks noGrp="1"/>
          </p:cNvSpPr>
          <p:nvPr>
            <p:ph type="sldNum" sz="quarter" idx="5"/>
          </p:nvPr>
        </p:nvSpPr>
        <p:spPr/>
        <p:txBody>
          <a:bodyPr/>
          <a:lstStyle/>
          <a:p>
            <a:fld id="{A568C966-A31C-41CB-A82E-F9EB4CE1255A}" type="slidenum">
              <a:rPr lang="en-ZA" smtClean="0"/>
              <a:t>37</a:t>
            </a:fld>
            <a:endParaRPr lang="en-ZA"/>
          </a:p>
        </p:txBody>
      </p:sp>
    </p:spTree>
    <p:extLst>
      <p:ext uri="{BB962C8B-B14F-4D97-AF65-F5344CB8AC3E}">
        <p14:creationId xmlns:p14="http://schemas.microsoft.com/office/powerpoint/2010/main" val="400048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a:effectLst/>
                <a:latin typeface="Calibri" panose="020F0502020204030204" pitchFamily="34" charset="0"/>
                <a:ea typeface="Calibri" panose="020F0502020204030204" pitchFamily="34" charset="0"/>
                <a:cs typeface="Arial" panose="020B0604020202020204" pitchFamily="34" charset="0"/>
              </a:rPr>
              <a:t>Thank you</a:t>
            </a:r>
          </a:p>
          <a:p>
            <a:endParaRPr lang="en-ZA"/>
          </a:p>
          <a:p>
            <a:r>
              <a:rPr lang="en-ZA" dirty="0"/>
              <a:t>http://static.wixstatic.com/media/815f40_544fc9d1275c43aaab3c79357a232554.gif</a:t>
            </a:r>
          </a:p>
        </p:txBody>
      </p:sp>
      <p:sp>
        <p:nvSpPr>
          <p:cNvPr id="4" name="Slide Number Placeholder 3"/>
          <p:cNvSpPr>
            <a:spLocks noGrp="1"/>
          </p:cNvSpPr>
          <p:nvPr>
            <p:ph type="sldNum" sz="quarter" idx="10"/>
          </p:nvPr>
        </p:nvSpPr>
        <p:spPr/>
        <p:txBody>
          <a:bodyPr/>
          <a:lstStyle/>
          <a:p>
            <a:fld id="{A568C966-A31C-41CB-A82E-F9EB4CE1255A}" type="slidenum">
              <a:rPr lang="en-ZA" smtClean="0"/>
              <a:t>38</a:t>
            </a:fld>
            <a:endParaRPr lang="en-ZA"/>
          </a:p>
        </p:txBody>
      </p:sp>
    </p:spTree>
    <p:extLst>
      <p:ext uri="{BB962C8B-B14F-4D97-AF65-F5344CB8AC3E}">
        <p14:creationId xmlns:p14="http://schemas.microsoft.com/office/powerpoint/2010/main" val="3762173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if we ever reach the point where we want to try and destroy the sun, it would require the equivalent of 100 billion 1 megaton nuclear weapons to overcome the sun’s output, which is a project you just simply WILL not get grant money for. </a:t>
            </a:r>
          </a:p>
          <a:p>
            <a:endParaRPr lang="en-ZA" dirty="0"/>
          </a:p>
        </p:txBody>
      </p:sp>
      <p:sp>
        <p:nvSpPr>
          <p:cNvPr id="4" name="Slide Number Placeholder 3"/>
          <p:cNvSpPr>
            <a:spLocks noGrp="1"/>
          </p:cNvSpPr>
          <p:nvPr>
            <p:ph type="sldNum" sz="quarter" idx="10"/>
          </p:nvPr>
        </p:nvSpPr>
        <p:spPr/>
        <p:txBody>
          <a:bodyPr/>
          <a:lstStyle/>
          <a:p>
            <a:fld id="{A568C966-A31C-41CB-A82E-F9EB4CE1255A}" type="slidenum">
              <a:rPr lang="en-ZA" smtClean="0"/>
              <a:t>4</a:t>
            </a:fld>
            <a:endParaRPr lang="en-ZA"/>
          </a:p>
        </p:txBody>
      </p:sp>
    </p:spTree>
    <p:extLst>
      <p:ext uri="{BB962C8B-B14F-4D97-AF65-F5344CB8AC3E}">
        <p14:creationId xmlns:p14="http://schemas.microsoft.com/office/powerpoint/2010/main" val="3437035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tabLst>
                <a:tab pos="2042795" algn="l"/>
              </a:tabLst>
            </a:pPr>
            <a:r>
              <a:rPr lang="en-ZA" sz="1800" dirty="0">
                <a:effectLst/>
                <a:latin typeface="Calibri" panose="020F0502020204030204" pitchFamily="34" charset="0"/>
                <a:ea typeface="Calibri" panose="020F0502020204030204" pitchFamily="34" charset="0"/>
                <a:cs typeface="Arial" panose="020B0604020202020204" pitchFamily="34" charset="0"/>
              </a:rPr>
              <a:t>Now it is important to note that of all the sun rays making its way to earth, only about half reach and are absorbed by the earth’s surface, whereas the rest are either reflected by the atmosphere and clouds or absorbed by these entities.  </a:t>
            </a:r>
          </a:p>
          <a:p>
            <a:pPr>
              <a:lnSpc>
                <a:spcPct val="115000"/>
              </a:lnSpc>
              <a:spcAft>
                <a:spcPts val="1000"/>
              </a:spcAft>
              <a:tabLst>
                <a:tab pos="2042795" algn="l"/>
              </a:tabLst>
            </a:pPr>
            <a:r>
              <a:rPr lang="en-ZA" sz="1800" dirty="0">
                <a:effectLst/>
                <a:latin typeface="Calibri" panose="020F0502020204030204" pitchFamily="34" charset="0"/>
                <a:ea typeface="Calibri" panose="020F0502020204030204" pitchFamily="34" charset="0"/>
                <a:cs typeface="Arial" panose="020B0604020202020204" pitchFamily="34" charset="0"/>
              </a:rPr>
              <a:t>Furthermore, how closely you are situated to the equator will also determine how much solar radiation you receive. That being said, a mere 70 minutes of sun exposure on earth is sufficient to supply all of the global energy consumption per year!</a:t>
            </a:r>
          </a:p>
          <a:p>
            <a:endParaRPr lang="en-ZA" dirty="0"/>
          </a:p>
          <a:p>
            <a:r>
              <a:rPr lang="en-ZA" dirty="0"/>
              <a:t>http://image.slidesharecdn.com/phesch17atmosphere-150612130823-lva1-app6892/95/prentice-hall-earth-science-ch17-atmosphere-21-638.jpg?cb=1434114651</a:t>
            </a:r>
          </a:p>
        </p:txBody>
      </p:sp>
      <p:sp>
        <p:nvSpPr>
          <p:cNvPr id="4" name="Slide Number Placeholder 3"/>
          <p:cNvSpPr>
            <a:spLocks noGrp="1"/>
          </p:cNvSpPr>
          <p:nvPr>
            <p:ph type="sldNum" sz="quarter" idx="10"/>
          </p:nvPr>
        </p:nvSpPr>
        <p:spPr/>
        <p:txBody>
          <a:bodyPr/>
          <a:lstStyle/>
          <a:p>
            <a:fld id="{A568C966-A31C-41CB-A82E-F9EB4CE1255A}" type="slidenum">
              <a:rPr lang="en-ZA" smtClean="0"/>
              <a:t>5</a:t>
            </a:fld>
            <a:endParaRPr lang="en-ZA"/>
          </a:p>
        </p:txBody>
      </p:sp>
    </p:spTree>
    <p:extLst>
      <p:ext uri="{BB962C8B-B14F-4D97-AF65-F5344CB8AC3E}">
        <p14:creationId xmlns:p14="http://schemas.microsoft.com/office/powerpoint/2010/main" val="3623434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On an environmental note... Solar farms the size of Namibia would be required to fully rely on solar power to meet the current global energy demand.</a:t>
            </a:r>
          </a:p>
          <a:p>
            <a:endParaRPr lang="en-ZA" dirty="0"/>
          </a:p>
          <a:p>
            <a:r>
              <a:rPr lang="en-ZA" dirty="0"/>
              <a:t>http://www.beautifulworld.com/images/maps/africa/namibia-africa-map.jpg</a:t>
            </a:r>
          </a:p>
        </p:txBody>
      </p:sp>
      <p:sp>
        <p:nvSpPr>
          <p:cNvPr id="4" name="Slide Number Placeholder 3"/>
          <p:cNvSpPr>
            <a:spLocks noGrp="1"/>
          </p:cNvSpPr>
          <p:nvPr>
            <p:ph type="sldNum" sz="quarter" idx="10"/>
          </p:nvPr>
        </p:nvSpPr>
        <p:spPr/>
        <p:txBody>
          <a:bodyPr/>
          <a:lstStyle/>
          <a:p>
            <a:fld id="{A568C966-A31C-41CB-A82E-F9EB4CE1255A}" type="slidenum">
              <a:rPr lang="en-ZA" smtClean="0"/>
              <a:t>6</a:t>
            </a:fld>
            <a:endParaRPr lang="en-ZA"/>
          </a:p>
        </p:txBody>
      </p:sp>
    </p:spTree>
    <p:extLst>
      <p:ext uri="{BB962C8B-B14F-4D97-AF65-F5344CB8AC3E}">
        <p14:creationId xmlns:p14="http://schemas.microsoft.com/office/powerpoint/2010/main" val="1816472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Okay, so we all know the sun is important for life on earth. But physiologically how does it affect you and me?</a:t>
            </a:r>
          </a:p>
          <a:p>
            <a:endParaRPr lang="en-ZA" dirty="0"/>
          </a:p>
          <a:p>
            <a:r>
              <a:rPr lang="en-ZA" dirty="0"/>
              <a:t>http://www.nutritionsecrets.com/wp-content/uploads/2015/04/Feature3_image2_vitD.jpg</a:t>
            </a:r>
          </a:p>
        </p:txBody>
      </p:sp>
      <p:sp>
        <p:nvSpPr>
          <p:cNvPr id="4" name="Slide Number Placeholder 3"/>
          <p:cNvSpPr>
            <a:spLocks noGrp="1"/>
          </p:cNvSpPr>
          <p:nvPr>
            <p:ph type="sldNum" sz="quarter" idx="10"/>
          </p:nvPr>
        </p:nvSpPr>
        <p:spPr/>
        <p:txBody>
          <a:bodyPr/>
          <a:lstStyle/>
          <a:p>
            <a:fld id="{A568C966-A31C-41CB-A82E-F9EB4CE1255A}" type="slidenum">
              <a:rPr lang="en-ZA" smtClean="0"/>
              <a:t>7</a:t>
            </a:fld>
            <a:endParaRPr lang="en-ZA"/>
          </a:p>
        </p:txBody>
      </p:sp>
    </p:spTree>
    <p:extLst>
      <p:ext uri="{BB962C8B-B14F-4D97-AF65-F5344CB8AC3E}">
        <p14:creationId xmlns:p14="http://schemas.microsoft.com/office/powerpoint/2010/main" val="1751523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First of all, let me clarify the word ‘sunlight’. Sunlight or solar rays are broken up into 4 types, ultraviolet A, ultraviolet B, ultraviolet C (which is completely reflected by the earth’s atmosphere) and high energy visible light. The longer the wavelength of these waves, the deeper they penetrate into human skin. </a:t>
            </a:r>
          </a:p>
          <a:p>
            <a:endParaRPr lang="en-ZA" dirty="0"/>
          </a:p>
          <a:p>
            <a:r>
              <a:rPr lang="en-ZA" dirty="0"/>
              <a:t>http://zo-skinhealth.co.uk/wp-content/uploads/2015/05/HEV-light.jpg</a:t>
            </a:r>
          </a:p>
        </p:txBody>
      </p:sp>
      <p:sp>
        <p:nvSpPr>
          <p:cNvPr id="4" name="Slide Number Placeholder 3"/>
          <p:cNvSpPr>
            <a:spLocks noGrp="1"/>
          </p:cNvSpPr>
          <p:nvPr>
            <p:ph type="sldNum" sz="quarter" idx="10"/>
          </p:nvPr>
        </p:nvSpPr>
        <p:spPr/>
        <p:txBody>
          <a:bodyPr/>
          <a:lstStyle/>
          <a:p>
            <a:fld id="{A568C966-A31C-41CB-A82E-F9EB4CE1255A}" type="slidenum">
              <a:rPr lang="en-ZA" smtClean="0"/>
              <a:t>8</a:t>
            </a:fld>
            <a:endParaRPr lang="en-ZA"/>
          </a:p>
        </p:txBody>
      </p:sp>
    </p:spTree>
    <p:extLst>
      <p:ext uri="{BB962C8B-B14F-4D97-AF65-F5344CB8AC3E}">
        <p14:creationId xmlns:p14="http://schemas.microsoft.com/office/powerpoint/2010/main" val="3936944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Arial" panose="020B0604020202020204" pitchFamily="34" charset="0"/>
              </a:rPr>
              <a:t>Now, on the detrimental side of sunlight resulting from </a:t>
            </a:r>
            <a:r>
              <a:rPr lang="en-ZA" sz="1800" dirty="0" err="1">
                <a:effectLst/>
                <a:latin typeface="Calibri" panose="020F0502020204030204" pitchFamily="34" charset="0"/>
                <a:ea typeface="Calibri" panose="020F0502020204030204" pitchFamily="34" charset="0"/>
                <a:cs typeface="Arial" panose="020B0604020202020204" pitchFamily="34" charset="0"/>
              </a:rPr>
              <a:t>OVERexposure</a:t>
            </a:r>
            <a:r>
              <a:rPr lang="en-ZA" sz="1800" dirty="0">
                <a:effectLst/>
                <a:latin typeface="Calibri" panose="020F0502020204030204" pitchFamily="34" charset="0"/>
                <a:ea typeface="Calibri" panose="020F0502020204030204" pitchFamily="34" charset="0"/>
                <a:cs typeface="Arial" panose="020B0604020202020204" pitchFamily="34" charset="0"/>
              </a:rPr>
              <a:t>, the general consensus is that the duller UVA rays are contributors of skin ageing and wrinkles, whereas the brighter UVB is responsible for sun-burning and eye damage when sun-exposure exceeds daily recommendations without protection. Also, excessive exposure to both these rays can lead to DNA damage and progress to skin cancer. However, when moving past the hype of skin cancer, sunlight has numerous proven beneficial effects, which include: </a:t>
            </a:r>
          </a:p>
          <a:p>
            <a:endParaRPr lang="en-ZA" dirty="0"/>
          </a:p>
          <a:p>
            <a:r>
              <a:rPr lang="en-ZA" dirty="0"/>
              <a:t>http://cdn.shopify.com/s/files/1/0535/8233/files/UVAUVB_large.jpg?8580</a:t>
            </a:r>
          </a:p>
        </p:txBody>
      </p:sp>
      <p:sp>
        <p:nvSpPr>
          <p:cNvPr id="4" name="Slide Number Placeholder 3"/>
          <p:cNvSpPr>
            <a:spLocks noGrp="1"/>
          </p:cNvSpPr>
          <p:nvPr>
            <p:ph type="sldNum" sz="quarter" idx="10"/>
          </p:nvPr>
        </p:nvSpPr>
        <p:spPr/>
        <p:txBody>
          <a:bodyPr/>
          <a:lstStyle/>
          <a:p>
            <a:fld id="{A568C966-A31C-41CB-A82E-F9EB4CE1255A}" type="slidenum">
              <a:rPr lang="en-ZA" smtClean="0"/>
              <a:t>9</a:t>
            </a:fld>
            <a:endParaRPr lang="en-ZA"/>
          </a:p>
        </p:txBody>
      </p:sp>
    </p:spTree>
    <p:extLst>
      <p:ext uri="{BB962C8B-B14F-4D97-AF65-F5344CB8AC3E}">
        <p14:creationId xmlns:p14="http://schemas.microsoft.com/office/powerpoint/2010/main" val="3032095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5/21/2024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5/21/2024</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ybrand\Downloads\sunlight-vitami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6"/>
            <a:ext cx="11125200" cy="69223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686425" y="1285875"/>
            <a:ext cx="3162300" cy="1828800"/>
          </a:xfrm>
        </p:spPr>
        <p:txBody>
          <a:bodyPr>
            <a:normAutofit/>
          </a:bodyPr>
          <a:lstStyle/>
          <a:p>
            <a:pPr algn="r"/>
            <a:r>
              <a:rPr lang="en-ZA" sz="2000" dirty="0"/>
              <a:t>Shining Light on</a:t>
            </a:r>
            <a:br>
              <a:rPr lang="en-ZA" sz="2000" dirty="0"/>
            </a:br>
            <a:r>
              <a:rPr lang="en-ZA" sz="2000" dirty="0"/>
              <a:t> Heart Matters</a:t>
            </a:r>
          </a:p>
        </p:txBody>
      </p:sp>
      <p:sp>
        <p:nvSpPr>
          <p:cNvPr id="3" name="Subtitle 2"/>
          <p:cNvSpPr>
            <a:spLocks noGrp="1"/>
          </p:cNvSpPr>
          <p:nvPr>
            <p:ph type="subTitle" idx="1"/>
          </p:nvPr>
        </p:nvSpPr>
        <p:spPr>
          <a:xfrm>
            <a:off x="4533900" y="6153150"/>
            <a:ext cx="6400800" cy="1752600"/>
          </a:xfrm>
        </p:spPr>
        <p:txBody>
          <a:bodyPr>
            <a:normAutofit/>
          </a:bodyPr>
          <a:lstStyle/>
          <a:p>
            <a:r>
              <a:rPr lang="en-ZA" sz="2000" dirty="0"/>
              <a:t>Sybrand E. Smit</a:t>
            </a:r>
          </a:p>
        </p:txBody>
      </p:sp>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240632"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240632" y="6667500"/>
            <a:ext cx="8903368"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797518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Releases Serotonin</a:t>
            </a:r>
          </a:p>
        </p:txBody>
      </p:sp>
      <p:pic>
        <p:nvPicPr>
          <p:cNvPr id="8194" name="Picture 2" descr="http://laughteryoga.org/uploads/cms/original/564b03ce9116bseroton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1828800"/>
            <a:ext cx="502920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LR"/>
          <p:cNvSpPr/>
          <p:nvPr/>
        </p:nvSpPr>
        <p:spPr>
          <a:xfrm>
            <a:off x="0" y="6667500"/>
            <a:ext cx="2406316"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L"/>
          <p:cNvSpPr/>
          <p:nvPr/>
        </p:nvSpPr>
        <p:spPr>
          <a:xfrm>
            <a:off x="2406316" y="6667500"/>
            <a:ext cx="6737684"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451089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4" name="Picture 4" descr="http://cdnstatic.visualizeus.com/thumbs/34/be/happy,kids,nature,photography-34bede45435e99a9204a563c0b191c2b_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31" y="1"/>
            <a:ext cx="10385689" cy="6896100"/>
          </a:xfrm>
          <a:prstGeom prst="rect">
            <a:avLst/>
          </a:prstGeom>
          <a:noFill/>
          <a:extLst>
            <a:ext uri="{909E8E84-426E-40DD-AFC4-6F175D3DCCD1}">
              <a14:hiddenFill xmlns:a14="http://schemas.microsoft.com/office/drawing/2010/main">
                <a:solidFill>
                  <a:srgbClr val="FFFFFF"/>
                </a:solidFill>
              </a14:hiddenFill>
            </a:ext>
          </a:extLst>
        </p:spPr>
      </p:pic>
      <p:sp>
        <p:nvSpPr>
          <p:cNvPr id="5"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LR"/>
          <p:cNvSpPr/>
          <p:nvPr/>
        </p:nvSpPr>
        <p:spPr>
          <a:xfrm>
            <a:off x="0" y="6667500"/>
            <a:ext cx="2646947"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L"/>
          <p:cNvSpPr/>
          <p:nvPr/>
        </p:nvSpPr>
        <p:spPr>
          <a:xfrm>
            <a:off x="2646947" y="6667500"/>
            <a:ext cx="6497053"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2508379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Strengthens Immunity</a:t>
            </a:r>
          </a:p>
        </p:txBody>
      </p:sp>
      <p:pic>
        <p:nvPicPr>
          <p:cNvPr id="10242" name="Picture 2" descr="http://www.wakingtimes.com/wp-content/uploads/2015/06/Immun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53552" cy="4562475"/>
          </a:xfrm>
          <a:prstGeom prst="rect">
            <a:avLst/>
          </a:prstGeom>
          <a:noFill/>
          <a:extLst>
            <a:ext uri="{909E8E84-426E-40DD-AFC4-6F175D3DCCD1}">
              <a14:hiddenFill xmlns:a14="http://schemas.microsoft.com/office/drawing/2010/main">
                <a:solidFill>
                  <a:srgbClr val="FFFFFF"/>
                </a:solidFill>
              </a14:hiddenFill>
            </a:ext>
          </a:extLst>
        </p:spPr>
      </p:pic>
      <p:sp>
        <p:nvSpPr>
          <p:cNvPr id="3"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LR"/>
          <p:cNvSpPr/>
          <p:nvPr/>
        </p:nvSpPr>
        <p:spPr>
          <a:xfrm>
            <a:off x="0" y="6667500"/>
            <a:ext cx="2887579"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L"/>
          <p:cNvSpPr/>
          <p:nvPr/>
        </p:nvSpPr>
        <p:spPr>
          <a:xfrm>
            <a:off x="2887579" y="6667500"/>
            <a:ext cx="6256421"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966470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7170" name="Picture 2" descr="http://333oee3bik6e1t8q4y139009mcg.wpengine.netdna-cdn.com/wp-content/uploads/2013/07/VitaminD_SunInfoChart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3128211"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3128211" y="6667500"/>
            <a:ext cx="6015789"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842469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8" y="838200"/>
            <a:ext cx="9165862" cy="5181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158" y="4789487"/>
            <a:ext cx="8864131" cy="1908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337" y="1"/>
            <a:ext cx="8864131" cy="373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159" y="4042434"/>
            <a:ext cx="8864131" cy="2663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LR"/>
          <p:cNvSpPr/>
          <p:nvPr/>
        </p:nvSpPr>
        <p:spPr>
          <a:xfrm>
            <a:off x="0" y="6667500"/>
            <a:ext cx="3368842"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L"/>
          <p:cNvSpPr/>
          <p:nvPr/>
        </p:nvSpPr>
        <p:spPr>
          <a:xfrm>
            <a:off x="3368842" y="6667500"/>
            <a:ext cx="5775158"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05087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8"/>
                                        </p:tgtEl>
                                        <p:attrNameLst>
                                          <p:attrName>style.visibility</p:attrName>
                                        </p:attrNameLst>
                                      </p:cBhvr>
                                      <p:to>
                                        <p:strVal val="visible"/>
                                      </p:to>
                                    </p:set>
                                    <p:anim calcmode="lin" valueType="num">
                                      <p:cBhvr additive="base">
                                        <p:cTn id="13" dur="500" fill="hold"/>
                                        <p:tgtEl>
                                          <p:spTgt spid="11268"/>
                                        </p:tgtEl>
                                        <p:attrNameLst>
                                          <p:attrName>ppt_x</p:attrName>
                                        </p:attrNameLst>
                                      </p:cBhvr>
                                      <p:tavLst>
                                        <p:tav tm="0">
                                          <p:val>
                                            <p:strVal val="#ppt_x"/>
                                          </p:val>
                                        </p:tav>
                                        <p:tav tm="100000">
                                          <p:val>
                                            <p:strVal val="#ppt_x"/>
                                          </p:val>
                                        </p:tav>
                                      </p:tavLst>
                                    </p:anim>
                                    <p:anim calcmode="lin" valueType="num">
                                      <p:cBhvr additive="base">
                                        <p:cTn id="14" dur="500" fill="hold"/>
                                        <p:tgtEl>
                                          <p:spTgt spid="11268"/>
                                        </p:tgtEl>
                                        <p:attrNameLst>
                                          <p:attrName>ppt_y</p:attrName>
                                        </p:attrNameLst>
                                      </p:cBhvr>
                                      <p:tavLst>
                                        <p:tav tm="0">
                                          <p:val>
                                            <p:strVal val="1+#ppt_h/2"/>
                                          </p:val>
                                        </p:tav>
                                        <p:tav tm="100000">
                                          <p:val>
                                            <p:strVal val="#ppt_y"/>
                                          </p:val>
                                        </p:tav>
                                      </p:tavLst>
                                    </p:anim>
                                  </p:childTnLst>
                                </p:cTn>
                              </p:par>
                              <p:par>
                                <p:cTn id="15" presetID="2" presetClass="exit" presetSubtype="4" fill="hold" nodeType="withEffect">
                                  <p:stCondLst>
                                    <p:cond delay="0"/>
                                  </p:stCondLst>
                                  <p:childTnLst>
                                    <p:anim calcmode="lin" valueType="num">
                                      <p:cBhvr additive="base">
                                        <p:cTn id="16" dur="500"/>
                                        <p:tgtEl>
                                          <p:spTgt spid="9218"/>
                                        </p:tgtEl>
                                        <p:attrNameLst>
                                          <p:attrName>ppt_x</p:attrName>
                                        </p:attrNameLst>
                                      </p:cBhvr>
                                      <p:tavLst>
                                        <p:tav tm="0">
                                          <p:val>
                                            <p:strVal val="ppt_x"/>
                                          </p:val>
                                        </p:tav>
                                        <p:tav tm="100000">
                                          <p:val>
                                            <p:strVal val="ppt_x"/>
                                          </p:val>
                                        </p:tav>
                                      </p:tavLst>
                                    </p:anim>
                                    <p:anim calcmode="lin" valueType="num">
                                      <p:cBhvr additive="base">
                                        <p:cTn id="17" dur="500"/>
                                        <p:tgtEl>
                                          <p:spTgt spid="9218"/>
                                        </p:tgtEl>
                                        <p:attrNameLst>
                                          <p:attrName>ppt_y</p:attrName>
                                        </p:attrNameLst>
                                      </p:cBhvr>
                                      <p:tavLst>
                                        <p:tav tm="0">
                                          <p:val>
                                            <p:strVal val="ppt_y"/>
                                          </p:val>
                                        </p:tav>
                                        <p:tav tm="100000">
                                          <p:val>
                                            <p:strVal val="1+ppt_h/2"/>
                                          </p:val>
                                        </p:tav>
                                      </p:tavLst>
                                    </p:anim>
                                    <p:set>
                                      <p:cBhvr>
                                        <p:cTn id="18" dur="1" fill="hold">
                                          <p:stCondLst>
                                            <p:cond delay="499"/>
                                          </p:stCondLst>
                                        </p:cTn>
                                        <p:tgtEl>
                                          <p:spTgt spid="92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11267"/>
                                        </p:tgtEl>
                                        <p:attrNameLst>
                                          <p:attrName>style.visibility</p:attrName>
                                        </p:attrNameLst>
                                      </p:cBhvr>
                                      <p:to>
                                        <p:strVal val="visible"/>
                                      </p:to>
                                    </p:set>
                                    <p:anim calcmode="lin" valueType="num">
                                      <p:cBhvr additive="base">
                                        <p:cTn id="23" dur="500" fill="hold"/>
                                        <p:tgtEl>
                                          <p:spTgt spid="11267"/>
                                        </p:tgtEl>
                                        <p:attrNameLst>
                                          <p:attrName>ppt_x</p:attrName>
                                        </p:attrNameLst>
                                      </p:cBhvr>
                                      <p:tavLst>
                                        <p:tav tm="0">
                                          <p:val>
                                            <p:strVal val="#ppt_x"/>
                                          </p:val>
                                        </p:tav>
                                        <p:tav tm="100000">
                                          <p:val>
                                            <p:strVal val="#ppt_x"/>
                                          </p:val>
                                        </p:tav>
                                      </p:tavLst>
                                    </p:anim>
                                    <p:anim calcmode="lin" valueType="num">
                                      <p:cBhvr additive="base">
                                        <p:cTn id="24" dur="500" fill="hold"/>
                                        <p:tgtEl>
                                          <p:spTgt spid="11267"/>
                                        </p:tgtEl>
                                        <p:attrNameLst>
                                          <p:attrName>ppt_y</p:attrName>
                                        </p:attrNameLst>
                                      </p:cBhvr>
                                      <p:tavLst>
                                        <p:tav tm="0">
                                          <p:val>
                                            <p:strVal val="0-#ppt_h/2"/>
                                          </p:val>
                                        </p:tav>
                                        <p:tav tm="100000">
                                          <p:val>
                                            <p:strVal val="#ppt_y"/>
                                          </p:val>
                                        </p:tav>
                                      </p:tavLst>
                                    </p:anim>
                                  </p:childTnLst>
                                </p:cTn>
                              </p:par>
                              <p:par>
                                <p:cTn id="25" presetID="2" presetClass="exit" presetSubtype="4" fill="hold" nodeType="withEffect">
                                  <p:stCondLst>
                                    <p:cond delay="0"/>
                                  </p:stCondLst>
                                  <p:childTnLst>
                                    <p:anim calcmode="lin" valueType="num">
                                      <p:cBhvr additive="base">
                                        <p:cTn id="26" dur="500"/>
                                        <p:tgtEl>
                                          <p:spTgt spid="11268"/>
                                        </p:tgtEl>
                                        <p:attrNameLst>
                                          <p:attrName>ppt_x</p:attrName>
                                        </p:attrNameLst>
                                      </p:cBhvr>
                                      <p:tavLst>
                                        <p:tav tm="0">
                                          <p:val>
                                            <p:strVal val="ppt_x"/>
                                          </p:val>
                                        </p:tav>
                                        <p:tav tm="100000">
                                          <p:val>
                                            <p:strVal val="ppt_x"/>
                                          </p:val>
                                        </p:tav>
                                      </p:tavLst>
                                    </p:anim>
                                    <p:anim calcmode="lin" valueType="num">
                                      <p:cBhvr additive="base">
                                        <p:cTn id="27" dur="500"/>
                                        <p:tgtEl>
                                          <p:spTgt spid="11268"/>
                                        </p:tgtEl>
                                        <p:attrNameLst>
                                          <p:attrName>ppt_y</p:attrName>
                                        </p:attrNameLst>
                                      </p:cBhvr>
                                      <p:tavLst>
                                        <p:tav tm="0">
                                          <p:val>
                                            <p:strVal val="ppt_y"/>
                                          </p:val>
                                        </p:tav>
                                        <p:tav tm="100000">
                                          <p:val>
                                            <p:strVal val="1+ppt_h/2"/>
                                          </p:val>
                                        </p:tav>
                                      </p:tavLst>
                                    </p:anim>
                                    <p:set>
                                      <p:cBhvr>
                                        <p:cTn id="28" dur="1" fill="hold">
                                          <p:stCondLst>
                                            <p:cond delay="499"/>
                                          </p:stCondLst>
                                        </p:cTn>
                                        <p:tgtEl>
                                          <p:spTgt spid="112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17410" name="Picture 2" descr="http://www.planetsun.ca/wp-content/uploads/2013/04/tan-sm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5" y="685800"/>
            <a:ext cx="9431020" cy="60198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Sybrand\Downloads\anne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5" y="2342678"/>
            <a:ext cx="4572000" cy="4515322"/>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http://d236bkdxj385sg.cloudfront.net/wp-content/uploads/2012/02/idri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6965" y="2342678"/>
            <a:ext cx="4715510" cy="4547985"/>
          </a:xfrm>
          <a:prstGeom prst="rect">
            <a:avLst/>
          </a:prstGeom>
          <a:noFill/>
          <a:extLst>
            <a:ext uri="{909E8E84-426E-40DD-AFC4-6F175D3DCCD1}">
              <a14:hiddenFill xmlns:a14="http://schemas.microsoft.com/office/drawing/2010/main">
                <a:solidFill>
                  <a:srgbClr val="FFFFFF"/>
                </a:solidFill>
              </a14:hiddenFill>
            </a:ext>
          </a:extLst>
        </p:spPr>
      </p:pic>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3609474"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3609474" y="6667500"/>
            <a:ext cx="5534526"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16746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additive="base">
                                        <p:cTn id="7" dur="1000" fill="hold"/>
                                        <p:tgtEl>
                                          <p:spTgt spid="12291"/>
                                        </p:tgtEl>
                                        <p:attrNameLst>
                                          <p:attrName>ppt_x</p:attrName>
                                        </p:attrNameLst>
                                      </p:cBhvr>
                                      <p:tavLst>
                                        <p:tav tm="0">
                                          <p:val>
                                            <p:strVal val="0-#ppt_w/2"/>
                                          </p:val>
                                        </p:tav>
                                        <p:tav tm="100000">
                                          <p:val>
                                            <p:strVal val="#ppt_x"/>
                                          </p:val>
                                        </p:tav>
                                      </p:tavLst>
                                    </p:anim>
                                    <p:anim calcmode="lin" valueType="num">
                                      <p:cBhvr additive="base">
                                        <p:cTn id="8" dur="1000" fill="hold"/>
                                        <p:tgtEl>
                                          <p:spTgt spid="1229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293"/>
                                        </p:tgtEl>
                                        <p:attrNameLst>
                                          <p:attrName>style.visibility</p:attrName>
                                        </p:attrNameLst>
                                      </p:cBhvr>
                                      <p:to>
                                        <p:strVal val="visible"/>
                                      </p:to>
                                    </p:set>
                                    <p:anim calcmode="lin" valueType="num">
                                      <p:cBhvr additive="base">
                                        <p:cTn id="13" dur="1000" fill="hold"/>
                                        <p:tgtEl>
                                          <p:spTgt spid="12293"/>
                                        </p:tgtEl>
                                        <p:attrNameLst>
                                          <p:attrName>ppt_x</p:attrName>
                                        </p:attrNameLst>
                                      </p:cBhvr>
                                      <p:tavLst>
                                        <p:tav tm="0">
                                          <p:val>
                                            <p:strVal val="1+#ppt_w/2"/>
                                          </p:val>
                                        </p:tav>
                                        <p:tav tm="100000">
                                          <p:val>
                                            <p:strVal val="#ppt_x"/>
                                          </p:val>
                                        </p:tav>
                                      </p:tavLst>
                                    </p:anim>
                                    <p:anim calcmode="lin" valueType="num">
                                      <p:cBhvr additive="base">
                                        <p:cTn id="14" dur="1000" fill="hold"/>
                                        <p:tgtEl>
                                          <p:spTgt spid="122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29802"/>
            <a:ext cx="9143999" cy="4524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3850105"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3850105" y="6667500"/>
            <a:ext cx="5293895"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3676975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41080" y="3429000"/>
            <a:ext cx="8229600" cy="1828800"/>
          </a:xfrm>
        </p:spPr>
        <p:txBody>
          <a:bodyPr>
            <a:noAutofit/>
          </a:bodyPr>
          <a:lstStyle/>
          <a:p>
            <a:r>
              <a:rPr lang="en-ZA" sz="8000" dirty="0"/>
              <a:t>Other benefits of sunlight?</a:t>
            </a:r>
          </a:p>
        </p:txBody>
      </p:sp>
      <p:sp>
        <p:nvSpPr>
          <p:cNvPr id="2"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LR"/>
          <p:cNvSpPr/>
          <p:nvPr/>
        </p:nvSpPr>
        <p:spPr>
          <a:xfrm>
            <a:off x="0" y="6667500"/>
            <a:ext cx="4090737"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L"/>
          <p:cNvSpPr/>
          <p:nvPr/>
        </p:nvSpPr>
        <p:spPr>
          <a:xfrm>
            <a:off x="4090737" y="6667500"/>
            <a:ext cx="5053263"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243316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62163"/>
            <a:ext cx="9144000" cy="2349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4331369"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4331369" y="6667500"/>
            <a:ext cx="4812631"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33205736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Blood Pressure Explained</a:t>
            </a:r>
          </a:p>
        </p:txBody>
      </p:sp>
      <p:pic>
        <p:nvPicPr>
          <p:cNvPr id="4" name="Blood Pressure Animation - Heart disease risk factor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1639888"/>
            <a:ext cx="8229600" cy="4629150"/>
          </a:xfrm>
        </p:spPr>
      </p:pic>
      <p:sp>
        <p:nvSpPr>
          <p:cNvPr id="3"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4572000"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4572000" y="6667500"/>
            <a:ext cx="4572000"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358309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http://www.livescience.com/images/i/000/031/089/original/earth-orbit-sun.jpg?interpolation=lanczos-none&amp;fit=inside%7C6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893" y="15585"/>
            <a:ext cx="8049899" cy="684241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6359236" y="1808018"/>
            <a:ext cx="1073728" cy="76892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9499504">
            <a:off x="5943604" y="1712577"/>
            <a:ext cx="1752600" cy="338554"/>
          </a:xfrm>
          <a:prstGeom prst="rect">
            <a:avLst/>
          </a:prstGeom>
          <a:noFill/>
        </p:spPr>
        <p:txBody>
          <a:bodyPr wrap="square" rtlCol="0">
            <a:spAutoFit/>
          </a:bodyPr>
          <a:lstStyle/>
          <a:p>
            <a:r>
              <a:rPr lang="en-ZA" sz="1600" b="1" dirty="0"/>
              <a:t>150 000 000 km</a:t>
            </a:r>
          </a:p>
        </p:txBody>
      </p:sp>
      <p:cxnSp>
        <p:nvCxnSpPr>
          <p:cNvPr id="15" name="Straight Arrow Connector 14"/>
          <p:cNvCxnSpPr/>
          <p:nvPr/>
        </p:nvCxnSpPr>
        <p:spPr>
          <a:xfrm flipV="1">
            <a:off x="6359236" y="1808018"/>
            <a:ext cx="1073728" cy="768928"/>
          </a:xfrm>
          <a:prstGeom prst="straightConnector1">
            <a:avLst/>
          </a:prstGeom>
          <a:ln w="38100">
            <a:solidFill>
              <a:srgbClr val="FFFF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9499504">
            <a:off x="6235359" y="1620564"/>
            <a:ext cx="1431825" cy="338554"/>
          </a:xfrm>
          <a:prstGeom prst="rect">
            <a:avLst/>
          </a:prstGeom>
          <a:noFill/>
        </p:spPr>
        <p:txBody>
          <a:bodyPr wrap="square" rtlCol="0">
            <a:spAutoFit/>
          </a:bodyPr>
          <a:lstStyle/>
          <a:p>
            <a:r>
              <a:rPr lang="en-ZA" sz="1600" b="1" dirty="0">
                <a:solidFill>
                  <a:srgbClr val="FFFF00"/>
                </a:solidFill>
              </a:rPr>
              <a:t>8 minutes</a:t>
            </a:r>
          </a:p>
        </p:txBody>
      </p:sp>
      <p:sp>
        <p:nvSpPr>
          <p:cNvPr id="2"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LR"/>
          <p:cNvSpPr/>
          <p:nvPr/>
        </p:nvSpPr>
        <p:spPr>
          <a:xfrm>
            <a:off x="0" y="6667500"/>
            <a:ext cx="481263"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L"/>
          <p:cNvSpPr/>
          <p:nvPr/>
        </p:nvSpPr>
        <p:spPr>
          <a:xfrm>
            <a:off x="481263" y="6667500"/>
            <a:ext cx="8662737"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5363" name="Picture 3" descr="C:\Users\Sybrand\Downloads\706436main_20121114-304-193blend_m6-orig_fu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289215"/>
            <a:ext cx="7361107" cy="736110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Sybrand\Downloads\Earth_-_Africa,_Middle_East_and_Europe_(167280315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2584203"/>
            <a:ext cx="2730533" cy="2742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1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2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22" presetClass="exit" presetSubtype="2" fill="hold" nodeType="withEffect">
                                  <p:stCondLst>
                                    <p:cond delay="0"/>
                                  </p:stCondLst>
                                  <p:childTnLst>
                                    <p:animEffect transition="out" filter="wipe(right)">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22" presetClass="exit" presetSubtype="2" fill="hold" grpId="0" nodeType="withEffect">
                                  <p:stCondLst>
                                    <p:cond delay="0"/>
                                  </p:stCondLst>
                                  <p:childTnLst>
                                    <p:animEffect transition="out" filter="wipe(righ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363"/>
                                        </p:tgtEl>
                                        <p:attrNameLst>
                                          <p:attrName>style.visibility</p:attrName>
                                        </p:attrNameLst>
                                      </p:cBhvr>
                                      <p:to>
                                        <p:strVal val="visible"/>
                                      </p:to>
                                    </p:set>
                                    <p:anim calcmode="lin" valueType="num">
                                      <p:cBhvr>
                                        <p:cTn id="21" dur="2000" fill="hold"/>
                                        <p:tgtEl>
                                          <p:spTgt spid="15363"/>
                                        </p:tgtEl>
                                        <p:attrNameLst>
                                          <p:attrName>ppt_w</p:attrName>
                                        </p:attrNameLst>
                                      </p:cBhvr>
                                      <p:tavLst>
                                        <p:tav tm="0">
                                          <p:val>
                                            <p:fltVal val="0"/>
                                          </p:val>
                                        </p:tav>
                                        <p:tav tm="100000">
                                          <p:val>
                                            <p:strVal val="#ppt_w"/>
                                          </p:val>
                                        </p:tav>
                                      </p:tavLst>
                                    </p:anim>
                                    <p:anim calcmode="lin" valueType="num">
                                      <p:cBhvr>
                                        <p:cTn id="22" dur="2000" fill="hold"/>
                                        <p:tgtEl>
                                          <p:spTgt spid="15363"/>
                                        </p:tgtEl>
                                        <p:attrNameLst>
                                          <p:attrName>ppt_h</p:attrName>
                                        </p:attrNameLst>
                                      </p:cBhvr>
                                      <p:tavLst>
                                        <p:tav tm="0">
                                          <p:val>
                                            <p:fltVal val="0"/>
                                          </p:val>
                                        </p:tav>
                                        <p:tav tm="100000">
                                          <p:val>
                                            <p:strVal val="#ppt_h"/>
                                          </p:val>
                                        </p:tav>
                                      </p:tavLst>
                                    </p:anim>
                                    <p:animEffect transition="in" filter="fade">
                                      <p:cBhvr>
                                        <p:cTn id="23" dur="2000"/>
                                        <p:tgtEl>
                                          <p:spTgt spid="15363"/>
                                        </p:tgtEl>
                                      </p:cBhvr>
                                    </p:animEffect>
                                  </p:childTnLst>
                                </p:cTn>
                              </p:par>
                              <p:par>
                                <p:cTn id="24" presetID="51" presetClass="path" presetSubtype="0" accel="50000" decel="50000" fill="hold" nodeType="withEffect">
                                  <p:stCondLst>
                                    <p:cond delay="0"/>
                                  </p:stCondLst>
                                  <p:childTnLst>
                                    <p:animMotion origin="layout" path="M 0.38524 -0.30613 L 0.27101 -0.2504 C 0.2474 -0.23815 0.21302 -0.21526 0.17917 -0.18867 C 0.14063 -0.15838 0.11094 -0.13133 0.09167 -0.1089 L 0.00069 -0.00139 " pathEditMode="relative" rAng="3572568" ptsTypes="FffFF">
                                      <p:cBhvr>
                                        <p:cTn id="25" dur="2000" fill="hold"/>
                                        <p:tgtEl>
                                          <p:spTgt spid="15363"/>
                                        </p:tgtEl>
                                        <p:attrNameLst>
                                          <p:attrName>ppt_x</p:attrName>
                                          <p:attrName>ppt_y</p:attrName>
                                        </p:attrNameLst>
                                      </p:cBhvr>
                                      <p:rCtr x="-19965" y="13595"/>
                                    </p:animMotion>
                                  </p:childTnLst>
                                </p:cTn>
                              </p:par>
                              <p:par>
                                <p:cTn id="26" presetID="10" presetClass="exit" presetSubtype="0" fill="hold" nodeType="withEffect">
                                  <p:stCondLst>
                                    <p:cond delay="0"/>
                                  </p:stCondLst>
                                  <p:childTnLst>
                                    <p:animEffect transition="out" filter="fade">
                                      <p:cBhvr>
                                        <p:cTn id="27" dur="500"/>
                                        <p:tgtEl>
                                          <p:spTgt spid="15362"/>
                                        </p:tgtEl>
                                      </p:cBhvr>
                                    </p:animEffect>
                                    <p:set>
                                      <p:cBhvr>
                                        <p:cTn id="28" dur="1" fill="hold">
                                          <p:stCondLst>
                                            <p:cond delay="499"/>
                                          </p:stCondLst>
                                        </p:cTn>
                                        <p:tgtEl>
                                          <p:spTgt spid="15362"/>
                                        </p:tgtEl>
                                        <p:attrNameLst>
                                          <p:attrName>style.visibility</p:attrName>
                                        </p:attrNameLst>
                                      </p:cBhvr>
                                      <p:to>
                                        <p:strVal val="hidden"/>
                                      </p:to>
                                    </p:set>
                                  </p:childTnLst>
                                </p:cTn>
                              </p:par>
                              <p:par>
                                <p:cTn id="29" presetID="6" presetClass="entr" presetSubtype="32" fill="hold" nodeType="withEffect">
                                  <p:stCondLst>
                                    <p:cond delay="0"/>
                                  </p:stCondLst>
                                  <p:childTnLst>
                                    <p:set>
                                      <p:cBhvr>
                                        <p:cTn id="30" dur="1" fill="hold">
                                          <p:stCondLst>
                                            <p:cond delay="0"/>
                                          </p:stCondLst>
                                        </p:cTn>
                                        <p:tgtEl>
                                          <p:spTgt spid="15364"/>
                                        </p:tgtEl>
                                        <p:attrNameLst>
                                          <p:attrName>style.visibility</p:attrName>
                                        </p:attrNameLst>
                                      </p:cBhvr>
                                      <p:to>
                                        <p:strVal val="visible"/>
                                      </p:to>
                                    </p:set>
                                    <p:animEffect transition="in" filter="circle(out)">
                                      <p:cBhvr>
                                        <p:cTn id="31" dur="1000"/>
                                        <p:tgtEl>
                                          <p:spTgt spid="15364"/>
                                        </p:tgtEl>
                                      </p:cBhvr>
                                    </p:animEffect>
                                  </p:childTnLst>
                                </p:cTn>
                              </p:par>
                              <p:par>
                                <p:cTn id="32" presetID="10" presetClass="exit" presetSubtype="0" fill="hold" nodeType="with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37" presetClass="path" presetSubtype="0" accel="50000" decel="50000" fill="hold" nodeType="withEffect">
                                  <p:stCondLst>
                                    <p:cond delay="0"/>
                                  </p:stCondLst>
                                  <p:childTnLst>
                                    <p:animMotion origin="layout" path="M 0.00313 -0.07121 L 0.08698 0.06613 C 0.10244 0.09411 0.13334 0.12856 0.16684 0.15931 C 0.20591 0.19283 0.2408 0.21526 0.26667 0.2252 L 0.39341 0.27445 " pathEditMode="relative" rAng="2018202" ptsTypes="FffFF">
                                      <p:cBhvr>
                                        <p:cTn id="39" dur="2000" fill="hold"/>
                                        <p:tgtEl>
                                          <p:spTgt spid="15364"/>
                                        </p:tgtEl>
                                        <p:attrNameLst>
                                          <p:attrName>ppt_x</p:attrName>
                                          <p:attrName>ppt_y</p:attrName>
                                        </p:attrNameLst>
                                      </p:cBhvr>
                                      <p:rCtr x="18038" y="20254"/>
                                    </p:animMotion>
                                  </p:childTnLst>
                                </p:cTn>
                              </p:par>
                              <p:par>
                                <p:cTn id="40" presetID="6" presetClass="emph" presetSubtype="0" fill="hold" nodeType="withEffect">
                                  <p:stCondLst>
                                    <p:cond delay="0"/>
                                  </p:stCondLst>
                                  <p:childTnLst>
                                    <p:animScale>
                                      <p:cBhvr>
                                        <p:cTn id="41" dur="2000" fill="hold"/>
                                        <p:tgtEl>
                                          <p:spTgt spid="15364"/>
                                        </p:tgtEl>
                                      </p:cBhvr>
                                      <p:by x="10000" y="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6"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ZA"/>
          </a:p>
        </p:txBody>
      </p:sp>
      <p:pic>
        <p:nvPicPr>
          <p:cNvPr id="7170" name="Picture 2" descr="http://img.aws.livestrongcdn.com/ls-article-image-640/cme/photography.prod.demandstudios.com/c81b1a6a-3ba5-4e0c-a4ec-2fbd624f3b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3" y="1"/>
            <a:ext cx="911752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LR"/>
          <p:cNvSpPr/>
          <p:nvPr/>
        </p:nvSpPr>
        <p:spPr>
          <a:xfrm>
            <a:off x="0" y="6667500"/>
            <a:ext cx="4812631"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L"/>
          <p:cNvSpPr/>
          <p:nvPr/>
        </p:nvSpPr>
        <p:spPr>
          <a:xfrm>
            <a:off x="4812631" y="6667500"/>
            <a:ext cx="4331369"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6126599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1026" name="Picture 2" descr="C:\Users\Sybrand\Google Drive\Flash Drive\PhD\Presentations\Cardiovascular Jounal Club (18 May 2016)\9648daa3ecd7bb9217ed30a13d3011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0"/>
            <a:ext cx="9144000" cy="38100000"/>
          </a:xfrm>
          <a:prstGeom prst="rect">
            <a:avLst/>
          </a:prstGeom>
          <a:noFill/>
          <a:extLst>
            <a:ext uri="{909E8E84-426E-40DD-AFC4-6F175D3DCCD1}">
              <a14:hiddenFill xmlns:a14="http://schemas.microsoft.com/office/drawing/2010/main">
                <a:solidFill>
                  <a:srgbClr val="FFFFFF"/>
                </a:solidFill>
              </a14:hiddenFill>
            </a:ext>
          </a:extLst>
        </p:spPr>
      </p:pic>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5053263"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5053263" y="6667500"/>
            <a:ext cx="4090737"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1576313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38889E-6 3.19473E-6 L 0.0033 -1.06445 " pathEditMode="relative" rAng="0" ptsTypes="AA">
                                      <p:cBhvr>
                                        <p:cTn id="6" dur="2000" fill="hold"/>
                                        <p:tgtEl>
                                          <p:spTgt spid="1026"/>
                                        </p:tgtEl>
                                        <p:attrNameLst>
                                          <p:attrName>ppt_x</p:attrName>
                                          <p:attrName>ppt_y</p:attrName>
                                        </p:attrNameLst>
                                      </p:cBhvr>
                                      <p:rCtr x="156" y="-53222"/>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0033 -1.06445 L 0.0033 -2.09563 " pathEditMode="relative" rAng="0" ptsTypes="AA">
                                      <p:cBhvr>
                                        <p:cTn id="10" dur="2000" fill="hold"/>
                                        <p:tgtEl>
                                          <p:spTgt spid="1026"/>
                                        </p:tgtEl>
                                        <p:attrNameLst>
                                          <p:attrName>ppt_x</p:attrName>
                                          <p:attrName>ppt_y</p:attrName>
                                        </p:attrNameLst>
                                      </p:cBhvr>
                                      <p:rCtr x="0" y="-51559"/>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33 -2.09563 L 0.0033 -2.90506 " pathEditMode="relative" rAng="0" ptsTypes="AA">
                                      <p:cBhvr>
                                        <p:cTn id="14" dur="2000" fill="hold"/>
                                        <p:tgtEl>
                                          <p:spTgt spid="1026"/>
                                        </p:tgtEl>
                                        <p:attrNameLst>
                                          <p:attrName>ppt_x</p:attrName>
                                          <p:attrName>ppt_y</p:attrName>
                                        </p:attrNameLst>
                                      </p:cBhvr>
                                      <p:rCtr x="0" y="-40471"/>
                                    </p:animMotion>
                                  </p:childTnLst>
                                </p:cTn>
                              </p:par>
                              <p:par>
                                <p:cTn id="15" presetID="6" presetClass="emph" presetSubtype="0" fill="hold" nodeType="withEffect">
                                  <p:stCondLst>
                                    <p:cond delay="0"/>
                                  </p:stCondLst>
                                  <p:childTnLst>
                                    <p:animScale>
                                      <p:cBhvr>
                                        <p:cTn id="16" dur="2000" fill="hold"/>
                                        <p:tgtEl>
                                          <p:spTgt spid="1026"/>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4099" name="Picture 3" descr="C:\Users\Sybrand\Downloads\Nitric-Oxide-Production-as-We-Age-Scott-Nor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6" y="287870"/>
            <a:ext cx="9278772"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5293895"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5293895" y="6667500"/>
            <a:ext cx="3850105"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410248915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8194" name="Picture 2" descr="http://media-cache-ak0.pinimg.com/originals/de/28/a9/de28a971df0e910b4ce179b6239e455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9352844" cy="4552951"/>
          </a:xfrm>
          <a:prstGeom prst="rect">
            <a:avLst/>
          </a:prstGeom>
          <a:noFill/>
          <a:extLst>
            <a:ext uri="{909E8E84-426E-40DD-AFC4-6F175D3DCCD1}">
              <a14:hiddenFill xmlns:a14="http://schemas.microsoft.com/office/drawing/2010/main">
                <a:solidFill>
                  <a:srgbClr val="FFFFFF"/>
                </a:solidFill>
              </a14:hiddenFill>
            </a:ext>
          </a:extLst>
        </p:spPr>
      </p:pic>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5534526"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5534526" y="6667500"/>
            <a:ext cx="3609474"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240297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6147" name="Picture 3" descr="C:\Users\Sybrand\University\BioChemistry Honours\Minicourses\Presentation Skills\temperature_airs_200304_lrg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5" y="0"/>
            <a:ext cx="9157855" cy="6124744"/>
          </a:xfrm>
          <a:prstGeom prst="rect">
            <a:avLst/>
          </a:prstGeom>
          <a:noFill/>
          <a:extLst>
            <a:ext uri="{909E8E84-426E-40DD-AFC4-6F175D3DCCD1}">
              <a14:hiddenFill xmlns:a14="http://schemas.microsoft.com/office/drawing/2010/main">
                <a:solidFill>
                  <a:srgbClr val="FFFFFF"/>
                </a:solidFill>
              </a14:hiddenFill>
            </a:ext>
          </a:extLst>
        </p:spPr>
      </p:pic>
      <p:sp>
        <p:nvSpPr>
          <p:cNvPr id="3"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LR"/>
          <p:cNvSpPr/>
          <p:nvPr/>
        </p:nvSpPr>
        <p:spPr>
          <a:xfrm>
            <a:off x="0" y="6667500"/>
            <a:ext cx="5775158"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L"/>
          <p:cNvSpPr/>
          <p:nvPr/>
        </p:nvSpPr>
        <p:spPr>
          <a:xfrm>
            <a:off x="5775158" y="6667500"/>
            <a:ext cx="3368842"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868982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15362" name="Picture 2" descr="https://previsecare.files.wordpress.com/2013/04/uvauvbell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1355"/>
            <a:ext cx="9525000" cy="7620000"/>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p:cNvSpPr/>
          <p:nvPr/>
        </p:nvSpPr>
        <p:spPr>
          <a:xfrm>
            <a:off x="7112181" y="1760220"/>
            <a:ext cx="622547" cy="3599180"/>
          </a:xfrm>
          <a:custGeom>
            <a:avLst/>
            <a:gdLst>
              <a:gd name="connsiteX0" fmla="*/ 601980 w 617648"/>
              <a:gd name="connsiteY0" fmla="*/ 0 h 3413760"/>
              <a:gd name="connsiteX1" fmla="*/ 525780 w 617648"/>
              <a:gd name="connsiteY1" fmla="*/ 114300 h 3413760"/>
              <a:gd name="connsiteX2" fmla="*/ 617220 w 617648"/>
              <a:gd name="connsiteY2" fmla="*/ 243840 h 3413760"/>
              <a:gd name="connsiteX3" fmla="*/ 480060 w 617648"/>
              <a:gd name="connsiteY3" fmla="*/ 373380 h 3413760"/>
              <a:gd name="connsiteX4" fmla="*/ 571500 w 617648"/>
              <a:gd name="connsiteY4" fmla="*/ 525780 h 3413760"/>
              <a:gd name="connsiteX5" fmla="*/ 434340 w 617648"/>
              <a:gd name="connsiteY5" fmla="*/ 662940 h 3413760"/>
              <a:gd name="connsiteX6" fmla="*/ 533400 w 617648"/>
              <a:gd name="connsiteY6" fmla="*/ 807720 h 3413760"/>
              <a:gd name="connsiteX7" fmla="*/ 388620 w 617648"/>
              <a:gd name="connsiteY7" fmla="*/ 922020 h 3413760"/>
              <a:gd name="connsiteX8" fmla="*/ 487680 w 617648"/>
              <a:gd name="connsiteY8" fmla="*/ 1097280 h 3413760"/>
              <a:gd name="connsiteX9" fmla="*/ 350520 w 617648"/>
              <a:gd name="connsiteY9" fmla="*/ 1219200 h 3413760"/>
              <a:gd name="connsiteX10" fmla="*/ 434340 w 617648"/>
              <a:gd name="connsiteY10" fmla="*/ 1371600 h 3413760"/>
              <a:gd name="connsiteX11" fmla="*/ 304800 w 617648"/>
              <a:gd name="connsiteY11" fmla="*/ 1508760 h 3413760"/>
              <a:gd name="connsiteX12" fmla="*/ 388620 w 617648"/>
              <a:gd name="connsiteY12" fmla="*/ 1645920 h 3413760"/>
              <a:gd name="connsiteX13" fmla="*/ 259080 w 617648"/>
              <a:gd name="connsiteY13" fmla="*/ 1790700 h 3413760"/>
              <a:gd name="connsiteX14" fmla="*/ 342900 w 617648"/>
              <a:gd name="connsiteY14" fmla="*/ 1927860 h 3413760"/>
              <a:gd name="connsiteX15" fmla="*/ 220980 w 617648"/>
              <a:gd name="connsiteY15" fmla="*/ 2065020 h 3413760"/>
              <a:gd name="connsiteX16" fmla="*/ 297180 w 617648"/>
              <a:gd name="connsiteY16" fmla="*/ 2202180 h 3413760"/>
              <a:gd name="connsiteX17" fmla="*/ 175260 w 617648"/>
              <a:gd name="connsiteY17" fmla="*/ 2339340 h 3413760"/>
              <a:gd name="connsiteX18" fmla="*/ 251460 w 617648"/>
              <a:gd name="connsiteY18" fmla="*/ 2484120 h 3413760"/>
              <a:gd name="connsiteX19" fmla="*/ 129540 w 617648"/>
              <a:gd name="connsiteY19" fmla="*/ 2613660 h 3413760"/>
              <a:gd name="connsiteX20" fmla="*/ 205740 w 617648"/>
              <a:gd name="connsiteY20" fmla="*/ 2766060 h 3413760"/>
              <a:gd name="connsiteX21" fmla="*/ 83820 w 617648"/>
              <a:gd name="connsiteY21" fmla="*/ 2903220 h 3413760"/>
              <a:gd name="connsiteX22" fmla="*/ 160020 w 617648"/>
              <a:gd name="connsiteY22" fmla="*/ 3040380 h 3413760"/>
              <a:gd name="connsiteX23" fmla="*/ 38100 w 617648"/>
              <a:gd name="connsiteY23" fmla="*/ 3177540 h 3413760"/>
              <a:gd name="connsiteX24" fmla="*/ 129540 w 617648"/>
              <a:gd name="connsiteY24" fmla="*/ 3314700 h 3413760"/>
              <a:gd name="connsiteX25" fmla="*/ 0 w 617648"/>
              <a:gd name="connsiteY25" fmla="*/ 3413760 h 3413760"/>
              <a:gd name="connsiteX0" fmla="*/ 617506 w 633174"/>
              <a:gd name="connsiteY0" fmla="*/ 0 h 3429000"/>
              <a:gd name="connsiteX1" fmla="*/ 541306 w 633174"/>
              <a:gd name="connsiteY1" fmla="*/ 114300 h 3429000"/>
              <a:gd name="connsiteX2" fmla="*/ 632746 w 633174"/>
              <a:gd name="connsiteY2" fmla="*/ 243840 h 3429000"/>
              <a:gd name="connsiteX3" fmla="*/ 495586 w 633174"/>
              <a:gd name="connsiteY3" fmla="*/ 373380 h 3429000"/>
              <a:gd name="connsiteX4" fmla="*/ 587026 w 633174"/>
              <a:gd name="connsiteY4" fmla="*/ 525780 h 3429000"/>
              <a:gd name="connsiteX5" fmla="*/ 449866 w 633174"/>
              <a:gd name="connsiteY5" fmla="*/ 662940 h 3429000"/>
              <a:gd name="connsiteX6" fmla="*/ 548926 w 633174"/>
              <a:gd name="connsiteY6" fmla="*/ 807720 h 3429000"/>
              <a:gd name="connsiteX7" fmla="*/ 404146 w 633174"/>
              <a:gd name="connsiteY7" fmla="*/ 922020 h 3429000"/>
              <a:gd name="connsiteX8" fmla="*/ 503206 w 633174"/>
              <a:gd name="connsiteY8" fmla="*/ 1097280 h 3429000"/>
              <a:gd name="connsiteX9" fmla="*/ 366046 w 633174"/>
              <a:gd name="connsiteY9" fmla="*/ 1219200 h 3429000"/>
              <a:gd name="connsiteX10" fmla="*/ 449866 w 633174"/>
              <a:gd name="connsiteY10" fmla="*/ 1371600 h 3429000"/>
              <a:gd name="connsiteX11" fmla="*/ 320326 w 633174"/>
              <a:gd name="connsiteY11" fmla="*/ 1508760 h 3429000"/>
              <a:gd name="connsiteX12" fmla="*/ 404146 w 633174"/>
              <a:gd name="connsiteY12" fmla="*/ 1645920 h 3429000"/>
              <a:gd name="connsiteX13" fmla="*/ 274606 w 633174"/>
              <a:gd name="connsiteY13" fmla="*/ 1790700 h 3429000"/>
              <a:gd name="connsiteX14" fmla="*/ 358426 w 633174"/>
              <a:gd name="connsiteY14" fmla="*/ 1927860 h 3429000"/>
              <a:gd name="connsiteX15" fmla="*/ 236506 w 633174"/>
              <a:gd name="connsiteY15" fmla="*/ 2065020 h 3429000"/>
              <a:gd name="connsiteX16" fmla="*/ 312706 w 633174"/>
              <a:gd name="connsiteY16" fmla="*/ 2202180 h 3429000"/>
              <a:gd name="connsiteX17" fmla="*/ 190786 w 633174"/>
              <a:gd name="connsiteY17" fmla="*/ 2339340 h 3429000"/>
              <a:gd name="connsiteX18" fmla="*/ 266986 w 633174"/>
              <a:gd name="connsiteY18" fmla="*/ 2484120 h 3429000"/>
              <a:gd name="connsiteX19" fmla="*/ 145066 w 633174"/>
              <a:gd name="connsiteY19" fmla="*/ 2613660 h 3429000"/>
              <a:gd name="connsiteX20" fmla="*/ 221266 w 633174"/>
              <a:gd name="connsiteY20" fmla="*/ 2766060 h 3429000"/>
              <a:gd name="connsiteX21" fmla="*/ 99346 w 633174"/>
              <a:gd name="connsiteY21" fmla="*/ 2903220 h 3429000"/>
              <a:gd name="connsiteX22" fmla="*/ 175546 w 633174"/>
              <a:gd name="connsiteY22" fmla="*/ 3040380 h 3429000"/>
              <a:gd name="connsiteX23" fmla="*/ 53626 w 633174"/>
              <a:gd name="connsiteY23" fmla="*/ 3177540 h 3429000"/>
              <a:gd name="connsiteX24" fmla="*/ 145066 w 633174"/>
              <a:gd name="connsiteY24" fmla="*/ 3314700 h 3429000"/>
              <a:gd name="connsiteX25" fmla="*/ 15526 w 633174"/>
              <a:gd name="connsiteY25" fmla="*/ 3413760 h 3429000"/>
              <a:gd name="connsiteX26" fmla="*/ 286 w 633174"/>
              <a:gd name="connsiteY26" fmla="*/ 3429000 h 3429000"/>
              <a:gd name="connsiteX0" fmla="*/ 606879 w 622547"/>
              <a:gd name="connsiteY0" fmla="*/ 0 h 3566160"/>
              <a:gd name="connsiteX1" fmla="*/ 530679 w 622547"/>
              <a:gd name="connsiteY1" fmla="*/ 114300 h 3566160"/>
              <a:gd name="connsiteX2" fmla="*/ 622119 w 622547"/>
              <a:gd name="connsiteY2" fmla="*/ 243840 h 3566160"/>
              <a:gd name="connsiteX3" fmla="*/ 484959 w 622547"/>
              <a:gd name="connsiteY3" fmla="*/ 373380 h 3566160"/>
              <a:gd name="connsiteX4" fmla="*/ 576399 w 622547"/>
              <a:gd name="connsiteY4" fmla="*/ 525780 h 3566160"/>
              <a:gd name="connsiteX5" fmla="*/ 439239 w 622547"/>
              <a:gd name="connsiteY5" fmla="*/ 662940 h 3566160"/>
              <a:gd name="connsiteX6" fmla="*/ 538299 w 622547"/>
              <a:gd name="connsiteY6" fmla="*/ 807720 h 3566160"/>
              <a:gd name="connsiteX7" fmla="*/ 393519 w 622547"/>
              <a:gd name="connsiteY7" fmla="*/ 922020 h 3566160"/>
              <a:gd name="connsiteX8" fmla="*/ 492579 w 622547"/>
              <a:gd name="connsiteY8" fmla="*/ 1097280 h 3566160"/>
              <a:gd name="connsiteX9" fmla="*/ 355419 w 622547"/>
              <a:gd name="connsiteY9" fmla="*/ 1219200 h 3566160"/>
              <a:gd name="connsiteX10" fmla="*/ 439239 w 622547"/>
              <a:gd name="connsiteY10" fmla="*/ 1371600 h 3566160"/>
              <a:gd name="connsiteX11" fmla="*/ 309699 w 622547"/>
              <a:gd name="connsiteY11" fmla="*/ 1508760 h 3566160"/>
              <a:gd name="connsiteX12" fmla="*/ 393519 w 622547"/>
              <a:gd name="connsiteY12" fmla="*/ 1645920 h 3566160"/>
              <a:gd name="connsiteX13" fmla="*/ 263979 w 622547"/>
              <a:gd name="connsiteY13" fmla="*/ 1790700 h 3566160"/>
              <a:gd name="connsiteX14" fmla="*/ 347799 w 622547"/>
              <a:gd name="connsiteY14" fmla="*/ 1927860 h 3566160"/>
              <a:gd name="connsiteX15" fmla="*/ 225879 w 622547"/>
              <a:gd name="connsiteY15" fmla="*/ 2065020 h 3566160"/>
              <a:gd name="connsiteX16" fmla="*/ 302079 w 622547"/>
              <a:gd name="connsiteY16" fmla="*/ 2202180 h 3566160"/>
              <a:gd name="connsiteX17" fmla="*/ 180159 w 622547"/>
              <a:gd name="connsiteY17" fmla="*/ 2339340 h 3566160"/>
              <a:gd name="connsiteX18" fmla="*/ 256359 w 622547"/>
              <a:gd name="connsiteY18" fmla="*/ 2484120 h 3566160"/>
              <a:gd name="connsiteX19" fmla="*/ 134439 w 622547"/>
              <a:gd name="connsiteY19" fmla="*/ 2613660 h 3566160"/>
              <a:gd name="connsiteX20" fmla="*/ 210639 w 622547"/>
              <a:gd name="connsiteY20" fmla="*/ 2766060 h 3566160"/>
              <a:gd name="connsiteX21" fmla="*/ 88719 w 622547"/>
              <a:gd name="connsiteY21" fmla="*/ 2903220 h 3566160"/>
              <a:gd name="connsiteX22" fmla="*/ 164919 w 622547"/>
              <a:gd name="connsiteY22" fmla="*/ 3040380 h 3566160"/>
              <a:gd name="connsiteX23" fmla="*/ 42999 w 622547"/>
              <a:gd name="connsiteY23" fmla="*/ 3177540 h 3566160"/>
              <a:gd name="connsiteX24" fmla="*/ 134439 w 622547"/>
              <a:gd name="connsiteY24" fmla="*/ 3314700 h 3566160"/>
              <a:gd name="connsiteX25" fmla="*/ 4899 w 622547"/>
              <a:gd name="connsiteY25" fmla="*/ 3413760 h 3566160"/>
              <a:gd name="connsiteX26" fmla="*/ 50619 w 622547"/>
              <a:gd name="connsiteY26" fmla="*/ 3566160 h 3566160"/>
              <a:gd name="connsiteX0" fmla="*/ 605250 w 620918"/>
              <a:gd name="connsiteY0" fmla="*/ 0 h 3642360"/>
              <a:gd name="connsiteX1" fmla="*/ 529050 w 620918"/>
              <a:gd name="connsiteY1" fmla="*/ 114300 h 3642360"/>
              <a:gd name="connsiteX2" fmla="*/ 620490 w 620918"/>
              <a:gd name="connsiteY2" fmla="*/ 243840 h 3642360"/>
              <a:gd name="connsiteX3" fmla="*/ 483330 w 620918"/>
              <a:gd name="connsiteY3" fmla="*/ 373380 h 3642360"/>
              <a:gd name="connsiteX4" fmla="*/ 574770 w 620918"/>
              <a:gd name="connsiteY4" fmla="*/ 525780 h 3642360"/>
              <a:gd name="connsiteX5" fmla="*/ 437610 w 620918"/>
              <a:gd name="connsiteY5" fmla="*/ 662940 h 3642360"/>
              <a:gd name="connsiteX6" fmla="*/ 536670 w 620918"/>
              <a:gd name="connsiteY6" fmla="*/ 807720 h 3642360"/>
              <a:gd name="connsiteX7" fmla="*/ 391890 w 620918"/>
              <a:gd name="connsiteY7" fmla="*/ 922020 h 3642360"/>
              <a:gd name="connsiteX8" fmla="*/ 490950 w 620918"/>
              <a:gd name="connsiteY8" fmla="*/ 1097280 h 3642360"/>
              <a:gd name="connsiteX9" fmla="*/ 353790 w 620918"/>
              <a:gd name="connsiteY9" fmla="*/ 1219200 h 3642360"/>
              <a:gd name="connsiteX10" fmla="*/ 437610 w 620918"/>
              <a:gd name="connsiteY10" fmla="*/ 1371600 h 3642360"/>
              <a:gd name="connsiteX11" fmla="*/ 308070 w 620918"/>
              <a:gd name="connsiteY11" fmla="*/ 1508760 h 3642360"/>
              <a:gd name="connsiteX12" fmla="*/ 391890 w 620918"/>
              <a:gd name="connsiteY12" fmla="*/ 1645920 h 3642360"/>
              <a:gd name="connsiteX13" fmla="*/ 262350 w 620918"/>
              <a:gd name="connsiteY13" fmla="*/ 1790700 h 3642360"/>
              <a:gd name="connsiteX14" fmla="*/ 346170 w 620918"/>
              <a:gd name="connsiteY14" fmla="*/ 1927860 h 3642360"/>
              <a:gd name="connsiteX15" fmla="*/ 224250 w 620918"/>
              <a:gd name="connsiteY15" fmla="*/ 2065020 h 3642360"/>
              <a:gd name="connsiteX16" fmla="*/ 300450 w 620918"/>
              <a:gd name="connsiteY16" fmla="*/ 2202180 h 3642360"/>
              <a:gd name="connsiteX17" fmla="*/ 178530 w 620918"/>
              <a:gd name="connsiteY17" fmla="*/ 2339340 h 3642360"/>
              <a:gd name="connsiteX18" fmla="*/ 254730 w 620918"/>
              <a:gd name="connsiteY18" fmla="*/ 2484120 h 3642360"/>
              <a:gd name="connsiteX19" fmla="*/ 132810 w 620918"/>
              <a:gd name="connsiteY19" fmla="*/ 2613660 h 3642360"/>
              <a:gd name="connsiteX20" fmla="*/ 209010 w 620918"/>
              <a:gd name="connsiteY20" fmla="*/ 2766060 h 3642360"/>
              <a:gd name="connsiteX21" fmla="*/ 87090 w 620918"/>
              <a:gd name="connsiteY21" fmla="*/ 2903220 h 3642360"/>
              <a:gd name="connsiteX22" fmla="*/ 163290 w 620918"/>
              <a:gd name="connsiteY22" fmla="*/ 3040380 h 3642360"/>
              <a:gd name="connsiteX23" fmla="*/ 41370 w 620918"/>
              <a:gd name="connsiteY23" fmla="*/ 3177540 h 3642360"/>
              <a:gd name="connsiteX24" fmla="*/ 132810 w 620918"/>
              <a:gd name="connsiteY24" fmla="*/ 3314700 h 3642360"/>
              <a:gd name="connsiteX25" fmla="*/ 3270 w 620918"/>
              <a:gd name="connsiteY25" fmla="*/ 3413760 h 3642360"/>
              <a:gd name="connsiteX26" fmla="*/ 93440 w 620918"/>
              <a:gd name="connsiteY26" fmla="*/ 3642360 h 3642360"/>
              <a:gd name="connsiteX0" fmla="*/ 606553 w 622221"/>
              <a:gd name="connsiteY0" fmla="*/ 0 h 3655060"/>
              <a:gd name="connsiteX1" fmla="*/ 530353 w 622221"/>
              <a:gd name="connsiteY1" fmla="*/ 114300 h 3655060"/>
              <a:gd name="connsiteX2" fmla="*/ 621793 w 622221"/>
              <a:gd name="connsiteY2" fmla="*/ 243840 h 3655060"/>
              <a:gd name="connsiteX3" fmla="*/ 484633 w 622221"/>
              <a:gd name="connsiteY3" fmla="*/ 373380 h 3655060"/>
              <a:gd name="connsiteX4" fmla="*/ 576073 w 622221"/>
              <a:gd name="connsiteY4" fmla="*/ 525780 h 3655060"/>
              <a:gd name="connsiteX5" fmla="*/ 438913 w 622221"/>
              <a:gd name="connsiteY5" fmla="*/ 662940 h 3655060"/>
              <a:gd name="connsiteX6" fmla="*/ 537973 w 622221"/>
              <a:gd name="connsiteY6" fmla="*/ 807720 h 3655060"/>
              <a:gd name="connsiteX7" fmla="*/ 393193 w 622221"/>
              <a:gd name="connsiteY7" fmla="*/ 922020 h 3655060"/>
              <a:gd name="connsiteX8" fmla="*/ 492253 w 622221"/>
              <a:gd name="connsiteY8" fmla="*/ 1097280 h 3655060"/>
              <a:gd name="connsiteX9" fmla="*/ 355093 w 622221"/>
              <a:gd name="connsiteY9" fmla="*/ 1219200 h 3655060"/>
              <a:gd name="connsiteX10" fmla="*/ 438913 w 622221"/>
              <a:gd name="connsiteY10" fmla="*/ 1371600 h 3655060"/>
              <a:gd name="connsiteX11" fmla="*/ 309373 w 622221"/>
              <a:gd name="connsiteY11" fmla="*/ 1508760 h 3655060"/>
              <a:gd name="connsiteX12" fmla="*/ 393193 w 622221"/>
              <a:gd name="connsiteY12" fmla="*/ 1645920 h 3655060"/>
              <a:gd name="connsiteX13" fmla="*/ 263653 w 622221"/>
              <a:gd name="connsiteY13" fmla="*/ 1790700 h 3655060"/>
              <a:gd name="connsiteX14" fmla="*/ 347473 w 622221"/>
              <a:gd name="connsiteY14" fmla="*/ 1927860 h 3655060"/>
              <a:gd name="connsiteX15" fmla="*/ 225553 w 622221"/>
              <a:gd name="connsiteY15" fmla="*/ 2065020 h 3655060"/>
              <a:gd name="connsiteX16" fmla="*/ 301753 w 622221"/>
              <a:gd name="connsiteY16" fmla="*/ 2202180 h 3655060"/>
              <a:gd name="connsiteX17" fmla="*/ 179833 w 622221"/>
              <a:gd name="connsiteY17" fmla="*/ 2339340 h 3655060"/>
              <a:gd name="connsiteX18" fmla="*/ 256033 w 622221"/>
              <a:gd name="connsiteY18" fmla="*/ 2484120 h 3655060"/>
              <a:gd name="connsiteX19" fmla="*/ 134113 w 622221"/>
              <a:gd name="connsiteY19" fmla="*/ 2613660 h 3655060"/>
              <a:gd name="connsiteX20" fmla="*/ 210313 w 622221"/>
              <a:gd name="connsiteY20" fmla="*/ 2766060 h 3655060"/>
              <a:gd name="connsiteX21" fmla="*/ 88393 w 622221"/>
              <a:gd name="connsiteY21" fmla="*/ 2903220 h 3655060"/>
              <a:gd name="connsiteX22" fmla="*/ 164593 w 622221"/>
              <a:gd name="connsiteY22" fmla="*/ 3040380 h 3655060"/>
              <a:gd name="connsiteX23" fmla="*/ 42673 w 622221"/>
              <a:gd name="connsiteY23" fmla="*/ 3177540 h 3655060"/>
              <a:gd name="connsiteX24" fmla="*/ 134113 w 622221"/>
              <a:gd name="connsiteY24" fmla="*/ 3314700 h 3655060"/>
              <a:gd name="connsiteX25" fmla="*/ 4573 w 622221"/>
              <a:gd name="connsiteY25" fmla="*/ 3413760 h 3655060"/>
              <a:gd name="connsiteX26" fmla="*/ 56643 w 622221"/>
              <a:gd name="connsiteY26" fmla="*/ 3655060 h 3655060"/>
              <a:gd name="connsiteX0" fmla="*/ 605413 w 621081"/>
              <a:gd name="connsiteY0" fmla="*/ 0 h 3655060"/>
              <a:gd name="connsiteX1" fmla="*/ 529213 w 621081"/>
              <a:gd name="connsiteY1" fmla="*/ 114300 h 3655060"/>
              <a:gd name="connsiteX2" fmla="*/ 620653 w 621081"/>
              <a:gd name="connsiteY2" fmla="*/ 243840 h 3655060"/>
              <a:gd name="connsiteX3" fmla="*/ 483493 w 621081"/>
              <a:gd name="connsiteY3" fmla="*/ 373380 h 3655060"/>
              <a:gd name="connsiteX4" fmla="*/ 574933 w 621081"/>
              <a:gd name="connsiteY4" fmla="*/ 525780 h 3655060"/>
              <a:gd name="connsiteX5" fmla="*/ 437773 w 621081"/>
              <a:gd name="connsiteY5" fmla="*/ 662940 h 3655060"/>
              <a:gd name="connsiteX6" fmla="*/ 536833 w 621081"/>
              <a:gd name="connsiteY6" fmla="*/ 807720 h 3655060"/>
              <a:gd name="connsiteX7" fmla="*/ 392053 w 621081"/>
              <a:gd name="connsiteY7" fmla="*/ 922020 h 3655060"/>
              <a:gd name="connsiteX8" fmla="*/ 491113 w 621081"/>
              <a:gd name="connsiteY8" fmla="*/ 1097280 h 3655060"/>
              <a:gd name="connsiteX9" fmla="*/ 353953 w 621081"/>
              <a:gd name="connsiteY9" fmla="*/ 1219200 h 3655060"/>
              <a:gd name="connsiteX10" fmla="*/ 437773 w 621081"/>
              <a:gd name="connsiteY10" fmla="*/ 1371600 h 3655060"/>
              <a:gd name="connsiteX11" fmla="*/ 308233 w 621081"/>
              <a:gd name="connsiteY11" fmla="*/ 1508760 h 3655060"/>
              <a:gd name="connsiteX12" fmla="*/ 392053 w 621081"/>
              <a:gd name="connsiteY12" fmla="*/ 1645920 h 3655060"/>
              <a:gd name="connsiteX13" fmla="*/ 262513 w 621081"/>
              <a:gd name="connsiteY13" fmla="*/ 1790700 h 3655060"/>
              <a:gd name="connsiteX14" fmla="*/ 346333 w 621081"/>
              <a:gd name="connsiteY14" fmla="*/ 1927860 h 3655060"/>
              <a:gd name="connsiteX15" fmla="*/ 224413 w 621081"/>
              <a:gd name="connsiteY15" fmla="*/ 2065020 h 3655060"/>
              <a:gd name="connsiteX16" fmla="*/ 300613 w 621081"/>
              <a:gd name="connsiteY16" fmla="*/ 2202180 h 3655060"/>
              <a:gd name="connsiteX17" fmla="*/ 178693 w 621081"/>
              <a:gd name="connsiteY17" fmla="*/ 2339340 h 3655060"/>
              <a:gd name="connsiteX18" fmla="*/ 254893 w 621081"/>
              <a:gd name="connsiteY18" fmla="*/ 2484120 h 3655060"/>
              <a:gd name="connsiteX19" fmla="*/ 132973 w 621081"/>
              <a:gd name="connsiteY19" fmla="*/ 2613660 h 3655060"/>
              <a:gd name="connsiteX20" fmla="*/ 209173 w 621081"/>
              <a:gd name="connsiteY20" fmla="*/ 2766060 h 3655060"/>
              <a:gd name="connsiteX21" fmla="*/ 87253 w 621081"/>
              <a:gd name="connsiteY21" fmla="*/ 2903220 h 3655060"/>
              <a:gd name="connsiteX22" fmla="*/ 163453 w 621081"/>
              <a:gd name="connsiteY22" fmla="*/ 3040380 h 3655060"/>
              <a:gd name="connsiteX23" fmla="*/ 41533 w 621081"/>
              <a:gd name="connsiteY23" fmla="*/ 3177540 h 3655060"/>
              <a:gd name="connsiteX24" fmla="*/ 132973 w 621081"/>
              <a:gd name="connsiteY24" fmla="*/ 3314700 h 3655060"/>
              <a:gd name="connsiteX25" fmla="*/ 3433 w 621081"/>
              <a:gd name="connsiteY25" fmla="*/ 3413760 h 3655060"/>
              <a:gd name="connsiteX26" fmla="*/ 87253 w 621081"/>
              <a:gd name="connsiteY26" fmla="*/ 3655060 h 3655060"/>
              <a:gd name="connsiteX0" fmla="*/ 606267 w 621935"/>
              <a:gd name="connsiteY0" fmla="*/ 0 h 3655060"/>
              <a:gd name="connsiteX1" fmla="*/ 530067 w 621935"/>
              <a:gd name="connsiteY1" fmla="*/ 114300 h 3655060"/>
              <a:gd name="connsiteX2" fmla="*/ 621507 w 621935"/>
              <a:gd name="connsiteY2" fmla="*/ 243840 h 3655060"/>
              <a:gd name="connsiteX3" fmla="*/ 484347 w 621935"/>
              <a:gd name="connsiteY3" fmla="*/ 373380 h 3655060"/>
              <a:gd name="connsiteX4" fmla="*/ 575787 w 621935"/>
              <a:gd name="connsiteY4" fmla="*/ 525780 h 3655060"/>
              <a:gd name="connsiteX5" fmla="*/ 438627 w 621935"/>
              <a:gd name="connsiteY5" fmla="*/ 662940 h 3655060"/>
              <a:gd name="connsiteX6" fmla="*/ 537687 w 621935"/>
              <a:gd name="connsiteY6" fmla="*/ 807720 h 3655060"/>
              <a:gd name="connsiteX7" fmla="*/ 392907 w 621935"/>
              <a:gd name="connsiteY7" fmla="*/ 922020 h 3655060"/>
              <a:gd name="connsiteX8" fmla="*/ 491967 w 621935"/>
              <a:gd name="connsiteY8" fmla="*/ 1097280 h 3655060"/>
              <a:gd name="connsiteX9" fmla="*/ 354807 w 621935"/>
              <a:gd name="connsiteY9" fmla="*/ 1219200 h 3655060"/>
              <a:gd name="connsiteX10" fmla="*/ 438627 w 621935"/>
              <a:gd name="connsiteY10" fmla="*/ 1371600 h 3655060"/>
              <a:gd name="connsiteX11" fmla="*/ 309087 w 621935"/>
              <a:gd name="connsiteY11" fmla="*/ 1508760 h 3655060"/>
              <a:gd name="connsiteX12" fmla="*/ 392907 w 621935"/>
              <a:gd name="connsiteY12" fmla="*/ 1645920 h 3655060"/>
              <a:gd name="connsiteX13" fmla="*/ 263367 w 621935"/>
              <a:gd name="connsiteY13" fmla="*/ 1790700 h 3655060"/>
              <a:gd name="connsiteX14" fmla="*/ 347187 w 621935"/>
              <a:gd name="connsiteY14" fmla="*/ 1927860 h 3655060"/>
              <a:gd name="connsiteX15" fmla="*/ 225267 w 621935"/>
              <a:gd name="connsiteY15" fmla="*/ 2065020 h 3655060"/>
              <a:gd name="connsiteX16" fmla="*/ 301467 w 621935"/>
              <a:gd name="connsiteY16" fmla="*/ 2202180 h 3655060"/>
              <a:gd name="connsiteX17" fmla="*/ 179547 w 621935"/>
              <a:gd name="connsiteY17" fmla="*/ 2339340 h 3655060"/>
              <a:gd name="connsiteX18" fmla="*/ 255747 w 621935"/>
              <a:gd name="connsiteY18" fmla="*/ 2484120 h 3655060"/>
              <a:gd name="connsiteX19" fmla="*/ 133827 w 621935"/>
              <a:gd name="connsiteY19" fmla="*/ 2613660 h 3655060"/>
              <a:gd name="connsiteX20" fmla="*/ 210027 w 621935"/>
              <a:gd name="connsiteY20" fmla="*/ 2766060 h 3655060"/>
              <a:gd name="connsiteX21" fmla="*/ 88107 w 621935"/>
              <a:gd name="connsiteY21" fmla="*/ 2903220 h 3655060"/>
              <a:gd name="connsiteX22" fmla="*/ 164307 w 621935"/>
              <a:gd name="connsiteY22" fmla="*/ 3040380 h 3655060"/>
              <a:gd name="connsiteX23" fmla="*/ 42387 w 621935"/>
              <a:gd name="connsiteY23" fmla="*/ 3177540 h 3655060"/>
              <a:gd name="connsiteX24" fmla="*/ 133827 w 621935"/>
              <a:gd name="connsiteY24" fmla="*/ 3314700 h 3655060"/>
              <a:gd name="connsiteX25" fmla="*/ 4287 w 621935"/>
              <a:gd name="connsiteY25" fmla="*/ 3413760 h 3655060"/>
              <a:gd name="connsiteX26" fmla="*/ 62707 w 621935"/>
              <a:gd name="connsiteY26" fmla="*/ 3655060 h 3655060"/>
              <a:gd name="connsiteX0" fmla="*/ 606267 w 621935"/>
              <a:gd name="connsiteY0" fmla="*/ 0 h 3591560"/>
              <a:gd name="connsiteX1" fmla="*/ 530067 w 621935"/>
              <a:gd name="connsiteY1" fmla="*/ 114300 h 3591560"/>
              <a:gd name="connsiteX2" fmla="*/ 621507 w 621935"/>
              <a:gd name="connsiteY2" fmla="*/ 243840 h 3591560"/>
              <a:gd name="connsiteX3" fmla="*/ 484347 w 621935"/>
              <a:gd name="connsiteY3" fmla="*/ 373380 h 3591560"/>
              <a:gd name="connsiteX4" fmla="*/ 575787 w 621935"/>
              <a:gd name="connsiteY4" fmla="*/ 525780 h 3591560"/>
              <a:gd name="connsiteX5" fmla="*/ 438627 w 621935"/>
              <a:gd name="connsiteY5" fmla="*/ 662940 h 3591560"/>
              <a:gd name="connsiteX6" fmla="*/ 537687 w 621935"/>
              <a:gd name="connsiteY6" fmla="*/ 807720 h 3591560"/>
              <a:gd name="connsiteX7" fmla="*/ 392907 w 621935"/>
              <a:gd name="connsiteY7" fmla="*/ 922020 h 3591560"/>
              <a:gd name="connsiteX8" fmla="*/ 491967 w 621935"/>
              <a:gd name="connsiteY8" fmla="*/ 1097280 h 3591560"/>
              <a:gd name="connsiteX9" fmla="*/ 354807 w 621935"/>
              <a:gd name="connsiteY9" fmla="*/ 1219200 h 3591560"/>
              <a:gd name="connsiteX10" fmla="*/ 438627 w 621935"/>
              <a:gd name="connsiteY10" fmla="*/ 1371600 h 3591560"/>
              <a:gd name="connsiteX11" fmla="*/ 309087 w 621935"/>
              <a:gd name="connsiteY11" fmla="*/ 1508760 h 3591560"/>
              <a:gd name="connsiteX12" fmla="*/ 392907 w 621935"/>
              <a:gd name="connsiteY12" fmla="*/ 1645920 h 3591560"/>
              <a:gd name="connsiteX13" fmla="*/ 263367 w 621935"/>
              <a:gd name="connsiteY13" fmla="*/ 1790700 h 3591560"/>
              <a:gd name="connsiteX14" fmla="*/ 347187 w 621935"/>
              <a:gd name="connsiteY14" fmla="*/ 1927860 h 3591560"/>
              <a:gd name="connsiteX15" fmla="*/ 225267 w 621935"/>
              <a:gd name="connsiteY15" fmla="*/ 2065020 h 3591560"/>
              <a:gd name="connsiteX16" fmla="*/ 301467 w 621935"/>
              <a:gd name="connsiteY16" fmla="*/ 2202180 h 3591560"/>
              <a:gd name="connsiteX17" fmla="*/ 179547 w 621935"/>
              <a:gd name="connsiteY17" fmla="*/ 2339340 h 3591560"/>
              <a:gd name="connsiteX18" fmla="*/ 255747 w 621935"/>
              <a:gd name="connsiteY18" fmla="*/ 2484120 h 3591560"/>
              <a:gd name="connsiteX19" fmla="*/ 133827 w 621935"/>
              <a:gd name="connsiteY19" fmla="*/ 2613660 h 3591560"/>
              <a:gd name="connsiteX20" fmla="*/ 210027 w 621935"/>
              <a:gd name="connsiteY20" fmla="*/ 2766060 h 3591560"/>
              <a:gd name="connsiteX21" fmla="*/ 88107 w 621935"/>
              <a:gd name="connsiteY21" fmla="*/ 2903220 h 3591560"/>
              <a:gd name="connsiteX22" fmla="*/ 164307 w 621935"/>
              <a:gd name="connsiteY22" fmla="*/ 3040380 h 3591560"/>
              <a:gd name="connsiteX23" fmla="*/ 42387 w 621935"/>
              <a:gd name="connsiteY23" fmla="*/ 3177540 h 3591560"/>
              <a:gd name="connsiteX24" fmla="*/ 133827 w 621935"/>
              <a:gd name="connsiteY24" fmla="*/ 3314700 h 3591560"/>
              <a:gd name="connsiteX25" fmla="*/ 4287 w 621935"/>
              <a:gd name="connsiteY25" fmla="*/ 3413760 h 3591560"/>
              <a:gd name="connsiteX26" fmla="*/ 62707 w 621935"/>
              <a:gd name="connsiteY26" fmla="*/ 3591560 h 3591560"/>
              <a:gd name="connsiteX0" fmla="*/ 606267 w 621935"/>
              <a:gd name="connsiteY0" fmla="*/ 0 h 3605100"/>
              <a:gd name="connsiteX1" fmla="*/ 530067 w 621935"/>
              <a:gd name="connsiteY1" fmla="*/ 114300 h 3605100"/>
              <a:gd name="connsiteX2" fmla="*/ 621507 w 621935"/>
              <a:gd name="connsiteY2" fmla="*/ 243840 h 3605100"/>
              <a:gd name="connsiteX3" fmla="*/ 484347 w 621935"/>
              <a:gd name="connsiteY3" fmla="*/ 373380 h 3605100"/>
              <a:gd name="connsiteX4" fmla="*/ 575787 w 621935"/>
              <a:gd name="connsiteY4" fmla="*/ 525780 h 3605100"/>
              <a:gd name="connsiteX5" fmla="*/ 438627 w 621935"/>
              <a:gd name="connsiteY5" fmla="*/ 662940 h 3605100"/>
              <a:gd name="connsiteX6" fmla="*/ 537687 w 621935"/>
              <a:gd name="connsiteY6" fmla="*/ 807720 h 3605100"/>
              <a:gd name="connsiteX7" fmla="*/ 392907 w 621935"/>
              <a:gd name="connsiteY7" fmla="*/ 922020 h 3605100"/>
              <a:gd name="connsiteX8" fmla="*/ 491967 w 621935"/>
              <a:gd name="connsiteY8" fmla="*/ 1097280 h 3605100"/>
              <a:gd name="connsiteX9" fmla="*/ 354807 w 621935"/>
              <a:gd name="connsiteY9" fmla="*/ 1219200 h 3605100"/>
              <a:gd name="connsiteX10" fmla="*/ 438627 w 621935"/>
              <a:gd name="connsiteY10" fmla="*/ 1371600 h 3605100"/>
              <a:gd name="connsiteX11" fmla="*/ 309087 w 621935"/>
              <a:gd name="connsiteY11" fmla="*/ 1508760 h 3605100"/>
              <a:gd name="connsiteX12" fmla="*/ 392907 w 621935"/>
              <a:gd name="connsiteY12" fmla="*/ 1645920 h 3605100"/>
              <a:gd name="connsiteX13" fmla="*/ 263367 w 621935"/>
              <a:gd name="connsiteY13" fmla="*/ 1790700 h 3605100"/>
              <a:gd name="connsiteX14" fmla="*/ 347187 w 621935"/>
              <a:gd name="connsiteY14" fmla="*/ 1927860 h 3605100"/>
              <a:gd name="connsiteX15" fmla="*/ 225267 w 621935"/>
              <a:gd name="connsiteY15" fmla="*/ 2065020 h 3605100"/>
              <a:gd name="connsiteX16" fmla="*/ 301467 w 621935"/>
              <a:gd name="connsiteY16" fmla="*/ 2202180 h 3605100"/>
              <a:gd name="connsiteX17" fmla="*/ 179547 w 621935"/>
              <a:gd name="connsiteY17" fmla="*/ 2339340 h 3605100"/>
              <a:gd name="connsiteX18" fmla="*/ 255747 w 621935"/>
              <a:gd name="connsiteY18" fmla="*/ 2484120 h 3605100"/>
              <a:gd name="connsiteX19" fmla="*/ 133827 w 621935"/>
              <a:gd name="connsiteY19" fmla="*/ 2613660 h 3605100"/>
              <a:gd name="connsiteX20" fmla="*/ 210027 w 621935"/>
              <a:gd name="connsiteY20" fmla="*/ 2766060 h 3605100"/>
              <a:gd name="connsiteX21" fmla="*/ 88107 w 621935"/>
              <a:gd name="connsiteY21" fmla="*/ 2903220 h 3605100"/>
              <a:gd name="connsiteX22" fmla="*/ 164307 w 621935"/>
              <a:gd name="connsiteY22" fmla="*/ 3040380 h 3605100"/>
              <a:gd name="connsiteX23" fmla="*/ 42387 w 621935"/>
              <a:gd name="connsiteY23" fmla="*/ 3177540 h 3605100"/>
              <a:gd name="connsiteX24" fmla="*/ 133827 w 621935"/>
              <a:gd name="connsiteY24" fmla="*/ 3314700 h 3605100"/>
              <a:gd name="connsiteX25" fmla="*/ 4287 w 621935"/>
              <a:gd name="connsiteY25" fmla="*/ 3413760 h 3605100"/>
              <a:gd name="connsiteX26" fmla="*/ 62707 w 621935"/>
              <a:gd name="connsiteY26" fmla="*/ 3591560 h 3605100"/>
              <a:gd name="connsiteX27" fmla="*/ 50007 w 621935"/>
              <a:gd name="connsiteY27" fmla="*/ 3592830 h 3605100"/>
              <a:gd name="connsiteX0" fmla="*/ 626110 w 641778"/>
              <a:gd name="connsiteY0" fmla="*/ 0 h 3675380"/>
              <a:gd name="connsiteX1" fmla="*/ 549910 w 641778"/>
              <a:gd name="connsiteY1" fmla="*/ 114300 h 3675380"/>
              <a:gd name="connsiteX2" fmla="*/ 641350 w 641778"/>
              <a:gd name="connsiteY2" fmla="*/ 243840 h 3675380"/>
              <a:gd name="connsiteX3" fmla="*/ 504190 w 641778"/>
              <a:gd name="connsiteY3" fmla="*/ 373380 h 3675380"/>
              <a:gd name="connsiteX4" fmla="*/ 595630 w 641778"/>
              <a:gd name="connsiteY4" fmla="*/ 525780 h 3675380"/>
              <a:gd name="connsiteX5" fmla="*/ 458470 w 641778"/>
              <a:gd name="connsiteY5" fmla="*/ 662940 h 3675380"/>
              <a:gd name="connsiteX6" fmla="*/ 557530 w 641778"/>
              <a:gd name="connsiteY6" fmla="*/ 807720 h 3675380"/>
              <a:gd name="connsiteX7" fmla="*/ 412750 w 641778"/>
              <a:gd name="connsiteY7" fmla="*/ 922020 h 3675380"/>
              <a:gd name="connsiteX8" fmla="*/ 511810 w 641778"/>
              <a:gd name="connsiteY8" fmla="*/ 1097280 h 3675380"/>
              <a:gd name="connsiteX9" fmla="*/ 374650 w 641778"/>
              <a:gd name="connsiteY9" fmla="*/ 1219200 h 3675380"/>
              <a:gd name="connsiteX10" fmla="*/ 458470 w 641778"/>
              <a:gd name="connsiteY10" fmla="*/ 1371600 h 3675380"/>
              <a:gd name="connsiteX11" fmla="*/ 328930 w 641778"/>
              <a:gd name="connsiteY11" fmla="*/ 1508760 h 3675380"/>
              <a:gd name="connsiteX12" fmla="*/ 412750 w 641778"/>
              <a:gd name="connsiteY12" fmla="*/ 1645920 h 3675380"/>
              <a:gd name="connsiteX13" fmla="*/ 283210 w 641778"/>
              <a:gd name="connsiteY13" fmla="*/ 1790700 h 3675380"/>
              <a:gd name="connsiteX14" fmla="*/ 367030 w 641778"/>
              <a:gd name="connsiteY14" fmla="*/ 1927860 h 3675380"/>
              <a:gd name="connsiteX15" fmla="*/ 245110 w 641778"/>
              <a:gd name="connsiteY15" fmla="*/ 2065020 h 3675380"/>
              <a:gd name="connsiteX16" fmla="*/ 321310 w 641778"/>
              <a:gd name="connsiteY16" fmla="*/ 2202180 h 3675380"/>
              <a:gd name="connsiteX17" fmla="*/ 199390 w 641778"/>
              <a:gd name="connsiteY17" fmla="*/ 2339340 h 3675380"/>
              <a:gd name="connsiteX18" fmla="*/ 275590 w 641778"/>
              <a:gd name="connsiteY18" fmla="*/ 2484120 h 3675380"/>
              <a:gd name="connsiteX19" fmla="*/ 153670 w 641778"/>
              <a:gd name="connsiteY19" fmla="*/ 2613660 h 3675380"/>
              <a:gd name="connsiteX20" fmla="*/ 229870 w 641778"/>
              <a:gd name="connsiteY20" fmla="*/ 2766060 h 3675380"/>
              <a:gd name="connsiteX21" fmla="*/ 107950 w 641778"/>
              <a:gd name="connsiteY21" fmla="*/ 2903220 h 3675380"/>
              <a:gd name="connsiteX22" fmla="*/ 184150 w 641778"/>
              <a:gd name="connsiteY22" fmla="*/ 3040380 h 3675380"/>
              <a:gd name="connsiteX23" fmla="*/ 62230 w 641778"/>
              <a:gd name="connsiteY23" fmla="*/ 3177540 h 3675380"/>
              <a:gd name="connsiteX24" fmla="*/ 153670 w 641778"/>
              <a:gd name="connsiteY24" fmla="*/ 3314700 h 3675380"/>
              <a:gd name="connsiteX25" fmla="*/ 24130 w 641778"/>
              <a:gd name="connsiteY25" fmla="*/ 3413760 h 3675380"/>
              <a:gd name="connsiteX26" fmla="*/ 82550 w 641778"/>
              <a:gd name="connsiteY26" fmla="*/ 3591560 h 3675380"/>
              <a:gd name="connsiteX27" fmla="*/ 0 w 641778"/>
              <a:gd name="connsiteY27" fmla="*/ 3675380 h 3675380"/>
              <a:gd name="connsiteX0" fmla="*/ 606268 w 621936"/>
              <a:gd name="connsiteY0" fmla="*/ 0 h 3603574"/>
              <a:gd name="connsiteX1" fmla="*/ 530068 w 621936"/>
              <a:gd name="connsiteY1" fmla="*/ 114300 h 3603574"/>
              <a:gd name="connsiteX2" fmla="*/ 621508 w 621936"/>
              <a:gd name="connsiteY2" fmla="*/ 243840 h 3603574"/>
              <a:gd name="connsiteX3" fmla="*/ 484348 w 621936"/>
              <a:gd name="connsiteY3" fmla="*/ 373380 h 3603574"/>
              <a:gd name="connsiteX4" fmla="*/ 575788 w 621936"/>
              <a:gd name="connsiteY4" fmla="*/ 525780 h 3603574"/>
              <a:gd name="connsiteX5" fmla="*/ 438628 w 621936"/>
              <a:gd name="connsiteY5" fmla="*/ 662940 h 3603574"/>
              <a:gd name="connsiteX6" fmla="*/ 537688 w 621936"/>
              <a:gd name="connsiteY6" fmla="*/ 807720 h 3603574"/>
              <a:gd name="connsiteX7" fmla="*/ 392908 w 621936"/>
              <a:gd name="connsiteY7" fmla="*/ 922020 h 3603574"/>
              <a:gd name="connsiteX8" fmla="*/ 491968 w 621936"/>
              <a:gd name="connsiteY8" fmla="*/ 1097280 h 3603574"/>
              <a:gd name="connsiteX9" fmla="*/ 354808 w 621936"/>
              <a:gd name="connsiteY9" fmla="*/ 1219200 h 3603574"/>
              <a:gd name="connsiteX10" fmla="*/ 438628 w 621936"/>
              <a:gd name="connsiteY10" fmla="*/ 1371600 h 3603574"/>
              <a:gd name="connsiteX11" fmla="*/ 309088 w 621936"/>
              <a:gd name="connsiteY11" fmla="*/ 1508760 h 3603574"/>
              <a:gd name="connsiteX12" fmla="*/ 392908 w 621936"/>
              <a:gd name="connsiteY12" fmla="*/ 1645920 h 3603574"/>
              <a:gd name="connsiteX13" fmla="*/ 263368 w 621936"/>
              <a:gd name="connsiteY13" fmla="*/ 1790700 h 3603574"/>
              <a:gd name="connsiteX14" fmla="*/ 347188 w 621936"/>
              <a:gd name="connsiteY14" fmla="*/ 1927860 h 3603574"/>
              <a:gd name="connsiteX15" fmla="*/ 225268 w 621936"/>
              <a:gd name="connsiteY15" fmla="*/ 2065020 h 3603574"/>
              <a:gd name="connsiteX16" fmla="*/ 301468 w 621936"/>
              <a:gd name="connsiteY16" fmla="*/ 2202180 h 3603574"/>
              <a:gd name="connsiteX17" fmla="*/ 179548 w 621936"/>
              <a:gd name="connsiteY17" fmla="*/ 2339340 h 3603574"/>
              <a:gd name="connsiteX18" fmla="*/ 255748 w 621936"/>
              <a:gd name="connsiteY18" fmla="*/ 2484120 h 3603574"/>
              <a:gd name="connsiteX19" fmla="*/ 133828 w 621936"/>
              <a:gd name="connsiteY19" fmla="*/ 2613660 h 3603574"/>
              <a:gd name="connsiteX20" fmla="*/ 210028 w 621936"/>
              <a:gd name="connsiteY20" fmla="*/ 2766060 h 3603574"/>
              <a:gd name="connsiteX21" fmla="*/ 88108 w 621936"/>
              <a:gd name="connsiteY21" fmla="*/ 2903220 h 3603574"/>
              <a:gd name="connsiteX22" fmla="*/ 164308 w 621936"/>
              <a:gd name="connsiteY22" fmla="*/ 3040380 h 3603574"/>
              <a:gd name="connsiteX23" fmla="*/ 42388 w 621936"/>
              <a:gd name="connsiteY23" fmla="*/ 3177540 h 3603574"/>
              <a:gd name="connsiteX24" fmla="*/ 133828 w 621936"/>
              <a:gd name="connsiteY24" fmla="*/ 3314700 h 3603574"/>
              <a:gd name="connsiteX25" fmla="*/ 4288 w 621936"/>
              <a:gd name="connsiteY25" fmla="*/ 3413760 h 3603574"/>
              <a:gd name="connsiteX26" fmla="*/ 62708 w 621936"/>
              <a:gd name="connsiteY26" fmla="*/ 3591560 h 3603574"/>
              <a:gd name="connsiteX27" fmla="*/ 11908 w 621936"/>
              <a:gd name="connsiteY27" fmla="*/ 3586480 h 3603574"/>
              <a:gd name="connsiteX0" fmla="*/ 606268 w 621936"/>
              <a:gd name="connsiteY0" fmla="*/ 0 h 3586486"/>
              <a:gd name="connsiteX1" fmla="*/ 530068 w 621936"/>
              <a:gd name="connsiteY1" fmla="*/ 114300 h 3586486"/>
              <a:gd name="connsiteX2" fmla="*/ 621508 w 621936"/>
              <a:gd name="connsiteY2" fmla="*/ 243840 h 3586486"/>
              <a:gd name="connsiteX3" fmla="*/ 484348 w 621936"/>
              <a:gd name="connsiteY3" fmla="*/ 373380 h 3586486"/>
              <a:gd name="connsiteX4" fmla="*/ 575788 w 621936"/>
              <a:gd name="connsiteY4" fmla="*/ 525780 h 3586486"/>
              <a:gd name="connsiteX5" fmla="*/ 438628 w 621936"/>
              <a:gd name="connsiteY5" fmla="*/ 662940 h 3586486"/>
              <a:gd name="connsiteX6" fmla="*/ 537688 w 621936"/>
              <a:gd name="connsiteY6" fmla="*/ 807720 h 3586486"/>
              <a:gd name="connsiteX7" fmla="*/ 392908 w 621936"/>
              <a:gd name="connsiteY7" fmla="*/ 922020 h 3586486"/>
              <a:gd name="connsiteX8" fmla="*/ 491968 w 621936"/>
              <a:gd name="connsiteY8" fmla="*/ 1097280 h 3586486"/>
              <a:gd name="connsiteX9" fmla="*/ 354808 w 621936"/>
              <a:gd name="connsiteY9" fmla="*/ 1219200 h 3586486"/>
              <a:gd name="connsiteX10" fmla="*/ 438628 w 621936"/>
              <a:gd name="connsiteY10" fmla="*/ 1371600 h 3586486"/>
              <a:gd name="connsiteX11" fmla="*/ 309088 w 621936"/>
              <a:gd name="connsiteY11" fmla="*/ 1508760 h 3586486"/>
              <a:gd name="connsiteX12" fmla="*/ 392908 w 621936"/>
              <a:gd name="connsiteY12" fmla="*/ 1645920 h 3586486"/>
              <a:gd name="connsiteX13" fmla="*/ 263368 w 621936"/>
              <a:gd name="connsiteY13" fmla="*/ 1790700 h 3586486"/>
              <a:gd name="connsiteX14" fmla="*/ 347188 w 621936"/>
              <a:gd name="connsiteY14" fmla="*/ 1927860 h 3586486"/>
              <a:gd name="connsiteX15" fmla="*/ 225268 w 621936"/>
              <a:gd name="connsiteY15" fmla="*/ 2065020 h 3586486"/>
              <a:gd name="connsiteX16" fmla="*/ 301468 w 621936"/>
              <a:gd name="connsiteY16" fmla="*/ 2202180 h 3586486"/>
              <a:gd name="connsiteX17" fmla="*/ 179548 w 621936"/>
              <a:gd name="connsiteY17" fmla="*/ 2339340 h 3586486"/>
              <a:gd name="connsiteX18" fmla="*/ 255748 w 621936"/>
              <a:gd name="connsiteY18" fmla="*/ 2484120 h 3586486"/>
              <a:gd name="connsiteX19" fmla="*/ 133828 w 621936"/>
              <a:gd name="connsiteY19" fmla="*/ 2613660 h 3586486"/>
              <a:gd name="connsiteX20" fmla="*/ 210028 w 621936"/>
              <a:gd name="connsiteY20" fmla="*/ 2766060 h 3586486"/>
              <a:gd name="connsiteX21" fmla="*/ 88108 w 621936"/>
              <a:gd name="connsiteY21" fmla="*/ 2903220 h 3586486"/>
              <a:gd name="connsiteX22" fmla="*/ 164308 w 621936"/>
              <a:gd name="connsiteY22" fmla="*/ 3040380 h 3586486"/>
              <a:gd name="connsiteX23" fmla="*/ 42388 w 621936"/>
              <a:gd name="connsiteY23" fmla="*/ 3177540 h 3586486"/>
              <a:gd name="connsiteX24" fmla="*/ 133828 w 621936"/>
              <a:gd name="connsiteY24" fmla="*/ 3314700 h 3586486"/>
              <a:gd name="connsiteX25" fmla="*/ 4288 w 621936"/>
              <a:gd name="connsiteY25" fmla="*/ 3413760 h 3586486"/>
              <a:gd name="connsiteX26" fmla="*/ 62708 w 621936"/>
              <a:gd name="connsiteY26" fmla="*/ 3559810 h 3586486"/>
              <a:gd name="connsiteX27" fmla="*/ 11908 w 621936"/>
              <a:gd name="connsiteY27" fmla="*/ 3586480 h 3586486"/>
              <a:gd name="connsiteX0" fmla="*/ 638810 w 654478"/>
              <a:gd name="connsiteY0" fmla="*/ 0 h 3611880"/>
              <a:gd name="connsiteX1" fmla="*/ 562610 w 654478"/>
              <a:gd name="connsiteY1" fmla="*/ 114300 h 3611880"/>
              <a:gd name="connsiteX2" fmla="*/ 654050 w 654478"/>
              <a:gd name="connsiteY2" fmla="*/ 243840 h 3611880"/>
              <a:gd name="connsiteX3" fmla="*/ 516890 w 654478"/>
              <a:gd name="connsiteY3" fmla="*/ 373380 h 3611880"/>
              <a:gd name="connsiteX4" fmla="*/ 608330 w 654478"/>
              <a:gd name="connsiteY4" fmla="*/ 525780 h 3611880"/>
              <a:gd name="connsiteX5" fmla="*/ 471170 w 654478"/>
              <a:gd name="connsiteY5" fmla="*/ 662940 h 3611880"/>
              <a:gd name="connsiteX6" fmla="*/ 570230 w 654478"/>
              <a:gd name="connsiteY6" fmla="*/ 807720 h 3611880"/>
              <a:gd name="connsiteX7" fmla="*/ 425450 w 654478"/>
              <a:gd name="connsiteY7" fmla="*/ 922020 h 3611880"/>
              <a:gd name="connsiteX8" fmla="*/ 524510 w 654478"/>
              <a:gd name="connsiteY8" fmla="*/ 1097280 h 3611880"/>
              <a:gd name="connsiteX9" fmla="*/ 387350 w 654478"/>
              <a:gd name="connsiteY9" fmla="*/ 1219200 h 3611880"/>
              <a:gd name="connsiteX10" fmla="*/ 471170 w 654478"/>
              <a:gd name="connsiteY10" fmla="*/ 1371600 h 3611880"/>
              <a:gd name="connsiteX11" fmla="*/ 341630 w 654478"/>
              <a:gd name="connsiteY11" fmla="*/ 1508760 h 3611880"/>
              <a:gd name="connsiteX12" fmla="*/ 425450 w 654478"/>
              <a:gd name="connsiteY12" fmla="*/ 1645920 h 3611880"/>
              <a:gd name="connsiteX13" fmla="*/ 295910 w 654478"/>
              <a:gd name="connsiteY13" fmla="*/ 1790700 h 3611880"/>
              <a:gd name="connsiteX14" fmla="*/ 379730 w 654478"/>
              <a:gd name="connsiteY14" fmla="*/ 1927860 h 3611880"/>
              <a:gd name="connsiteX15" fmla="*/ 257810 w 654478"/>
              <a:gd name="connsiteY15" fmla="*/ 2065020 h 3611880"/>
              <a:gd name="connsiteX16" fmla="*/ 334010 w 654478"/>
              <a:gd name="connsiteY16" fmla="*/ 2202180 h 3611880"/>
              <a:gd name="connsiteX17" fmla="*/ 212090 w 654478"/>
              <a:gd name="connsiteY17" fmla="*/ 2339340 h 3611880"/>
              <a:gd name="connsiteX18" fmla="*/ 288290 w 654478"/>
              <a:gd name="connsiteY18" fmla="*/ 2484120 h 3611880"/>
              <a:gd name="connsiteX19" fmla="*/ 166370 w 654478"/>
              <a:gd name="connsiteY19" fmla="*/ 2613660 h 3611880"/>
              <a:gd name="connsiteX20" fmla="*/ 242570 w 654478"/>
              <a:gd name="connsiteY20" fmla="*/ 2766060 h 3611880"/>
              <a:gd name="connsiteX21" fmla="*/ 120650 w 654478"/>
              <a:gd name="connsiteY21" fmla="*/ 2903220 h 3611880"/>
              <a:gd name="connsiteX22" fmla="*/ 196850 w 654478"/>
              <a:gd name="connsiteY22" fmla="*/ 3040380 h 3611880"/>
              <a:gd name="connsiteX23" fmla="*/ 74930 w 654478"/>
              <a:gd name="connsiteY23" fmla="*/ 3177540 h 3611880"/>
              <a:gd name="connsiteX24" fmla="*/ 166370 w 654478"/>
              <a:gd name="connsiteY24" fmla="*/ 3314700 h 3611880"/>
              <a:gd name="connsiteX25" fmla="*/ 36830 w 654478"/>
              <a:gd name="connsiteY25" fmla="*/ 3413760 h 3611880"/>
              <a:gd name="connsiteX26" fmla="*/ 95250 w 654478"/>
              <a:gd name="connsiteY26" fmla="*/ 3559810 h 3611880"/>
              <a:gd name="connsiteX27" fmla="*/ 0 w 654478"/>
              <a:gd name="connsiteY27" fmla="*/ 3611880 h 3611880"/>
              <a:gd name="connsiteX0" fmla="*/ 715010 w 730678"/>
              <a:gd name="connsiteY0" fmla="*/ 0 h 3649980"/>
              <a:gd name="connsiteX1" fmla="*/ 638810 w 730678"/>
              <a:gd name="connsiteY1" fmla="*/ 114300 h 3649980"/>
              <a:gd name="connsiteX2" fmla="*/ 730250 w 730678"/>
              <a:gd name="connsiteY2" fmla="*/ 243840 h 3649980"/>
              <a:gd name="connsiteX3" fmla="*/ 593090 w 730678"/>
              <a:gd name="connsiteY3" fmla="*/ 373380 h 3649980"/>
              <a:gd name="connsiteX4" fmla="*/ 684530 w 730678"/>
              <a:gd name="connsiteY4" fmla="*/ 525780 h 3649980"/>
              <a:gd name="connsiteX5" fmla="*/ 547370 w 730678"/>
              <a:gd name="connsiteY5" fmla="*/ 662940 h 3649980"/>
              <a:gd name="connsiteX6" fmla="*/ 646430 w 730678"/>
              <a:gd name="connsiteY6" fmla="*/ 807720 h 3649980"/>
              <a:gd name="connsiteX7" fmla="*/ 501650 w 730678"/>
              <a:gd name="connsiteY7" fmla="*/ 922020 h 3649980"/>
              <a:gd name="connsiteX8" fmla="*/ 600710 w 730678"/>
              <a:gd name="connsiteY8" fmla="*/ 1097280 h 3649980"/>
              <a:gd name="connsiteX9" fmla="*/ 463550 w 730678"/>
              <a:gd name="connsiteY9" fmla="*/ 1219200 h 3649980"/>
              <a:gd name="connsiteX10" fmla="*/ 547370 w 730678"/>
              <a:gd name="connsiteY10" fmla="*/ 1371600 h 3649980"/>
              <a:gd name="connsiteX11" fmla="*/ 417830 w 730678"/>
              <a:gd name="connsiteY11" fmla="*/ 1508760 h 3649980"/>
              <a:gd name="connsiteX12" fmla="*/ 501650 w 730678"/>
              <a:gd name="connsiteY12" fmla="*/ 1645920 h 3649980"/>
              <a:gd name="connsiteX13" fmla="*/ 372110 w 730678"/>
              <a:gd name="connsiteY13" fmla="*/ 1790700 h 3649980"/>
              <a:gd name="connsiteX14" fmla="*/ 455930 w 730678"/>
              <a:gd name="connsiteY14" fmla="*/ 1927860 h 3649980"/>
              <a:gd name="connsiteX15" fmla="*/ 334010 w 730678"/>
              <a:gd name="connsiteY15" fmla="*/ 2065020 h 3649980"/>
              <a:gd name="connsiteX16" fmla="*/ 410210 w 730678"/>
              <a:gd name="connsiteY16" fmla="*/ 2202180 h 3649980"/>
              <a:gd name="connsiteX17" fmla="*/ 288290 w 730678"/>
              <a:gd name="connsiteY17" fmla="*/ 2339340 h 3649980"/>
              <a:gd name="connsiteX18" fmla="*/ 364490 w 730678"/>
              <a:gd name="connsiteY18" fmla="*/ 2484120 h 3649980"/>
              <a:gd name="connsiteX19" fmla="*/ 242570 w 730678"/>
              <a:gd name="connsiteY19" fmla="*/ 2613660 h 3649980"/>
              <a:gd name="connsiteX20" fmla="*/ 318770 w 730678"/>
              <a:gd name="connsiteY20" fmla="*/ 2766060 h 3649980"/>
              <a:gd name="connsiteX21" fmla="*/ 196850 w 730678"/>
              <a:gd name="connsiteY21" fmla="*/ 2903220 h 3649980"/>
              <a:gd name="connsiteX22" fmla="*/ 273050 w 730678"/>
              <a:gd name="connsiteY22" fmla="*/ 3040380 h 3649980"/>
              <a:gd name="connsiteX23" fmla="*/ 151130 w 730678"/>
              <a:gd name="connsiteY23" fmla="*/ 3177540 h 3649980"/>
              <a:gd name="connsiteX24" fmla="*/ 242570 w 730678"/>
              <a:gd name="connsiteY24" fmla="*/ 3314700 h 3649980"/>
              <a:gd name="connsiteX25" fmla="*/ 113030 w 730678"/>
              <a:gd name="connsiteY25" fmla="*/ 3413760 h 3649980"/>
              <a:gd name="connsiteX26" fmla="*/ 171450 w 730678"/>
              <a:gd name="connsiteY26" fmla="*/ 3559810 h 3649980"/>
              <a:gd name="connsiteX27" fmla="*/ 0 w 730678"/>
              <a:gd name="connsiteY27" fmla="*/ 3649980 h 3649980"/>
              <a:gd name="connsiteX0" fmla="*/ 715010 w 730678"/>
              <a:gd name="connsiteY0" fmla="*/ 0 h 3649980"/>
              <a:gd name="connsiteX1" fmla="*/ 638810 w 730678"/>
              <a:gd name="connsiteY1" fmla="*/ 114300 h 3649980"/>
              <a:gd name="connsiteX2" fmla="*/ 730250 w 730678"/>
              <a:gd name="connsiteY2" fmla="*/ 243840 h 3649980"/>
              <a:gd name="connsiteX3" fmla="*/ 593090 w 730678"/>
              <a:gd name="connsiteY3" fmla="*/ 373380 h 3649980"/>
              <a:gd name="connsiteX4" fmla="*/ 684530 w 730678"/>
              <a:gd name="connsiteY4" fmla="*/ 525780 h 3649980"/>
              <a:gd name="connsiteX5" fmla="*/ 547370 w 730678"/>
              <a:gd name="connsiteY5" fmla="*/ 662940 h 3649980"/>
              <a:gd name="connsiteX6" fmla="*/ 646430 w 730678"/>
              <a:gd name="connsiteY6" fmla="*/ 807720 h 3649980"/>
              <a:gd name="connsiteX7" fmla="*/ 501650 w 730678"/>
              <a:gd name="connsiteY7" fmla="*/ 922020 h 3649980"/>
              <a:gd name="connsiteX8" fmla="*/ 600710 w 730678"/>
              <a:gd name="connsiteY8" fmla="*/ 1097280 h 3649980"/>
              <a:gd name="connsiteX9" fmla="*/ 463550 w 730678"/>
              <a:gd name="connsiteY9" fmla="*/ 1219200 h 3649980"/>
              <a:gd name="connsiteX10" fmla="*/ 547370 w 730678"/>
              <a:gd name="connsiteY10" fmla="*/ 1371600 h 3649980"/>
              <a:gd name="connsiteX11" fmla="*/ 417830 w 730678"/>
              <a:gd name="connsiteY11" fmla="*/ 1508760 h 3649980"/>
              <a:gd name="connsiteX12" fmla="*/ 501650 w 730678"/>
              <a:gd name="connsiteY12" fmla="*/ 1645920 h 3649980"/>
              <a:gd name="connsiteX13" fmla="*/ 372110 w 730678"/>
              <a:gd name="connsiteY13" fmla="*/ 1790700 h 3649980"/>
              <a:gd name="connsiteX14" fmla="*/ 455930 w 730678"/>
              <a:gd name="connsiteY14" fmla="*/ 1927860 h 3649980"/>
              <a:gd name="connsiteX15" fmla="*/ 334010 w 730678"/>
              <a:gd name="connsiteY15" fmla="*/ 2065020 h 3649980"/>
              <a:gd name="connsiteX16" fmla="*/ 410210 w 730678"/>
              <a:gd name="connsiteY16" fmla="*/ 2202180 h 3649980"/>
              <a:gd name="connsiteX17" fmla="*/ 288290 w 730678"/>
              <a:gd name="connsiteY17" fmla="*/ 2339340 h 3649980"/>
              <a:gd name="connsiteX18" fmla="*/ 364490 w 730678"/>
              <a:gd name="connsiteY18" fmla="*/ 2484120 h 3649980"/>
              <a:gd name="connsiteX19" fmla="*/ 242570 w 730678"/>
              <a:gd name="connsiteY19" fmla="*/ 2613660 h 3649980"/>
              <a:gd name="connsiteX20" fmla="*/ 318770 w 730678"/>
              <a:gd name="connsiteY20" fmla="*/ 2766060 h 3649980"/>
              <a:gd name="connsiteX21" fmla="*/ 196850 w 730678"/>
              <a:gd name="connsiteY21" fmla="*/ 2903220 h 3649980"/>
              <a:gd name="connsiteX22" fmla="*/ 273050 w 730678"/>
              <a:gd name="connsiteY22" fmla="*/ 3040380 h 3649980"/>
              <a:gd name="connsiteX23" fmla="*/ 151130 w 730678"/>
              <a:gd name="connsiteY23" fmla="*/ 3177540 h 3649980"/>
              <a:gd name="connsiteX24" fmla="*/ 242570 w 730678"/>
              <a:gd name="connsiteY24" fmla="*/ 3314700 h 3649980"/>
              <a:gd name="connsiteX25" fmla="*/ 113030 w 730678"/>
              <a:gd name="connsiteY25" fmla="*/ 3413760 h 3649980"/>
              <a:gd name="connsiteX26" fmla="*/ 171450 w 730678"/>
              <a:gd name="connsiteY26" fmla="*/ 3559810 h 3649980"/>
              <a:gd name="connsiteX27" fmla="*/ 0 w 730678"/>
              <a:gd name="connsiteY27" fmla="*/ 3649980 h 3649980"/>
              <a:gd name="connsiteX0" fmla="*/ 715010 w 730678"/>
              <a:gd name="connsiteY0" fmla="*/ 0 h 3649980"/>
              <a:gd name="connsiteX1" fmla="*/ 638810 w 730678"/>
              <a:gd name="connsiteY1" fmla="*/ 114300 h 3649980"/>
              <a:gd name="connsiteX2" fmla="*/ 730250 w 730678"/>
              <a:gd name="connsiteY2" fmla="*/ 243840 h 3649980"/>
              <a:gd name="connsiteX3" fmla="*/ 593090 w 730678"/>
              <a:gd name="connsiteY3" fmla="*/ 373380 h 3649980"/>
              <a:gd name="connsiteX4" fmla="*/ 684530 w 730678"/>
              <a:gd name="connsiteY4" fmla="*/ 525780 h 3649980"/>
              <a:gd name="connsiteX5" fmla="*/ 547370 w 730678"/>
              <a:gd name="connsiteY5" fmla="*/ 662940 h 3649980"/>
              <a:gd name="connsiteX6" fmla="*/ 646430 w 730678"/>
              <a:gd name="connsiteY6" fmla="*/ 807720 h 3649980"/>
              <a:gd name="connsiteX7" fmla="*/ 501650 w 730678"/>
              <a:gd name="connsiteY7" fmla="*/ 922020 h 3649980"/>
              <a:gd name="connsiteX8" fmla="*/ 600710 w 730678"/>
              <a:gd name="connsiteY8" fmla="*/ 1097280 h 3649980"/>
              <a:gd name="connsiteX9" fmla="*/ 463550 w 730678"/>
              <a:gd name="connsiteY9" fmla="*/ 1219200 h 3649980"/>
              <a:gd name="connsiteX10" fmla="*/ 547370 w 730678"/>
              <a:gd name="connsiteY10" fmla="*/ 1371600 h 3649980"/>
              <a:gd name="connsiteX11" fmla="*/ 417830 w 730678"/>
              <a:gd name="connsiteY11" fmla="*/ 1508760 h 3649980"/>
              <a:gd name="connsiteX12" fmla="*/ 501650 w 730678"/>
              <a:gd name="connsiteY12" fmla="*/ 1645920 h 3649980"/>
              <a:gd name="connsiteX13" fmla="*/ 372110 w 730678"/>
              <a:gd name="connsiteY13" fmla="*/ 1790700 h 3649980"/>
              <a:gd name="connsiteX14" fmla="*/ 455930 w 730678"/>
              <a:gd name="connsiteY14" fmla="*/ 1927860 h 3649980"/>
              <a:gd name="connsiteX15" fmla="*/ 334010 w 730678"/>
              <a:gd name="connsiteY15" fmla="*/ 2065020 h 3649980"/>
              <a:gd name="connsiteX16" fmla="*/ 410210 w 730678"/>
              <a:gd name="connsiteY16" fmla="*/ 2202180 h 3649980"/>
              <a:gd name="connsiteX17" fmla="*/ 288290 w 730678"/>
              <a:gd name="connsiteY17" fmla="*/ 2339340 h 3649980"/>
              <a:gd name="connsiteX18" fmla="*/ 364490 w 730678"/>
              <a:gd name="connsiteY18" fmla="*/ 2484120 h 3649980"/>
              <a:gd name="connsiteX19" fmla="*/ 242570 w 730678"/>
              <a:gd name="connsiteY19" fmla="*/ 2613660 h 3649980"/>
              <a:gd name="connsiteX20" fmla="*/ 318770 w 730678"/>
              <a:gd name="connsiteY20" fmla="*/ 2766060 h 3649980"/>
              <a:gd name="connsiteX21" fmla="*/ 196850 w 730678"/>
              <a:gd name="connsiteY21" fmla="*/ 2903220 h 3649980"/>
              <a:gd name="connsiteX22" fmla="*/ 273050 w 730678"/>
              <a:gd name="connsiteY22" fmla="*/ 3040380 h 3649980"/>
              <a:gd name="connsiteX23" fmla="*/ 151130 w 730678"/>
              <a:gd name="connsiteY23" fmla="*/ 3177540 h 3649980"/>
              <a:gd name="connsiteX24" fmla="*/ 242570 w 730678"/>
              <a:gd name="connsiteY24" fmla="*/ 3314700 h 3649980"/>
              <a:gd name="connsiteX25" fmla="*/ 113030 w 730678"/>
              <a:gd name="connsiteY25" fmla="*/ 3413760 h 3649980"/>
              <a:gd name="connsiteX26" fmla="*/ 158750 w 730678"/>
              <a:gd name="connsiteY26" fmla="*/ 3540760 h 3649980"/>
              <a:gd name="connsiteX27" fmla="*/ 0 w 730678"/>
              <a:gd name="connsiteY27" fmla="*/ 3649980 h 3649980"/>
              <a:gd name="connsiteX0" fmla="*/ 715010 w 730678"/>
              <a:gd name="connsiteY0" fmla="*/ 0 h 3673850"/>
              <a:gd name="connsiteX1" fmla="*/ 638810 w 730678"/>
              <a:gd name="connsiteY1" fmla="*/ 114300 h 3673850"/>
              <a:gd name="connsiteX2" fmla="*/ 730250 w 730678"/>
              <a:gd name="connsiteY2" fmla="*/ 243840 h 3673850"/>
              <a:gd name="connsiteX3" fmla="*/ 593090 w 730678"/>
              <a:gd name="connsiteY3" fmla="*/ 373380 h 3673850"/>
              <a:gd name="connsiteX4" fmla="*/ 684530 w 730678"/>
              <a:gd name="connsiteY4" fmla="*/ 525780 h 3673850"/>
              <a:gd name="connsiteX5" fmla="*/ 547370 w 730678"/>
              <a:gd name="connsiteY5" fmla="*/ 662940 h 3673850"/>
              <a:gd name="connsiteX6" fmla="*/ 646430 w 730678"/>
              <a:gd name="connsiteY6" fmla="*/ 807720 h 3673850"/>
              <a:gd name="connsiteX7" fmla="*/ 501650 w 730678"/>
              <a:gd name="connsiteY7" fmla="*/ 922020 h 3673850"/>
              <a:gd name="connsiteX8" fmla="*/ 600710 w 730678"/>
              <a:gd name="connsiteY8" fmla="*/ 1097280 h 3673850"/>
              <a:gd name="connsiteX9" fmla="*/ 463550 w 730678"/>
              <a:gd name="connsiteY9" fmla="*/ 1219200 h 3673850"/>
              <a:gd name="connsiteX10" fmla="*/ 547370 w 730678"/>
              <a:gd name="connsiteY10" fmla="*/ 1371600 h 3673850"/>
              <a:gd name="connsiteX11" fmla="*/ 417830 w 730678"/>
              <a:gd name="connsiteY11" fmla="*/ 1508760 h 3673850"/>
              <a:gd name="connsiteX12" fmla="*/ 501650 w 730678"/>
              <a:gd name="connsiteY12" fmla="*/ 1645920 h 3673850"/>
              <a:gd name="connsiteX13" fmla="*/ 372110 w 730678"/>
              <a:gd name="connsiteY13" fmla="*/ 1790700 h 3673850"/>
              <a:gd name="connsiteX14" fmla="*/ 455930 w 730678"/>
              <a:gd name="connsiteY14" fmla="*/ 1927860 h 3673850"/>
              <a:gd name="connsiteX15" fmla="*/ 334010 w 730678"/>
              <a:gd name="connsiteY15" fmla="*/ 2065020 h 3673850"/>
              <a:gd name="connsiteX16" fmla="*/ 410210 w 730678"/>
              <a:gd name="connsiteY16" fmla="*/ 2202180 h 3673850"/>
              <a:gd name="connsiteX17" fmla="*/ 288290 w 730678"/>
              <a:gd name="connsiteY17" fmla="*/ 2339340 h 3673850"/>
              <a:gd name="connsiteX18" fmla="*/ 364490 w 730678"/>
              <a:gd name="connsiteY18" fmla="*/ 2484120 h 3673850"/>
              <a:gd name="connsiteX19" fmla="*/ 242570 w 730678"/>
              <a:gd name="connsiteY19" fmla="*/ 2613660 h 3673850"/>
              <a:gd name="connsiteX20" fmla="*/ 318770 w 730678"/>
              <a:gd name="connsiteY20" fmla="*/ 2766060 h 3673850"/>
              <a:gd name="connsiteX21" fmla="*/ 196850 w 730678"/>
              <a:gd name="connsiteY21" fmla="*/ 2903220 h 3673850"/>
              <a:gd name="connsiteX22" fmla="*/ 273050 w 730678"/>
              <a:gd name="connsiteY22" fmla="*/ 3040380 h 3673850"/>
              <a:gd name="connsiteX23" fmla="*/ 151130 w 730678"/>
              <a:gd name="connsiteY23" fmla="*/ 3177540 h 3673850"/>
              <a:gd name="connsiteX24" fmla="*/ 242570 w 730678"/>
              <a:gd name="connsiteY24" fmla="*/ 3314700 h 3673850"/>
              <a:gd name="connsiteX25" fmla="*/ 113030 w 730678"/>
              <a:gd name="connsiteY25" fmla="*/ 3413760 h 3673850"/>
              <a:gd name="connsiteX26" fmla="*/ 158750 w 730678"/>
              <a:gd name="connsiteY26" fmla="*/ 3540760 h 3673850"/>
              <a:gd name="connsiteX27" fmla="*/ 133350 w 730678"/>
              <a:gd name="connsiteY27" fmla="*/ 3669030 h 3673850"/>
              <a:gd name="connsiteX28" fmla="*/ 0 w 730678"/>
              <a:gd name="connsiteY28" fmla="*/ 3649980 h 3673850"/>
              <a:gd name="connsiteX0" fmla="*/ 715010 w 730678"/>
              <a:gd name="connsiteY0" fmla="*/ 0 h 3662723"/>
              <a:gd name="connsiteX1" fmla="*/ 638810 w 730678"/>
              <a:gd name="connsiteY1" fmla="*/ 114300 h 3662723"/>
              <a:gd name="connsiteX2" fmla="*/ 730250 w 730678"/>
              <a:gd name="connsiteY2" fmla="*/ 243840 h 3662723"/>
              <a:gd name="connsiteX3" fmla="*/ 593090 w 730678"/>
              <a:gd name="connsiteY3" fmla="*/ 373380 h 3662723"/>
              <a:gd name="connsiteX4" fmla="*/ 684530 w 730678"/>
              <a:gd name="connsiteY4" fmla="*/ 525780 h 3662723"/>
              <a:gd name="connsiteX5" fmla="*/ 547370 w 730678"/>
              <a:gd name="connsiteY5" fmla="*/ 662940 h 3662723"/>
              <a:gd name="connsiteX6" fmla="*/ 646430 w 730678"/>
              <a:gd name="connsiteY6" fmla="*/ 807720 h 3662723"/>
              <a:gd name="connsiteX7" fmla="*/ 501650 w 730678"/>
              <a:gd name="connsiteY7" fmla="*/ 922020 h 3662723"/>
              <a:gd name="connsiteX8" fmla="*/ 600710 w 730678"/>
              <a:gd name="connsiteY8" fmla="*/ 1097280 h 3662723"/>
              <a:gd name="connsiteX9" fmla="*/ 463550 w 730678"/>
              <a:gd name="connsiteY9" fmla="*/ 1219200 h 3662723"/>
              <a:gd name="connsiteX10" fmla="*/ 547370 w 730678"/>
              <a:gd name="connsiteY10" fmla="*/ 1371600 h 3662723"/>
              <a:gd name="connsiteX11" fmla="*/ 417830 w 730678"/>
              <a:gd name="connsiteY11" fmla="*/ 1508760 h 3662723"/>
              <a:gd name="connsiteX12" fmla="*/ 501650 w 730678"/>
              <a:gd name="connsiteY12" fmla="*/ 1645920 h 3662723"/>
              <a:gd name="connsiteX13" fmla="*/ 372110 w 730678"/>
              <a:gd name="connsiteY13" fmla="*/ 1790700 h 3662723"/>
              <a:gd name="connsiteX14" fmla="*/ 455930 w 730678"/>
              <a:gd name="connsiteY14" fmla="*/ 1927860 h 3662723"/>
              <a:gd name="connsiteX15" fmla="*/ 334010 w 730678"/>
              <a:gd name="connsiteY15" fmla="*/ 2065020 h 3662723"/>
              <a:gd name="connsiteX16" fmla="*/ 410210 w 730678"/>
              <a:gd name="connsiteY16" fmla="*/ 2202180 h 3662723"/>
              <a:gd name="connsiteX17" fmla="*/ 288290 w 730678"/>
              <a:gd name="connsiteY17" fmla="*/ 2339340 h 3662723"/>
              <a:gd name="connsiteX18" fmla="*/ 364490 w 730678"/>
              <a:gd name="connsiteY18" fmla="*/ 2484120 h 3662723"/>
              <a:gd name="connsiteX19" fmla="*/ 242570 w 730678"/>
              <a:gd name="connsiteY19" fmla="*/ 2613660 h 3662723"/>
              <a:gd name="connsiteX20" fmla="*/ 318770 w 730678"/>
              <a:gd name="connsiteY20" fmla="*/ 2766060 h 3662723"/>
              <a:gd name="connsiteX21" fmla="*/ 196850 w 730678"/>
              <a:gd name="connsiteY21" fmla="*/ 2903220 h 3662723"/>
              <a:gd name="connsiteX22" fmla="*/ 273050 w 730678"/>
              <a:gd name="connsiteY22" fmla="*/ 3040380 h 3662723"/>
              <a:gd name="connsiteX23" fmla="*/ 151130 w 730678"/>
              <a:gd name="connsiteY23" fmla="*/ 3177540 h 3662723"/>
              <a:gd name="connsiteX24" fmla="*/ 242570 w 730678"/>
              <a:gd name="connsiteY24" fmla="*/ 3314700 h 3662723"/>
              <a:gd name="connsiteX25" fmla="*/ 113030 w 730678"/>
              <a:gd name="connsiteY25" fmla="*/ 3413760 h 3662723"/>
              <a:gd name="connsiteX26" fmla="*/ 158750 w 730678"/>
              <a:gd name="connsiteY26" fmla="*/ 3540760 h 3662723"/>
              <a:gd name="connsiteX27" fmla="*/ 95250 w 730678"/>
              <a:gd name="connsiteY27" fmla="*/ 3656330 h 3662723"/>
              <a:gd name="connsiteX28" fmla="*/ 0 w 730678"/>
              <a:gd name="connsiteY28" fmla="*/ 3649980 h 3662723"/>
              <a:gd name="connsiteX0" fmla="*/ 715010 w 730678"/>
              <a:gd name="connsiteY0" fmla="*/ 0 h 3673850"/>
              <a:gd name="connsiteX1" fmla="*/ 638810 w 730678"/>
              <a:gd name="connsiteY1" fmla="*/ 114300 h 3673850"/>
              <a:gd name="connsiteX2" fmla="*/ 730250 w 730678"/>
              <a:gd name="connsiteY2" fmla="*/ 243840 h 3673850"/>
              <a:gd name="connsiteX3" fmla="*/ 593090 w 730678"/>
              <a:gd name="connsiteY3" fmla="*/ 373380 h 3673850"/>
              <a:gd name="connsiteX4" fmla="*/ 684530 w 730678"/>
              <a:gd name="connsiteY4" fmla="*/ 525780 h 3673850"/>
              <a:gd name="connsiteX5" fmla="*/ 547370 w 730678"/>
              <a:gd name="connsiteY5" fmla="*/ 662940 h 3673850"/>
              <a:gd name="connsiteX6" fmla="*/ 646430 w 730678"/>
              <a:gd name="connsiteY6" fmla="*/ 807720 h 3673850"/>
              <a:gd name="connsiteX7" fmla="*/ 501650 w 730678"/>
              <a:gd name="connsiteY7" fmla="*/ 922020 h 3673850"/>
              <a:gd name="connsiteX8" fmla="*/ 600710 w 730678"/>
              <a:gd name="connsiteY8" fmla="*/ 1097280 h 3673850"/>
              <a:gd name="connsiteX9" fmla="*/ 463550 w 730678"/>
              <a:gd name="connsiteY9" fmla="*/ 1219200 h 3673850"/>
              <a:gd name="connsiteX10" fmla="*/ 547370 w 730678"/>
              <a:gd name="connsiteY10" fmla="*/ 1371600 h 3673850"/>
              <a:gd name="connsiteX11" fmla="*/ 417830 w 730678"/>
              <a:gd name="connsiteY11" fmla="*/ 1508760 h 3673850"/>
              <a:gd name="connsiteX12" fmla="*/ 501650 w 730678"/>
              <a:gd name="connsiteY12" fmla="*/ 1645920 h 3673850"/>
              <a:gd name="connsiteX13" fmla="*/ 372110 w 730678"/>
              <a:gd name="connsiteY13" fmla="*/ 1790700 h 3673850"/>
              <a:gd name="connsiteX14" fmla="*/ 455930 w 730678"/>
              <a:gd name="connsiteY14" fmla="*/ 1927860 h 3673850"/>
              <a:gd name="connsiteX15" fmla="*/ 334010 w 730678"/>
              <a:gd name="connsiteY15" fmla="*/ 2065020 h 3673850"/>
              <a:gd name="connsiteX16" fmla="*/ 410210 w 730678"/>
              <a:gd name="connsiteY16" fmla="*/ 2202180 h 3673850"/>
              <a:gd name="connsiteX17" fmla="*/ 288290 w 730678"/>
              <a:gd name="connsiteY17" fmla="*/ 2339340 h 3673850"/>
              <a:gd name="connsiteX18" fmla="*/ 364490 w 730678"/>
              <a:gd name="connsiteY18" fmla="*/ 2484120 h 3673850"/>
              <a:gd name="connsiteX19" fmla="*/ 242570 w 730678"/>
              <a:gd name="connsiteY19" fmla="*/ 2613660 h 3673850"/>
              <a:gd name="connsiteX20" fmla="*/ 318770 w 730678"/>
              <a:gd name="connsiteY20" fmla="*/ 2766060 h 3673850"/>
              <a:gd name="connsiteX21" fmla="*/ 196850 w 730678"/>
              <a:gd name="connsiteY21" fmla="*/ 2903220 h 3673850"/>
              <a:gd name="connsiteX22" fmla="*/ 273050 w 730678"/>
              <a:gd name="connsiteY22" fmla="*/ 3040380 h 3673850"/>
              <a:gd name="connsiteX23" fmla="*/ 151130 w 730678"/>
              <a:gd name="connsiteY23" fmla="*/ 3177540 h 3673850"/>
              <a:gd name="connsiteX24" fmla="*/ 242570 w 730678"/>
              <a:gd name="connsiteY24" fmla="*/ 3314700 h 3673850"/>
              <a:gd name="connsiteX25" fmla="*/ 113030 w 730678"/>
              <a:gd name="connsiteY25" fmla="*/ 3413760 h 3673850"/>
              <a:gd name="connsiteX26" fmla="*/ 158750 w 730678"/>
              <a:gd name="connsiteY26" fmla="*/ 3540760 h 3673850"/>
              <a:gd name="connsiteX27" fmla="*/ 63500 w 730678"/>
              <a:gd name="connsiteY27" fmla="*/ 3669030 h 3673850"/>
              <a:gd name="connsiteX28" fmla="*/ 0 w 730678"/>
              <a:gd name="connsiteY28" fmla="*/ 3649980 h 3673850"/>
              <a:gd name="connsiteX0" fmla="*/ 715010 w 730678"/>
              <a:gd name="connsiteY0" fmla="*/ 0 h 3649980"/>
              <a:gd name="connsiteX1" fmla="*/ 638810 w 730678"/>
              <a:gd name="connsiteY1" fmla="*/ 114300 h 3649980"/>
              <a:gd name="connsiteX2" fmla="*/ 730250 w 730678"/>
              <a:gd name="connsiteY2" fmla="*/ 243840 h 3649980"/>
              <a:gd name="connsiteX3" fmla="*/ 593090 w 730678"/>
              <a:gd name="connsiteY3" fmla="*/ 373380 h 3649980"/>
              <a:gd name="connsiteX4" fmla="*/ 684530 w 730678"/>
              <a:gd name="connsiteY4" fmla="*/ 525780 h 3649980"/>
              <a:gd name="connsiteX5" fmla="*/ 547370 w 730678"/>
              <a:gd name="connsiteY5" fmla="*/ 662940 h 3649980"/>
              <a:gd name="connsiteX6" fmla="*/ 646430 w 730678"/>
              <a:gd name="connsiteY6" fmla="*/ 807720 h 3649980"/>
              <a:gd name="connsiteX7" fmla="*/ 501650 w 730678"/>
              <a:gd name="connsiteY7" fmla="*/ 922020 h 3649980"/>
              <a:gd name="connsiteX8" fmla="*/ 600710 w 730678"/>
              <a:gd name="connsiteY8" fmla="*/ 1097280 h 3649980"/>
              <a:gd name="connsiteX9" fmla="*/ 463550 w 730678"/>
              <a:gd name="connsiteY9" fmla="*/ 1219200 h 3649980"/>
              <a:gd name="connsiteX10" fmla="*/ 547370 w 730678"/>
              <a:gd name="connsiteY10" fmla="*/ 1371600 h 3649980"/>
              <a:gd name="connsiteX11" fmla="*/ 417830 w 730678"/>
              <a:gd name="connsiteY11" fmla="*/ 1508760 h 3649980"/>
              <a:gd name="connsiteX12" fmla="*/ 501650 w 730678"/>
              <a:gd name="connsiteY12" fmla="*/ 1645920 h 3649980"/>
              <a:gd name="connsiteX13" fmla="*/ 372110 w 730678"/>
              <a:gd name="connsiteY13" fmla="*/ 1790700 h 3649980"/>
              <a:gd name="connsiteX14" fmla="*/ 455930 w 730678"/>
              <a:gd name="connsiteY14" fmla="*/ 1927860 h 3649980"/>
              <a:gd name="connsiteX15" fmla="*/ 334010 w 730678"/>
              <a:gd name="connsiteY15" fmla="*/ 2065020 h 3649980"/>
              <a:gd name="connsiteX16" fmla="*/ 410210 w 730678"/>
              <a:gd name="connsiteY16" fmla="*/ 2202180 h 3649980"/>
              <a:gd name="connsiteX17" fmla="*/ 288290 w 730678"/>
              <a:gd name="connsiteY17" fmla="*/ 2339340 h 3649980"/>
              <a:gd name="connsiteX18" fmla="*/ 364490 w 730678"/>
              <a:gd name="connsiteY18" fmla="*/ 2484120 h 3649980"/>
              <a:gd name="connsiteX19" fmla="*/ 242570 w 730678"/>
              <a:gd name="connsiteY19" fmla="*/ 2613660 h 3649980"/>
              <a:gd name="connsiteX20" fmla="*/ 318770 w 730678"/>
              <a:gd name="connsiteY20" fmla="*/ 2766060 h 3649980"/>
              <a:gd name="connsiteX21" fmla="*/ 196850 w 730678"/>
              <a:gd name="connsiteY21" fmla="*/ 2903220 h 3649980"/>
              <a:gd name="connsiteX22" fmla="*/ 273050 w 730678"/>
              <a:gd name="connsiteY22" fmla="*/ 3040380 h 3649980"/>
              <a:gd name="connsiteX23" fmla="*/ 151130 w 730678"/>
              <a:gd name="connsiteY23" fmla="*/ 3177540 h 3649980"/>
              <a:gd name="connsiteX24" fmla="*/ 242570 w 730678"/>
              <a:gd name="connsiteY24" fmla="*/ 3314700 h 3649980"/>
              <a:gd name="connsiteX25" fmla="*/ 113030 w 730678"/>
              <a:gd name="connsiteY25" fmla="*/ 3413760 h 3649980"/>
              <a:gd name="connsiteX26" fmla="*/ 158750 w 730678"/>
              <a:gd name="connsiteY26" fmla="*/ 3540760 h 3649980"/>
              <a:gd name="connsiteX27" fmla="*/ 88900 w 730678"/>
              <a:gd name="connsiteY27" fmla="*/ 3637280 h 3649980"/>
              <a:gd name="connsiteX28" fmla="*/ 0 w 730678"/>
              <a:gd name="connsiteY28" fmla="*/ 3649980 h 3649980"/>
              <a:gd name="connsiteX0" fmla="*/ 715010 w 730678"/>
              <a:gd name="connsiteY0" fmla="*/ 0 h 3649980"/>
              <a:gd name="connsiteX1" fmla="*/ 638810 w 730678"/>
              <a:gd name="connsiteY1" fmla="*/ 114300 h 3649980"/>
              <a:gd name="connsiteX2" fmla="*/ 730250 w 730678"/>
              <a:gd name="connsiteY2" fmla="*/ 243840 h 3649980"/>
              <a:gd name="connsiteX3" fmla="*/ 593090 w 730678"/>
              <a:gd name="connsiteY3" fmla="*/ 373380 h 3649980"/>
              <a:gd name="connsiteX4" fmla="*/ 684530 w 730678"/>
              <a:gd name="connsiteY4" fmla="*/ 525780 h 3649980"/>
              <a:gd name="connsiteX5" fmla="*/ 547370 w 730678"/>
              <a:gd name="connsiteY5" fmla="*/ 662940 h 3649980"/>
              <a:gd name="connsiteX6" fmla="*/ 646430 w 730678"/>
              <a:gd name="connsiteY6" fmla="*/ 807720 h 3649980"/>
              <a:gd name="connsiteX7" fmla="*/ 501650 w 730678"/>
              <a:gd name="connsiteY7" fmla="*/ 922020 h 3649980"/>
              <a:gd name="connsiteX8" fmla="*/ 600710 w 730678"/>
              <a:gd name="connsiteY8" fmla="*/ 1097280 h 3649980"/>
              <a:gd name="connsiteX9" fmla="*/ 463550 w 730678"/>
              <a:gd name="connsiteY9" fmla="*/ 1219200 h 3649980"/>
              <a:gd name="connsiteX10" fmla="*/ 547370 w 730678"/>
              <a:gd name="connsiteY10" fmla="*/ 1371600 h 3649980"/>
              <a:gd name="connsiteX11" fmla="*/ 417830 w 730678"/>
              <a:gd name="connsiteY11" fmla="*/ 1508760 h 3649980"/>
              <a:gd name="connsiteX12" fmla="*/ 501650 w 730678"/>
              <a:gd name="connsiteY12" fmla="*/ 1645920 h 3649980"/>
              <a:gd name="connsiteX13" fmla="*/ 372110 w 730678"/>
              <a:gd name="connsiteY13" fmla="*/ 1790700 h 3649980"/>
              <a:gd name="connsiteX14" fmla="*/ 455930 w 730678"/>
              <a:gd name="connsiteY14" fmla="*/ 1927860 h 3649980"/>
              <a:gd name="connsiteX15" fmla="*/ 334010 w 730678"/>
              <a:gd name="connsiteY15" fmla="*/ 2065020 h 3649980"/>
              <a:gd name="connsiteX16" fmla="*/ 410210 w 730678"/>
              <a:gd name="connsiteY16" fmla="*/ 2202180 h 3649980"/>
              <a:gd name="connsiteX17" fmla="*/ 288290 w 730678"/>
              <a:gd name="connsiteY17" fmla="*/ 2339340 h 3649980"/>
              <a:gd name="connsiteX18" fmla="*/ 364490 w 730678"/>
              <a:gd name="connsiteY18" fmla="*/ 2484120 h 3649980"/>
              <a:gd name="connsiteX19" fmla="*/ 242570 w 730678"/>
              <a:gd name="connsiteY19" fmla="*/ 2613660 h 3649980"/>
              <a:gd name="connsiteX20" fmla="*/ 318770 w 730678"/>
              <a:gd name="connsiteY20" fmla="*/ 2766060 h 3649980"/>
              <a:gd name="connsiteX21" fmla="*/ 196850 w 730678"/>
              <a:gd name="connsiteY21" fmla="*/ 2903220 h 3649980"/>
              <a:gd name="connsiteX22" fmla="*/ 273050 w 730678"/>
              <a:gd name="connsiteY22" fmla="*/ 3040380 h 3649980"/>
              <a:gd name="connsiteX23" fmla="*/ 151130 w 730678"/>
              <a:gd name="connsiteY23" fmla="*/ 3177540 h 3649980"/>
              <a:gd name="connsiteX24" fmla="*/ 242570 w 730678"/>
              <a:gd name="connsiteY24" fmla="*/ 3314700 h 3649980"/>
              <a:gd name="connsiteX25" fmla="*/ 113030 w 730678"/>
              <a:gd name="connsiteY25" fmla="*/ 3413760 h 3649980"/>
              <a:gd name="connsiteX26" fmla="*/ 158750 w 730678"/>
              <a:gd name="connsiteY26" fmla="*/ 3540760 h 3649980"/>
              <a:gd name="connsiteX27" fmla="*/ 127000 w 730678"/>
              <a:gd name="connsiteY27" fmla="*/ 3599180 h 3649980"/>
              <a:gd name="connsiteX28" fmla="*/ 0 w 730678"/>
              <a:gd name="connsiteY28" fmla="*/ 3649980 h 3649980"/>
              <a:gd name="connsiteX0" fmla="*/ 715010 w 730678"/>
              <a:gd name="connsiteY0" fmla="*/ 0 h 3649980"/>
              <a:gd name="connsiteX1" fmla="*/ 638810 w 730678"/>
              <a:gd name="connsiteY1" fmla="*/ 114300 h 3649980"/>
              <a:gd name="connsiteX2" fmla="*/ 730250 w 730678"/>
              <a:gd name="connsiteY2" fmla="*/ 243840 h 3649980"/>
              <a:gd name="connsiteX3" fmla="*/ 593090 w 730678"/>
              <a:gd name="connsiteY3" fmla="*/ 373380 h 3649980"/>
              <a:gd name="connsiteX4" fmla="*/ 684530 w 730678"/>
              <a:gd name="connsiteY4" fmla="*/ 525780 h 3649980"/>
              <a:gd name="connsiteX5" fmla="*/ 547370 w 730678"/>
              <a:gd name="connsiteY5" fmla="*/ 662940 h 3649980"/>
              <a:gd name="connsiteX6" fmla="*/ 646430 w 730678"/>
              <a:gd name="connsiteY6" fmla="*/ 807720 h 3649980"/>
              <a:gd name="connsiteX7" fmla="*/ 501650 w 730678"/>
              <a:gd name="connsiteY7" fmla="*/ 922020 h 3649980"/>
              <a:gd name="connsiteX8" fmla="*/ 600710 w 730678"/>
              <a:gd name="connsiteY8" fmla="*/ 1097280 h 3649980"/>
              <a:gd name="connsiteX9" fmla="*/ 463550 w 730678"/>
              <a:gd name="connsiteY9" fmla="*/ 1219200 h 3649980"/>
              <a:gd name="connsiteX10" fmla="*/ 547370 w 730678"/>
              <a:gd name="connsiteY10" fmla="*/ 1371600 h 3649980"/>
              <a:gd name="connsiteX11" fmla="*/ 417830 w 730678"/>
              <a:gd name="connsiteY11" fmla="*/ 1508760 h 3649980"/>
              <a:gd name="connsiteX12" fmla="*/ 501650 w 730678"/>
              <a:gd name="connsiteY12" fmla="*/ 1645920 h 3649980"/>
              <a:gd name="connsiteX13" fmla="*/ 372110 w 730678"/>
              <a:gd name="connsiteY13" fmla="*/ 1790700 h 3649980"/>
              <a:gd name="connsiteX14" fmla="*/ 455930 w 730678"/>
              <a:gd name="connsiteY14" fmla="*/ 1927860 h 3649980"/>
              <a:gd name="connsiteX15" fmla="*/ 334010 w 730678"/>
              <a:gd name="connsiteY15" fmla="*/ 2065020 h 3649980"/>
              <a:gd name="connsiteX16" fmla="*/ 410210 w 730678"/>
              <a:gd name="connsiteY16" fmla="*/ 2202180 h 3649980"/>
              <a:gd name="connsiteX17" fmla="*/ 288290 w 730678"/>
              <a:gd name="connsiteY17" fmla="*/ 2339340 h 3649980"/>
              <a:gd name="connsiteX18" fmla="*/ 364490 w 730678"/>
              <a:gd name="connsiteY18" fmla="*/ 2484120 h 3649980"/>
              <a:gd name="connsiteX19" fmla="*/ 242570 w 730678"/>
              <a:gd name="connsiteY19" fmla="*/ 2613660 h 3649980"/>
              <a:gd name="connsiteX20" fmla="*/ 318770 w 730678"/>
              <a:gd name="connsiteY20" fmla="*/ 2766060 h 3649980"/>
              <a:gd name="connsiteX21" fmla="*/ 196850 w 730678"/>
              <a:gd name="connsiteY21" fmla="*/ 2903220 h 3649980"/>
              <a:gd name="connsiteX22" fmla="*/ 273050 w 730678"/>
              <a:gd name="connsiteY22" fmla="*/ 3040380 h 3649980"/>
              <a:gd name="connsiteX23" fmla="*/ 151130 w 730678"/>
              <a:gd name="connsiteY23" fmla="*/ 3177540 h 3649980"/>
              <a:gd name="connsiteX24" fmla="*/ 242570 w 730678"/>
              <a:gd name="connsiteY24" fmla="*/ 3314700 h 3649980"/>
              <a:gd name="connsiteX25" fmla="*/ 113030 w 730678"/>
              <a:gd name="connsiteY25" fmla="*/ 3413760 h 3649980"/>
              <a:gd name="connsiteX26" fmla="*/ 158750 w 730678"/>
              <a:gd name="connsiteY26" fmla="*/ 3540760 h 3649980"/>
              <a:gd name="connsiteX27" fmla="*/ 127000 w 730678"/>
              <a:gd name="connsiteY27" fmla="*/ 3599180 h 3649980"/>
              <a:gd name="connsiteX28" fmla="*/ 101600 w 730678"/>
              <a:gd name="connsiteY28" fmla="*/ 3624580 h 3649980"/>
              <a:gd name="connsiteX29" fmla="*/ 0 w 730678"/>
              <a:gd name="connsiteY29" fmla="*/ 3649980 h 3649980"/>
              <a:gd name="connsiteX0" fmla="*/ 618592 w 634260"/>
              <a:gd name="connsiteY0" fmla="*/ 0 h 3630930"/>
              <a:gd name="connsiteX1" fmla="*/ 542392 w 634260"/>
              <a:gd name="connsiteY1" fmla="*/ 114300 h 3630930"/>
              <a:gd name="connsiteX2" fmla="*/ 633832 w 634260"/>
              <a:gd name="connsiteY2" fmla="*/ 243840 h 3630930"/>
              <a:gd name="connsiteX3" fmla="*/ 496672 w 634260"/>
              <a:gd name="connsiteY3" fmla="*/ 373380 h 3630930"/>
              <a:gd name="connsiteX4" fmla="*/ 588112 w 634260"/>
              <a:gd name="connsiteY4" fmla="*/ 525780 h 3630930"/>
              <a:gd name="connsiteX5" fmla="*/ 450952 w 634260"/>
              <a:gd name="connsiteY5" fmla="*/ 662940 h 3630930"/>
              <a:gd name="connsiteX6" fmla="*/ 550012 w 634260"/>
              <a:gd name="connsiteY6" fmla="*/ 807720 h 3630930"/>
              <a:gd name="connsiteX7" fmla="*/ 405232 w 634260"/>
              <a:gd name="connsiteY7" fmla="*/ 922020 h 3630930"/>
              <a:gd name="connsiteX8" fmla="*/ 504292 w 634260"/>
              <a:gd name="connsiteY8" fmla="*/ 1097280 h 3630930"/>
              <a:gd name="connsiteX9" fmla="*/ 367132 w 634260"/>
              <a:gd name="connsiteY9" fmla="*/ 1219200 h 3630930"/>
              <a:gd name="connsiteX10" fmla="*/ 450952 w 634260"/>
              <a:gd name="connsiteY10" fmla="*/ 1371600 h 3630930"/>
              <a:gd name="connsiteX11" fmla="*/ 321412 w 634260"/>
              <a:gd name="connsiteY11" fmla="*/ 1508760 h 3630930"/>
              <a:gd name="connsiteX12" fmla="*/ 405232 w 634260"/>
              <a:gd name="connsiteY12" fmla="*/ 1645920 h 3630930"/>
              <a:gd name="connsiteX13" fmla="*/ 275692 w 634260"/>
              <a:gd name="connsiteY13" fmla="*/ 1790700 h 3630930"/>
              <a:gd name="connsiteX14" fmla="*/ 359512 w 634260"/>
              <a:gd name="connsiteY14" fmla="*/ 1927860 h 3630930"/>
              <a:gd name="connsiteX15" fmla="*/ 237592 w 634260"/>
              <a:gd name="connsiteY15" fmla="*/ 2065020 h 3630930"/>
              <a:gd name="connsiteX16" fmla="*/ 313792 w 634260"/>
              <a:gd name="connsiteY16" fmla="*/ 2202180 h 3630930"/>
              <a:gd name="connsiteX17" fmla="*/ 191872 w 634260"/>
              <a:gd name="connsiteY17" fmla="*/ 2339340 h 3630930"/>
              <a:gd name="connsiteX18" fmla="*/ 268072 w 634260"/>
              <a:gd name="connsiteY18" fmla="*/ 2484120 h 3630930"/>
              <a:gd name="connsiteX19" fmla="*/ 146152 w 634260"/>
              <a:gd name="connsiteY19" fmla="*/ 2613660 h 3630930"/>
              <a:gd name="connsiteX20" fmla="*/ 222352 w 634260"/>
              <a:gd name="connsiteY20" fmla="*/ 2766060 h 3630930"/>
              <a:gd name="connsiteX21" fmla="*/ 100432 w 634260"/>
              <a:gd name="connsiteY21" fmla="*/ 2903220 h 3630930"/>
              <a:gd name="connsiteX22" fmla="*/ 176632 w 634260"/>
              <a:gd name="connsiteY22" fmla="*/ 3040380 h 3630930"/>
              <a:gd name="connsiteX23" fmla="*/ 54712 w 634260"/>
              <a:gd name="connsiteY23" fmla="*/ 3177540 h 3630930"/>
              <a:gd name="connsiteX24" fmla="*/ 146152 w 634260"/>
              <a:gd name="connsiteY24" fmla="*/ 3314700 h 3630930"/>
              <a:gd name="connsiteX25" fmla="*/ 16612 w 634260"/>
              <a:gd name="connsiteY25" fmla="*/ 3413760 h 3630930"/>
              <a:gd name="connsiteX26" fmla="*/ 62332 w 634260"/>
              <a:gd name="connsiteY26" fmla="*/ 3540760 h 3630930"/>
              <a:gd name="connsiteX27" fmla="*/ 30582 w 634260"/>
              <a:gd name="connsiteY27" fmla="*/ 3599180 h 3630930"/>
              <a:gd name="connsiteX28" fmla="*/ 5182 w 634260"/>
              <a:gd name="connsiteY28" fmla="*/ 3624580 h 3630930"/>
              <a:gd name="connsiteX29" fmla="*/ 30582 w 634260"/>
              <a:gd name="connsiteY29" fmla="*/ 3630930 h 3630930"/>
              <a:gd name="connsiteX0" fmla="*/ 613410 w 629078"/>
              <a:gd name="connsiteY0" fmla="*/ 0 h 3624580"/>
              <a:gd name="connsiteX1" fmla="*/ 537210 w 629078"/>
              <a:gd name="connsiteY1" fmla="*/ 114300 h 3624580"/>
              <a:gd name="connsiteX2" fmla="*/ 628650 w 629078"/>
              <a:gd name="connsiteY2" fmla="*/ 243840 h 3624580"/>
              <a:gd name="connsiteX3" fmla="*/ 491490 w 629078"/>
              <a:gd name="connsiteY3" fmla="*/ 373380 h 3624580"/>
              <a:gd name="connsiteX4" fmla="*/ 582930 w 629078"/>
              <a:gd name="connsiteY4" fmla="*/ 525780 h 3624580"/>
              <a:gd name="connsiteX5" fmla="*/ 445770 w 629078"/>
              <a:gd name="connsiteY5" fmla="*/ 662940 h 3624580"/>
              <a:gd name="connsiteX6" fmla="*/ 544830 w 629078"/>
              <a:gd name="connsiteY6" fmla="*/ 807720 h 3624580"/>
              <a:gd name="connsiteX7" fmla="*/ 400050 w 629078"/>
              <a:gd name="connsiteY7" fmla="*/ 922020 h 3624580"/>
              <a:gd name="connsiteX8" fmla="*/ 499110 w 629078"/>
              <a:gd name="connsiteY8" fmla="*/ 1097280 h 3624580"/>
              <a:gd name="connsiteX9" fmla="*/ 361950 w 629078"/>
              <a:gd name="connsiteY9" fmla="*/ 1219200 h 3624580"/>
              <a:gd name="connsiteX10" fmla="*/ 445770 w 629078"/>
              <a:gd name="connsiteY10" fmla="*/ 1371600 h 3624580"/>
              <a:gd name="connsiteX11" fmla="*/ 316230 w 629078"/>
              <a:gd name="connsiteY11" fmla="*/ 1508760 h 3624580"/>
              <a:gd name="connsiteX12" fmla="*/ 400050 w 629078"/>
              <a:gd name="connsiteY12" fmla="*/ 1645920 h 3624580"/>
              <a:gd name="connsiteX13" fmla="*/ 270510 w 629078"/>
              <a:gd name="connsiteY13" fmla="*/ 1790700 h 3624580"/>
              <a:gd name="connsiteX14" fmla="*/ 354330 w 629078"/>
              <a:gd name="connsiteY14" fmla="*/ 1927860 h 3624580"/>
              <a:gd name="connsiteX15" fmla="*/ 232410 w 629078"/>
              <a:gd name="connsiteY15" fmla="*/ 2065020 h 3624580"/>
              <a:gd name="connsiteX16" fmla="*/ 308610 w 629078"/>
              <a:gd name="connsiteY16" fmla="*/ 2202180 h 3624580"/>
              <a:gd name="connsiteX17" fmla="*/ 186690 w 629078"/>
              <a:gd name="connsiteY17" fmla="*/ 2339340 h 3624580"/>
              <a:gd name="connsiteX18" fmla="*/ 262890 w 629078"/>
              <a:gd name="connsiteY18" fmla="*/ 2484120 h 3624580"/>
              <a:gd name="connsiteX19" fmla="*/ 140970 w 629078"/>
              <a:gd name="connsiteY19" fmla="*/ 2613660 h 3624580"/>
              <a:gd name="connsiteX20" fmla="*/ 217170 w 629078"/>
              <a:gd name="connsiteY20" fmla="*/ 2766060 h 3624580"/>
              <a:gd name="connsiteX21" fmla="*/ 95250 w 629078"/>
              <a:gd name="connsiteY21" fmla="*/ 2903220 h 3624580"/>
              <a:gd name="connsiteX22" fmla="*/ 171450 w 629078"/>
              <a:gd name="connsiteY22" fmla="*/ 3040380 h 3624580"/>
              <a:gd name="connsiteX23" fmla="*/ 49530 w 629078"/>
              <a:gd name="connsiteY23" fmla="*/ 3177540 h 3624580"/>
              <a:gd name="connsiteX24" fmla="*/ 140970 w 629078"/>
              <a:gd name="connsiteY24" fmla="*/ 3314700 h 3624580"/>
              <a:gd name="connsiteX25" fmla="*/ 11430 w 629078"/>
              <a:gd name="connsiteY25" fmla="*/ 3413760 h 3624580"/>
              <a:gd name="connsiteX26" fmla="*/ 57150 w 629078"/>
              <a:gd name="connsiteY26" fmla="*/ 3540760 h 3624580"/>
              <a:gd name="connsiteX27" fmla="*/ 25400 w 629078"/>
              <a:gd name="connsiteY27" fmla="*/ 3599180 h 3624580"/>
              <a:gd name="connsiteX28" fmla="*/ 0 w 629078"/>
              <a:gd name="connsiteY28" fmla="*/ 3624580 h 3624580"/>
              <a:gd name="connsiteX0" fmla="*/ 606879 w 622547"/>
              <a:gd name="connsiteY0" fmla="*/ 0 h 3599180"/>
              <a:gd name="connsiteX1" fmla="*/ 530679 w 622547"/>
              <a:gd name="connsiteY1" fmla="*/ 114300 h 3599180"/>
              <a:gd name="connsiteX2" fmla="*/ 622119 w 622547"/>
              <a:gd name="connsiteY2" fmla="*/ 243840 h 3599180"/>
              <a:gd name="connsiteX3" fmla="*/ 484959 w 622547"/>
              <a:gd name="connsiteY3" fmla="*/ 373380 h 3599180"/>
              <a:gd name="connsiteX4" fmla="*/ 576399 w 622547"/>
              <a:gd name="connsiteY4" fmla="*/ 525780 h 3599180"/>
              <a:gd name="connsiteX5" fmla="*/ 439239 w 622547"/>
              <a:gd name="connsiteY5" fmla="*/ 662940 h 3599180"/>
              <a:gd name="connsiteX6" fmla="*/ 538299 w 622547"/>
              <a:gd name="connsiteY6" fmla="*/ 807720 h 3599180"/>
              <a:gd name="connsiteX7" fmla="*/ 393519 w 622547"/>
              <a:gd name="connsiteY7" fmla="*/ 922020 h 3599180"/>
              <a:gd name="connsiteX8" fmla="*/ 492579 w 622547"/>
              <a:gd name="connsiteY8" fmla="*/ 1097280 h 3599180"/>
              <a:gd name="connsiteX9" fmla="*/ 355419 w 622547"/>
              <a:gd name="connsiteY9" fmla="*/ 1219200 h 3599180"/>
              <a:gd name="connsiteX10" fmla="*/ 439239 w 622547"/>
              <a:gd name="connsiteY10" fmla="*/ 1371600 h 3599180"/>
              <a:gd name="connsiteX11" fmla="*/ 309699 w 622547"/>
              <a:gd name="connsiteY11" fmla="*/ 1508760 h 3599180"/>
              <a:gd name="connsiteX12" fmla="*/ 393519 w 622547"/>
              <a:gd name="connsiteY12" fmla="*/ 1645920 h 3599180"/>
              <a:gd name="connsiteX13" fmla="*/ 263979 w 622547"/>
              <a:gd name="connsiteY13" fmla="*/ 1790700 h 3599180"/>
              <a:gd name="connsiteX14" fmla="*/ 347799 w 622547"/>
              <a:gd name="connsiteY14" fmla="*/ 1927860 h 3599180"/>
              <a:gd name="connsiteX15" fmla="*/ 225879 w 622547"/>
              <a:gd name="connsiteY15" fmla="*/ 2065020 h 3599180"/>
              <a:gd name="connsiteX16" fmla="*/ 302079 w 622547"/>
              <a:gd name="connsiteY16" fmla="*/ 2202180 h 3599180"/>
              <a:gd name="connsiteX17" fmla="*/ 180159 w 622547"/>
              <a:gd name="connsiteY17" fmla="*/ 2339340 h 3599180"/>
              <a:gd name="connsiteX18" fmla="*/ 256359 w 622547"/>
              <a:gd name="connsiteY18" fmla="*/ 2484120 h 3599180"/>
              <a:gd name="connsiteX19" fmla="*/ 134439 w 622547"/>
              <a:gd name="connsiteY19" fmla="*/ 2613660 h 3599180"/>
              <a:gd name="connsiteX20" fmla="*/ 210639 w 622547"/>
              <a:gd name="connsiteY20" fmla="*/ 2766060 h 3599180"/>
              <a:gd name="connsiteX21" fmla="*/ 88719 w 622547"/>
              <a:gd name="connsiteY21" fmla="*/ 2903220 h 3599180"/>
              <a:gd name="connsiteX22" fmla="*/ 164919 w 622547"/>
              <a:gd name="connsiteY22" fmla="*/ 3040380 h 3599180"/>
              <a:gd name="connsiteX23" fmla="*/ 42999 w 622547"/>
              <a:gd name="connsiteY23" fmla="*/ 3177540 h 3599180"/>
              <a:gd name="connsiteX24" fmla="*/ 134439 w 622547"/>
              <a:gd name="connsiteY24" fmla="*/ 3314700 h 3599180"/>
              <a:gd name="connsiteX25" fmla="*/ 4899 w 622547"/>
              <a:gd name="connsiteY25" fmla="*/ 3413760 h 3599180"/>
              <a:gd name="connsiteX26" fmla="*/ 50619 w 622547"/>
              <a:gd name="connsiteY26" fmla="*/ 3540760 h 3599180"/>
              <a:gd name="connsiteX27" fmla="*/ 18869 w 622547"/>
              <a:gd name="connsiteY27" fmla="*/ 3599180 h 359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2547" h="3599180">
                <a:moveTo>
                  <a:pt x="606879" y="0"/>
                </a:moveTo>
                <a:cubicBezTo>
                  <a:pt x="567509" y="36830"/>
                  <a:pt x="528139" y="73660"/>
                  <a:pt x="530679" y="114300"/>
                </a:cubicBezTo>
                <a:cubicBezTo>
                  <a:pt x="533219" y="154940"/>
                  <a:pt x="629739" y="200660"/>
                  <a:pt x="622119" y="243840"/>
                </a:cubicBezTo>
                <a:cubicBezTo>
                  <a:pt x="614499" y="287020"/>
                  <a:pt x="492579" y="326390"/>
                  <a:pt x="484959" y="373380"/>
                </a:cubicBezTo>
                <a:cubicBezTo>
                  <a:pt x="477339" y="420370"/>
                  <a:pt x="584019" y="477520"/>
                  <a:pt x="576399" y="525780"/>
                </a:cubicBezTo>
                <a:cubicBezTo>
                  <a:pt x="568779" y="574040"/>
                  <a:pt x="445589" y="615950"/>
                  <a:pt x="439239" y="662940"/>
                </a:cubicBezTo>
                <a:cubicBezTo>
                  <a:pt x="432889" y="709930"/>
                  <a:pt x="545919" y="764540"/>
                  <a:pt x="538299" y="807720"/>
                </a:cubicBezTo>
                <a:cubicBezTo>
                  <a:pt x="530679" y="850900"/>
                  <a:pt x="401139" y="873760"/>
                  <a:pt x="393519" y="922020"/>
                </a:cubicBezTo>
                <a:cubicBezTo>
                  <a:pt x="385899" y="970280"/>
                  <a:pt x="498929" y="1047750"/>
                  <a:pt x="492579" y="1097280"/>
                </a:cubicBezTo>
                <a:cubicBezTo>
                  <a:pt x="486229" y="1146810"/>
                  <a:pt x="364309" y="1173480"/>
                  <a:pt x="355419" y="1219200"/>
                </a:cubicBezTo>
                <a:cubicBezTo>
                  <a:pt x="346529" y="1264920"/>
                  <a:pt x="446859" y="1323340"/>
                  <a:pt x="439239" y="1371600"/>
                </a:cubicBezTo>
                <a:cubicBezTo>
                  <a:pt x="431619" y="1419860"/>
                  <a:pt x="317319" y="1463040"/>
                  <a:pt x="309699" y="1508760"/>
                </a:cubicBezTo>
                <a:cubicBezTo>
                  <a:pt x="302079" y="1554480"/>
                  <a:pt x="401139" y="1598930"/>
                  <a:pt x="393519" y="1645920"/>
                </a:cubicBezTo>
                <a:cubicBezTo>
                  <a:pt x="385899" y="1692910"/>
                  <a:pt x="271599" y="1743710"/>
                  <a:pt x="263979" y="1790700"/>
                </a:cubicBezTo>
                <a:cubicBezTo>
                  <a:pt x="256359" y="1837690"/>
                  <a:pt x="354149" y="1882140"/>
                  <a:pt x="347799" y="1927860"/>
                </a:cubicBezTo>
                <a:cubicBezTo>
                  <a:pt x="341449" y="1973580"/>
                  <a:pt x="233499" y="2019300"/>
                  <a:pt x="225879" y="2065020"/>
                </a:cubicBezTo>
                <a:cubicBezTo>
                  <a:pt x="218259" y="2110740"/>
                  <a:pt x="309699" y="2156460"/>
                  <a:pt x="302079" y="2202180"/>
                </a:cubicBezTo>
                <a:cubicBezTo>
                  <a:pt x="294459" y="2247900"/>
                  <a:pt x="187779" y="2292350"/>
                  <a:pt x="180159" y="2339340"/>
                </a:cubicBezTo>
                <a:cubicBezTo>
                  <a:pt x="172539" y="2386330"/>
                  <a:pt x="263979" y="2438400"/>
                  <a:pt x="256359" y="2484120"/>
                </a:cubicBezTo>
                <a:cubicBezTo>
                  <a:pt x="248739" y="2529840"/>
                  <a:pt x="142059" y="2566670"/>
                  <a:pt x="134439" y="2613660"/>
                </a:cubicBezTo>
                <a:cubicBezTo>
                  <a:pt x="126819" y="2660650"/>
                  <a:pt x="218259" y="2717800"/>
                  <a:pt x="210639" y="2766060"/>
                </a:cubicBezTo>
                <a:cubicBezTo>
                  <a:pt x="203019" y="2814320"/>
                  <a:pt x="96339" y="2857500"/>
                  <a:pt x="88719" y="2903220"/>
                </a:cubicBezTo>
                <a:cubicBezTo>
                  <a:pt x="81099" y="2948940"/>
                  <a:pt x="172539" y="2994660"/>
                  <a:pt x="164919" y="3040380"/>
                </a:cubicBezTo>
                <a:cubicBezTo>
                  <a:pt x="157299" y="3086100"/>
                  <a:pt x="48079" y="3131820"/>
                  <a:pt x="42999" y="3177540"/>
                </a:cubicBezTo>
                <a:cubicBezTo>
                  <a:pt x="37919" y="3223260"/>
                  <a:pt x="140789" y="3275330"/>
                  <a:pt x="134439" y="3314700"/>
                </a:cubicBezTo>
                <a:cubicBezTo>
                  <a:pt x="128089" y="3354070"/>
                  <a:pt x="66494" y="3383915"/>
                  <a:pt x="4899" y="3413760"/>
                </a:cubicBezTo>
                <a:cubicBezTo>
                  <a:pt x="-19231" y="3432810"/>
                  <a:pt x="53794" y="3537585"/>
                  <a:pt x="50619" y="3540760"/>
                </a:cubicBezTo>
                <a:cubicBezTo>
                  <a:pt x="39189" y="3578013"/>
                  <a:pt x="45327" y="3580977"/>
                  <a:pt x="18869" y="3599180"/>
                </a:cubicBezTo>
              </a:path>
            </a:pathLst>
          </a:custGeom>
          <a:noFill/>
          <a:ln w="76200">
            <a:solidFill>
              <a:srgbClr val="9900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67990">
            <a:off x="6353921" y="1136178"/>
            <a:ext cx="2984674" cy="667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Dodecagon 19"/>
          <p:cNvSpPr/>
          <p:nvPr/>
        </p:nvSpPr>
        <p:spPr>
          <a:xfrm>
            <a:off x="6740818" y="5365750"/>
            <a:ext cx="769349" cy="685800"/>
          </a:xfrm>
          <a:prstGeom prst="dodecagon">
            <a:avLst/>
          </a:prstGeom>
          <a:solidFill>
            <a:srgbClr val="990099"/>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dirty="0">
                <a:latin typeface="Arial" panose="020B0604020202020204" pitchFamily="34" charset="0"/>
                <a:cs typeface="Arial" panose="020B0604020202020204" pitchFamily="34" charset="0"/>
              </a:rPr>
              <a:t>UVA</a:t>
            </a:r>
            <a:endParaRPr lang="en-ZA" b="1" dirty="0">
              <a:latin typeface="Arial" panose="020B0604020202020204" pitchFamily="34" charset="0"/>
              <a:cs typeface="Arial" panose="020B0604020202020204" pitchFamily="34" charset="0"/>
            </a:endParaRPr>
          </a:p>
        </p:txBody>
      </p:sp>
      <p:sp>
        <p:nvSpPr>
          <p:cNvPr id="21" name="TextBox 20"/>
          <p:cNvSpPr txBox="1"/>
          <p:nvPr/>
        </p:nvSpPr>
        <p:spPr>
          <a:xfrm>
            <a:off x="101600" y="635000"/>
            <a:ext cx="2971800" cy="830997"/>
          </a:xfrm>
          <a:prstGeom prst="rect">
            <a:avLst/>
          </a:prstGeom>
          <a:noFill/>
        </p:spPr>
        <p:txBody>
          <a:bodyPr wrap="square" rtlCol="0">
            <a:spAutoFit/>
          </a:bodyPr>
          <a:lstStyle/>
          <a:p>
            <a:pPr algn="ctr"/>
            <a:r>
              <a:rPr lang="en-ZA" sz="2400" b="1" dirty="0">
                <a:latin typeface="Arial" panose="020B0604020202020204" pitchFamily="34" charset="0"/>
                <a:cs typeface="Arial" panose="020B0604020202020204" pitchFamily="34" charset="0"/>
              </a:rPr>
              <a:t>24 Healthy Volunteers</a:t>
            </a:r>
          </a:p>
        </p:txBody>
      </p:sp>
      <p:sp>
        <p:nvSpPr>
          <p:cNvPr id="24" name="Freeform 23"/>
          <p:cNvSpPr/>
          <p:nvPr/>
        </p:nvSpPr>
        <p:spPr>
          <a:xfrm>
            <a:off x="7112180" y="2979420"/>
            <a:ext cx="439652" cy="2379980"/>
          </a:xfrm>
          <a:custGeom>
            <a:avLst/>
            <a:gdLst>
              <a:gd name="connsiteX0" fmla="*/ 601980 w 617648"/>
              <a:gd name="connsiteY0" fmla="*/ 0 h 3413760"/>
              <a:gd name="connsiteX1" fmla="*/ 525780 w 617648"/>
              <a:gd name="connsiteY1" fmla="*/ 114300 h 3413760"/>
              <a:gd name="connsiteX2" fmla="*/ 617220 w 617648"/>
              <a:gd name="connsiteY2" fmla="*/ 243840 h 3413760"/>
              <a:gd name="connsiteX3" fmla="*/ 480060 w 617648"/>
              <a:gd name="connsiteY3" fmla="*/ 373380 h 3413760"/>
              <a:gd name="connsiteX4" fmla="*/ 571500 w 617648"/>
              <a:gd name="connsiteY4" fmla="*/ 525780 h 3413760"/>
              <a:gd name="connsiteX5" fmla="*/ 434340 w 617648"/>
              <a:gd name="connsiteY5" fmla="*/ 662940 h 3413760"/>
              <a:gd name="connsiteX6" fmla="*/ 533400 w 617648"/>
              <a:gd name="connsiteY6" fmla="*/ 807720 h 3413760"/>
              <a:gd name="connsiteX7" fmla="*/ 388620 w 617648"/>
              <a:gd name="connsiteY7" fmla="*/ 922020 h 3413760"/>
              <a:gd name="connsiteX8" fmla="*/ 487680 w 617648"/>
              <a:gd name="connsiteY8" fmla="*/ 1097280 h 3413760"/>
              <a:gd name="connsiteX9" fmla="*/ 350520 w 617648"/>
              <a:gd name="connsiteY9" fmla="*/ 1219200 h 3413760"/>
              <a:gd name="connsiteX10" fmla="*/ 434340 w 617648"/>
              <a:gd name="connsiteY10" fmla="*/ 1371600 h 3413760"/>
              <a:gd name="connsiteX11" fmla="*/ 304800 w 617648"/>
              <a:gd name="connsiteY11" fmla="*/ 1508760 h 3413760"/>
              <a:gd name="connsiteX12" fmla="*/ 388620 w 617648"/>
              <a:gd name="connsiteY12" fmla="*/ 1645920 h 3413760"/>
              <a:gd name="connsiteX13" fmla="*/ 259080 w 617648"/>
              <a:gd name="connsiteY13" fmla="*/ 1790700 h 3413760"/>
              <a:gd name="connsiteX14" fmla="*/ 342900 w 617648"/>
              <a:gd name="connsiteY14" fmla="*/ 1927860 h 3413760"/>
              <a:gd name="connsiteX15" fmla="*/ 220980 w 617648"/>
              <a:gd name="connsiteY15" fmla="*/ 2065020 h 3413760"/>
              <a:gd name="connsiteX16" fmla="*/ 297180 w 617648"/>
              <a:gd name="connsiteY16" fmla="*/ 2202180 h 3413760"/>
              <a:gd name="connsiteX17" fmla="*/ 175260 w 617648"/>
              <a:gd name="connsiteY17" fmla="*/ 2339340 h 3413760"/>
              <a:gd name="connsiteX18" fmla="*/ 251460 w 617648"/>
              <a:gd name="connsiteY18" fmla="*/ 2484120 h 3413760"/>
              <a:gd name="connsiteX19" fmla="*/ 129540 w 617648"/>
              <a:gd name="connsiteY19" fmla="*/ 2613660 h 3413760"/>
              <a:gd name="connsiteX20" fmla="*/ 205740 w 617648"/>
              <a:gd name="connsiteY20" fmla="*/ 2766060 h 3413760"/>
              <a:gd name="connsiteX21" fmla="*/ 83820 w 617648"/>
              <a:gd name="connsiteY21" fmla="*/ 2903220 h 3413760"/>
              <a:gd name="connsiteX22" fmla="*/ 160020 w 617648"/>
              <a:gd name="connsiteY22" fmla="*/ 3040380 h 3413760"/>
              <a:gd name="connsiteX23" fmla="*/ 38100 w 617648"/>
              <a:gd name="connsiteY23" fmla="*/ 3177540 h 3413760"/>
              <a:gd name="connsiteX24" fmla="*/ 129540 w 617648"/>
              <a:gd name="connsiteY24" fmla="*/ 3314700 h 3413760"/>
              <a:gd name="connsiteX25" fmla="*/ 0 w 617648"/>
              <a:gd name="connsiteY25" fmla="*/ 3413760 h 3413760"/>
              <a:gd name="connsiteX0" fmla="*/ 617506 w 633174"/>
              <a:gd name="connsiteY0" fmla="*/ 0 h 3429000"/>
              <a:gd name="connsiteX1" fmla="*/ 541306 w 633174"/>
              <a:gd name="connsiteY1" fmla="*/ 114300 h 3429000"/>
              <a:gd name="connsiteX2" fmla="*/ 632746 w 633174"/>
              <a:gd name="connsiteY2" fmla="*/ 243840 h 3429000"/>
              <a:gd name="connsiteX3" fmla="*/ 495586 w 633174"/>
              <a:gd name="connsiteY3" fmla="*/ 373380 h 3429000"/>
              <a:gd name="connsiteX4" fmla="*/ 587026 w 633174"/>
              <a:gd name="connsiteY4" fmla="*/ 525780 h 3429000"/>
              <a:gd name="connsiteX5" fmla="*/ 449866 w 633174"/>
              <a:gd name="connsiteY5" fmla="*/ 662940 h 3429000"/>
              <a:gd name="connsiteX6" fmla="*/ 548926 w 633174"/>
              <a:gd name="connsiteY6" fmla="*/ 807720 h 3429000"/>
              <a:gd name="connsiteX7" fmla="*/ 404146 w 633174"/>
              <a:gd name="connsiteY7" fmla="*/ 922020 h 3429000"/>
              <a:gd name="connsiteX8" fmla="*/ 503206 w 633174"/>
              <a:gd name="connsiteY8" fmla="*/ 1097280 h 3429000"/>
              <a:gd name="connsiteX9" fmla="*/ 366046 w 633174"/>
              <a:gd name="connsiteY9" fmla="*/ 1219200 h 3429000"/>
              <a:gd name="connsiteX10" fmla="*/ 449866 w 633174"/>
              <a:gd name="connsiteY10" fmla="*/ 1371600 h 3429000"/>
              <a:gd name="connsiteX11" fmla="*/ 320326 w 633174"/>
              <a:gd name="connsiteY11" fmla="*/ 1508760 h 3429000"/>
              <a:gd name="connsiteX12" fmla="*/ 404146 w 633174"/>
              <a:gd name="connsiteY12" fmla="*/ 1645920 h 3429000"/>
              <a:gd name="connsiteX13" fmla="*/ 274606 w 633174"/>
              <a:gd name="connsiteY13" fmla="*/ 1790700 h 3429000"/>
              <a:gd name="connsiteX14" fmla="*/ 358426 w 633174"/>
              <a:gd name="connsiteY14" fmla="*/ 1927860 h 3429000"/>
              <a:gd name="connsiteX15" fmla="*/ 236506 w 633174"/>
              <a:gd name="connsiteY15" fmla="*/ 2065020 h 3429000"/>
              <a:gd name="connsiteX16" fmla="*/ 312706 w 633174"/>
              <a:gd name="connsiteY16" fmla="*/ 2202180 h 3429000"/>
              <a:gd name="connsiteX17" fmla="*/ 190786 w 633174"/>
              <a:gd name="connsiteY17" fmla="*/ 2339340 h 3429000"/>
              <a:gd name="connsiteX18" fmla="*/ 266986 w 633174"/>
              <a:gd name="connsiteY18" fmla="*/ 2484120 h 3429000"/>
              <a:gd name="connsiteX19" fmla="*/ 145066 w 633174"/>
              <a:gd name="connsiteY19" fmla="*/ 2613660 h 3429000"/>
              <a:gd name="connsiteX20" fmla="*/ 221266 w 633174"/>
              <a:gd name="connsiteY20" fmla="*/ 2766060 h 3429000"/>
              <a:gd name="connsiteX21" fmla="*/ 99346 w 633174"/>
              <a:gd name="connsiteY21" fmla="*/ 2903220 h 3429000"/>
              <a:gd name="connsiteX22" fmla="*/ 175546 w 633174"/>
              <a:gd name="connsiteY22" fmla="*/ 3040380 h 3429000"/>
              <a:gd name="connsiteX23" fmla="*/ 53626 w 633174"/>
              <a:gd name="connsiteY23" fmla="*/ 3177540 h 3429000"/>
              <a:gd name="connsiteX24" fmla="*/ 145066 w 633174"/>
              <a:gd name="connsiteY24" fmla="*/ 3314700 h 3429000"/>
              <a:gd name="connsiteX25" fmla="*/ 15526 w 633174"/>
              <a:gd name="connsiteY25" fmla="*/ 3413760 h 3429000"/>
              <a:gd name="connsiteX26" fmla="*/ 286 w 633174"/>
              <a:gd name="connsiteY26" fmla="*/ 3429000 h 3429000"/>
              <a:gd name="connsiteX0" fmla="*/ 606879 w 622547"/>
              <a:gd name="connsiteY0" fmla="*/ 0 h 3566160"/>
              <a:gd name="connsiteX1" fmla="*/ 530679 w 622547"/>
              <a:gd name="connsiteY1" fmla="*/ 114300 h 3566160"/>
              <a:gd name="connsiteX2" fmla="*/ 622119 w 622547"/>
              <a:gd name="connsiteY2" fmla="*/ 243840 h 3566160"/>
              <a:gd name="connsiteX3" fmla="*/ 484959 w 622547"/>
              <a:gd name="connsiteY3" fmla="*/ 373380 h 3566160"/>
              <a:gd name="connsiteX4" fmla="*/ 576399 w 622547"/>
              <a:gd name="connsiteY4" fmla="*/ 525780 h 3566160"/>
              <a:gd name="connsiteX5" fmla="*/ 439239 w 622547"/>
              <a:gd name="connsiteY5" fmla="*/ 662940 h 3566160"/>
              <a:gd name="connsiteX6" fmla="*/ 538299 w 622547"/>
              <a:gd name="connsiteY6" fmla="*/ 807720 h 3566160"/>
              <a:gd name="connsiteX7" fmla="*/ 393519 w 622547"/>
              <a:gd name="connsiteY7" fmla="*/ 922020 h 3566160"/>
              <a:gd name="connsiteX8" fmla="*/ 492579 w 622547"/>
              <a:gd name="connsiteY8" fmla="*/ 1097280 h 3566160"/>
              <a:gd name="connsiteX9" fmla="*/ 355419 w 622547"/>
              <a:gd name="connsiteY9" fmla="*/ 1219200 h 3566160"/>
              <a:gd name="connsiteX10" fmla="*/ 439239 w 622547"/>
              <a:gd name="connsiteY10" fmla="*/ 1371600 h 3566160"/>
              <a:gd name="connsiteX11" fmla="*/ 309699 w 622547"/>
              <a:gd name="connsiteY11" fmla="*/ 1508760 h 3566160"/>
              <a:gd name="connsiteX12" fmla="*/ 393519 w 622547"/>
              <a:gd name="connsiteY12" fmla="*/ 1645920 h 3566160"/>
              <a:gd name="connsiteX13" fmla="*/ 263979 w 622547"/>
              <a:gd name="connsiteY13" fmla="*/ 1790700 h 3566160"/>
              <a:gd name="connsiteX14" fmla="*/ 347799 w 622547"/>
              <a:gd name="connsiteY14" fmla="*/ 1927860 h 3566160"/>
              <a:gd name="connsiteX15" fmla="*/ 225879 w 622547"/>
              <a:gd name="connsiteY15" fmla="*/ 2065020 h 3566160"/>
              <a:gd name="connsiteX16" fmla="*/ 302079 w 622547"/>
              <a:gd name="connsiteY16" fmla="*/ 2202180 h 3566160"/>
              <a:gd name="connsiteX17" fmla="*/ 180159 w 622547"/>
              <a:gd name="connsiteY17" fmla="*/ 2339340 h 3566160"/>
              <a:gd name="connsiteX18" fmla="*/ 256359 w 622547"/>
              <a:gd name="connsiteY18" fmla="*/ 2484120 h 3566160"/>
              <a:gd name="connsiteX19" fmla="*/ 134439 w 622547"/>
              <a:gd name="connsiteY19" fmla="*/ 2613660 h 3566160"/>
              <a:gd name="connsiteX20" fmla="*/ 210639 w 622547"/>
              <a:gd name="connsiteY20" fmla="*/ 2766060 h 3566160"/>
              <a:gd name="connsiteX21" fmla="*/ 88719 w 622547"/>
              <a:gd name="connsiteY21" fmla="*/ 2903220 h 3566160"/>
              <a:gd name="connsiteX22" fmla="*/ 164919 w 622547"/>
              <a:gd name="connsiteY22" fmla="*/ 3040380 h 3566160"/>
              <a:gd name="connsiteX23" fmla="*/ 42999 w 622547"/>
              <a:gd name="connsiteY23" fmla="*/ 3177540 h 3566160"/>
              <a:gd name="connsiteX24" fmla="*/ 134439 w 622547"/>
              <a:gd name="connsiteY24" fmla="*/ 3314700 h 3566160"/>
              <a:gd name="connsiteX25" fmla="*/ 4899 w 622547"/>
              <a:gd name="connsiteY25" fmla="*/ 3413760 h 3566160"/>
              <a:gd name="connsiteX26" fmla="*/ 50619 w 622547"/>
              <a:gd name="connsiteY26" fmla="*/ 3566160 h 3566160"/>
              <a:gd name="connsiteX0" fmla="*/ 605250 w 620918"/>
              <a:gd name="connsiteY0" fmla="*/ 0 h 3642360"/>
              <a:gd name="connsiteX1" fmla="*/ 529050 w 620918"/>
              <a:gd name="connsiteY1" fmla="*/ 114300 h 3642360"/>
              <a:gd name="connsiteX2" fmla="*/ 620490 w 620918"/>
              <a:gd name="connsiteY2" fmla="*/ 243840 h 3642360"/>
              <a:gd name="connsiteX3" fmla="*/ 483330 w 620918"/>
              <a:gd name="connsiteY3" fmla="*/ 373380 h 3642360"/>
              <a:gd name="connsiteX4" fmla="*/ 574770 w 620918"/>
              <a:gd name="connsiteY4" fmla="*/ 525780 h 3642360"/>
              <a:gd name="connsiteX5" fmla="*/ 437610 w 620918"/>
              <a:gd name="connsiteY5" fmla="*/ 662940 h 3642360"/>
              <a:gd name="connsiteX6" fmla="*/ 536670 w 620918"/>
              <a:gd name="connsiteY6" fmla="*/ 807720 h 3642360"/>
              <a:gd name="connsiteX7" fmla="*/ 391890 w 620918"/>
              <a:gd name="connsiteY7" fmla="*/ 922020 h 3642360"/>
              <a:gd name="connsiteX8" fmla="*/ 490950 w 620918"/>
              <a:gd name="connsiteY8" fmla="*/ 1097280 h 3642360"/>
              <a:gd name="connsiteX9" fmla="*/ 353790 w 620918"/>
              <a:gd name="connsiteY9" fmla="*/ 1219200 h 3642360"/>
              <a:gd name="connsiteX10" fmla="*/ 437610 w 620918"/>
              <a:gd name="connsiteY10" fmla="*/ 1371600 h 3642360"/>
              <a:gd name="connsiteX11" fmla="*/ 308070 w 620918"/>
              <a:gd name="connsiteY11" fmla="*/ 1508760 h 3642360"/>
              <a:gd name="connsiteX12" fmla="*/ 391890 w 620918"/>
              <a:gd name="connsiteY12" fmla="*/ 1645920 h 3642360"/>
              <a:gd name="connsiteX13" fmla="*/ 262350 w 620918"/>
              <a:gd name="connsiteY13" fmla="*/ 1790700 h 3642360"/>
              <a:gd name="connsiteX14" fmla="*/ 346170 w 620918"/>
              <a:gd name="connsiteY14" fmla="*/ 1927860 h 3642360"/>
              <a:gd name="connsiteX15" fmla="*/ 224250 w 620918"/>
              <a:gd name="connsiteY15" fmla="*/ 2065020 h 3642360"/>
              <a:gd name="connsiteX16" fmla="*/ 300450 w 620918"/>
              <a:gd name="connsiteY16" fmla="*/ 2202180 h 3642360"/>
              <a:gd name="connsiteX17" fmla="*/ 178530 w 620918"/>
              <a:gd name="connsiteY17" fmla="*/ 2339340 h 3642360"/>
              <a:gd name="connsiteX18" fmla="*/ 254730 w 620918"/>
              <a:gd name="connsiteY18" fmla="*/ 2484120 h 3642360"/>
              <a:gd name="connsiteX19" fmla="*/ 132810 w 620918"/>
              <a:gd name="connsiteY19" fmla="*/ 2613660 h 3642360"/>
              <a:gd name="connsiteX20" fmla="*/ 209010 w 620918"/>
              <a:gd name="connsiteY20" fmla="*/ 2766060 h 3642360"/>
              <a:gd name="connsiteX21" fmla="*/ 87090 w 620918"/>
              <a:gd name="connsiteY21" fmla="*/ 2903220 h 3642360"/>
              <a:gd name="connsiteX22" fmla="*/ 163290 w 620918"/>
              <a:gd name="connsiteY22" fmla="*/ 3040380 h 3642360"/>
              <a:gd name="connsiteX23" fmla="*/ 41370 w 620918"/>
              <a:gd name="connsiteY23" fmla="*/ 3177540 h 3642360"/>
              <a:gd name="connsiteX24" fmla="*/ 132810 w 620918"/>
              <a:gd name="connsiteY24" fmla="*/ 3314700 h 3642360"/>
              <a:gd name="connsiteX25" fmla="*/ 3270 w 620918"/>
              <a:gd name="connsiteY25" fmla="*/ 3413760 h 3642360"/>
              <a:gd name="connsiteX26" fmla="*/ 93440 w 620918"/>
              <a:gd name="connsiteY26" fmla="*/ 3642360 h 3642360"/>
              <a:gd name="connsiteX0" fmla="*/ 606553 w 622221"/>
              <a:gd name="connsiteY0" fmla="*/ 0 h 3655060"/>
              <a:gd name="connsiteX1" fmla="*/ 530353 w 622221"/>
              <a:gd name="connsiteY1" fmla="*/ 114300 h 3655060"/>
              <a:gd name="connsiteX2" fmla="*/ 621793 w 622221"/>
              <a:gd name="connsiteY2" fmla="*/ 243840 h 3655060"/>
              <a:gd name="connsiteX3" fmla="*/ 484633 w 622221"/>
              <a:gd name="connsiteY3" fmla="*/ 373380 h 3655060"/>
              <a:gd name="connsiteX4" fmla="*/ 576073 w 622221"/>
              <a:gd name="connsiteY4" fmla="*/ 525780 h 3655060"/>
              <a:gd name="connsiteX5" fmla="*/ 438913 w 622221"/>
              <a:gd name="connsiteY5" fmla="*/ 662940 h 3655060"/>
              <a:gd name="connsiteX6" fmla="*/ 537973 w 622221"/>
              <a:gd name="connsiteY6" fmla="*/ 807720 h 3655060"/>
              <a:gd name="connsiteX7" fmla="*/ 393193 w 622221"/>
              <a:gd name="connsiteY7" fmla="*/ 922020 h 3655060"/>
              <a:gd name="connsiteX8" fmla="*/ 492253 w 622221"/>
              <a:gd name="connsiteY8" fmla="*/ 1097280 h 3655060"/>
              <a:gd name="connsiteX9" fmla="*/ 355093 w 622221"/>
              <a:gd name="connsiteY9" fmla="*/ 1219200 h 3655060"/>
              <a:gd name="connsiteX10" fmla="*/ 438913 w 622221"/>
              <a:gd name="connsiteY10" fmla="*/ 1371600 h 3655060"/>
              <a:gd name="connsiteX11" fmla="*/ 309373 w 622221"/>
              <a:gd name="connsiteY11" fmla="*/ 1508760 h 3655060"/>
              <a:gd name="connsiteX12" fmla="*/ 393193 w 622221"/>
              <a:gd name="connsiteY12" fmla="*/ 1645920 h 3655060"/>
              <a:gd name="connsiteX13" fmla="*/ 263653 w 622221"/>
              <a:gd name="connsiteY13" fmla="*/ 1790700 h 3655060"/>
              <a:gd name="connsiteX14" fmla="*/ 347473 w 622221"/>
              <a:gd name="connsiteY14" fmla="*/ 1927860 h 3655060"/>
              <a:gd name="connsiteX15" fmla="*/ 225553 w 622221"/>
              <a:gd name="connsiteY15" fmla="*/ 2065020 h 3655060"/>
              <a:gd name="connsiteX16" fmla="*/ 301753 w 622221"/>
              <a:gd name="connsiteY16" fmla="*/ 2202180 h 3655060"/>
              <a:gd name="connsiteX17" fmla="*/ 179833 w 622221"/>
              <a:gd name="connsiteY17" fmla="*/ 2339340 h 3655060"/>
              <a:gd name="connsiteX18" fmla="*/ 256033 w 622221"/>
              <a:gd name="connsiteY18" fmla="*/ 2484120 h 3655060"/>
              <a:gd name="connsiteX19" fmla="*/ 134113 w 622221"/>
              <a:gd name="connsiteY19" fmla="*/ 2613660 h 3655060"/>
              <a:gd name="connsiteX20" fmla="*/ 210313 w 622221"/>
              <a:gd name="connsiteY20" fmla="*/ 2766060 h 3655060"/>
              <a:gd name="connsiteX21" fmla="*/ 88393 w 622221"/>
              <a:gd name="connsiteY21" fmla="*/ 2903220 h 3655060"/>
              <a:gd name="connsiteX22" fmla="*/ 164593 w 622221"/>
              <a:gd name="connsiteY22" fmla="*/ 3040380 h 3655060"/>
              <a:gd name="connsiteX23" fmla="*/ 42673 w 622221"/>
              <a:gd name="connsiteY23" fmla="*/ 3177540 h 3655060"/>
              <a:gd name="connsiteX24" fmla="*/ 134113 w 622221"/>
              <a:gd name="connsiteY24" fmla="*/ 3314700 h 3655060"/>
              <a:gd name="connsiteX25" fmla="*/ 4573 w 622221"/>
              <a:gd name="connsiteY25" fmla="*/ 3413760 h 3655060"/>
              <a:gd name="connsiteX26" fmla="*/ 56643 w 622221"/>
              <a:gd name="connsiteY26" fmla="*/ 3655060 h 3655060"/>
              <a:gd name="connsiteX0" fmla="*/ 605413 w 621081"/>
              <a:gd name="connsiteY0" fmla="*/ 0 h 3655060"/>
              <a:gd name="connsiteX1" fmla="*/ 529213 w 621081"/>
              <a:gd name="connsiteY1" fmla="*/ 114300 h 3655060"/>
              <a:gd name="connsiteX2" fmla="*/ 620653 w 621081"/>
              <a:gd name="connsiteY2" fmla="*/ 243840 h 3655060"/>
              <a:gd name="connsiteX3" fmla="*/ 483493 w 621081"/>
              <a:gd name="connsiteY3" fmla="*/ 373380 h 3655060"/>
              <a:gd name="connsiteX4" fmla="*/ 574933 w 621081"/>
              <a:gd name="connsiteY4" fmla="*/ 525780 h 3655060"/>
              <a:gd name="connsiteX5" fmla="*/ 437773 w 621081"/>
              <a:gd name="connsiteY5" fmla="*/ 662940 h 3655060"/>
              <a:gd name="connsiteX6" fmla="*/ 536833 w 621081"/>
              <a:gd name="connsiteY6" fmla="*/ 807720 h 3655060"/>
              <a:gd name="connsiteX7" fmla="*/ 392053 w 621081"/>
              <a:gd name="connsiteY7" fmla="*/ 922020 h 3655060"/>
              <a:gd name="connsiteX8" fmla="*/ 491113 w 621081"/>
              <a:gd name="connsiteY8" fmla="*/ 1097280 h 3655060"/>
              <a:gd name="connsiteX9" fmla="*/ 353953 w 621081"/>
              <a:gd name="connsiteY9" fmla="*/ 1219200 h 3655060"/>
              <a:gd name="connsiteX10" fmla="*/ 437773 w 621081"/>
              <a:gd name="connsiteY10" fmla="*/ 1371600 h 3655060"/>
              <a:gd name="connsiteX11" fmla="*/ 308233 w 621081"/>
              <a:gd name="connsiteY11" fmla="*/ 1508760 h 3655060"/>
              <a:gd name="connsiteX12" fmla="*/ 392053 w 621081"/>
              <a:gd name="connsiteY12" fmla="*/ 1645920 h 3655060"/>
              <a:gd name="connsiteX13" fmla="*/ 262513 w 621081"/>
              <a:gd name="connsiteY13" fmla="*/ 1790700 h 3655060"/>
              <a:gd name="connsiteX14" fmla="*/ 346333 w 621081"/>
              <a:gd name="connsiteY14" fmla="*/ 1927860 h 3655060"/>
              <a:gd name="connsiteX15" fmla="*/ 224413 w 621081"/>
              <a:gd name="connsiteY15" fmla="*/ 2065020 h 3655060"/>
              <a:gd name="connsiteX16" fmla="*/ 300613 w 621081"/>
              <a:gd name="connsiteY16" fmla="*/ 2202180 h 3655060"/>
              <a:gd name="connsiteX17" fmla="*/ 178693 w 621081"/>
              <a:gd name="connsiteY17" fmla="*/ 2339340 h 3655060"/>
              <a:gd name="connsiteX18" fmla="*/ 254893 w 621081"/>
              <a:gd name="connsiteY18" fmla="*/ 2484120 h 3655060"/>
              <a:gd name="connsiteX19" fmla="*/ 132973 w 621081"/>
              <a:gd name="connsiteY19" fmla="*/ 2613660 h 3655060"/>
              <a:gd name="connsiteX20" fmla="*/ 209173 w 621081"/>
              <a:gd name="connsiteY20" fmla="*/ 2766060 h 3655060"/>
              <a:gd name="connsiteX21" fmla="*/ 87253 w 621081"/>
              <a:gd name="connsiteY21" fmla="*/ 2903220 h 3655060"/>
              <a:gd name="connsiteX22" fmla="*/ 163453 w 621081"/>
              <a:gd name="connsiteY22" fmla="*/ 3040380 h 3655060"/>
              <a:gd name="connsiteX23" fmla="*/ 41533 w 621081"/>
              <a:gd name="connsiteY23" fmla="*/ 3177540 h 3655060"/>
              <a:gd name="connsiteX24" fmla="*/ 132973 w 621081"/>
              <a:gd name="connsiteY24" fmla="*/ 3314700 h 3655060"/>
              <a:gd name="connsiteX25" fmla="*/ 3433 w 621081"/>
              <a:gd name="connsiteY25" fmla="*/ 3413760 h 3655060"/>
              <a:gd name="connsiteX26" fmla="*/ 87253 w 621081"/>
              <a:gd name="connsiteY26" fmla="*/ 3655060 h 3655060"/>
              <a:gd name="connsiteX0" fmla="*/ 606267 w 621935"/>
              <a:gd name="connsiteY0" fmla="*/ 0 h 3655060"/>
              <a:gd name="connsiteX1" fmla="*/ 530067 w 621935"/>
              <a:gd name="connsiteY1" fmla="*/ 114300 h 3655060"/>
              <a:gd name="connsiteX2" fmla="*/ 621507 w 621935"/>
              <a:gd name="connsiteY2" fmla="*/ 243840 h 3655060"/>
              <a:gd name="connsiteX3" fmla="*/ 484347 w 621935"/>
              <a:gd name="connsiteY3" fmla="*/ 373380 h 3655060"/>
              <a:gd name="connsiteX4" fmla="*/ 575787 w 621935"/>
              <a:gd name="connsiteY4" fmla="*/ 525780 h 3655060"/>
              <a:gd name="connsiteX5" fmla="*/ 438627 w 621935"/>
              <a:gd name="connsiteY5" fmla="*/ 662940 h 3655060"/>
              <a:gd name="connsiteX6" fmla="*/ 537687 w 621935"/>
              <a:gd name="connsiteY6" fmla="*/ 807720 h 3655060"/>
              <a:gd name="connsiteX7" fmla="*/ 392907 w 621935"/>
              <a:gd name="connsiteY7" fmla="*/ 922020 h 3655060"/>
              <a:gd name="connsiteX8" fmla="*/ 491967 w 621935"/>
              <a:gd name="connsiteY8" fmla="*/ 1097280 h 3655060"/>
              <a:gd name="connsiteX9" fmla="*/ 354807 w 621935"/>
              <a:gd name="connsiteY9" fmla="*/ 1219200 h 3655060"/>
              <a:gd name="connsiteX10" fmla="*/ 438627 w 621935"/>
              <a:gd name="connsiteY10" fmla="*/ 1371600 h 3655060"/>
              <a:gd name="connsiteX11" fmla="*/ 309087 w 621935"/>
              <a:gd name="connsiteY11" fmla="*/ 1508760 h 3655060"/>
              <a:gd name="connsiteX12" fmla="*/ 392907 w 621935"/>
              <a:gd name="connsiteY12" fmla="*/ 1645920 h 3655060"/>
              <a:gd name="connsiteX13" fmla="*/ 263367 w 621935"/>
              <a:gd name="connsiteY13" fmla="*/ 1790700 h 3655060"/>
              <a:gd name="connsiteX14" fmla="*/ 347187 w 621935"/>
              <a:gd name="connsiteY14" fmla="*/ 1927860 h 3655060"/>
              <a:gd name="connsiteX15" fmla="*/ 225267 w 621935"/>
              <a:gd name="connsiteY15" fmla="*/ 2065020 h 3655060"/>
              <a:gd name="connsiteX16" fmla="*/ 301467 w 621935"/>
              <a:gd name="connsiteY16" fmla="*/ 2202180 h 3655060"/>
              <a:gd name="connsiteX17" fmla="*/ 179547 w 621935"/>
              <a:gd name="connsiteY17" fmla="*/ 2339340 h 3655060"/>
              <a:gd name="connsiteX18" fmla="*/ 255747 w 621935"/>
              <a:gd name="connsiteY18" fmla="*/ 2484120 h 3655060"/>
              <a:gd name="connsiteX19" fmla="*/ 133827 w 621935"/>
              <a:gd name="connsiteY19" fmla="*/ 2613660 h 3655060"/>
              <a:gd name="connsiteX20" fmla="*/ 210027 w 621935"/>
              <a:gd name="connsiteY20" fmla="*/ 2766060 h 3655060"/>
              <a:gd name="connsiteX21" fmla="*/ 88107 w 621935"/>
              <a:gd name="connsiteY21" fmla="*/ 2903220 h 3655060"/>
              <a:gd name="connsiteX22" fmla="*/ 164307 w 621935"/>
              <a:gd name="connsiteY22" fmla="*/ 3040380 h 3655060"/>
              <a:gd name="connsiteX23" fmla="*/ 42387 w 621935"/>
              <a:gd name="connsiteY23" fmla="*/ 3177540 h 3655060"/>
              <a:gd name="connsiteX24" fmla="*/ 133827 w 621935"/>
              <a:gd name="connsiteY24" fmla="*/ 3314700 h 3655060"/>
              <a:gd name="connsiteX25" fmla="*/ 4287 w 621935"/>
              <a:gd name="connsiteY25" fmla="*/ 3413760 h 3655060"/>
              <a:gd name="connsiteX26" fmla="*/ 62707 w 621935"/>
              <a:gd name="connsiteY26" fmla="*/ 3655060 h 3655060"/>
              <a:gd name="connsiteX0" fmla="*/ 606267 w 621935"/>
              <a:gd name="connsiteY0" fmla="*/ 0 h 3591560"/>
              <a:gd name="connsiteX1" fmla="*/ 530067 w 621935"/>
              <a:gd name="connsiteY1" fmla="*/ 114300 h 3591560"/>
              <a:gd name="connsiteX2" fmla="*/ 621507 w 621935"/>
              <a:gd name="connsiteY2" fmla="*/ 243840 h 3591560"/>
              <a:gd name="connsiteX3" fmla="*/ 484347 w 621935"/>
              <a:gd name="connsiteY3" fmla="*/ 373380 h 3591560"/>
              <a:gd name="connsiteX4" fmla="*/ 575787 w 621935"/>
              <a:gd name="connsiteY4" fmla="*/ 525780 h 3591560"/>
              <a:gd name="connsiteX5" fmla="*/ 438627 w 621935"/>
              <a:gd name="connsiteY5" fmla="*/ 662940 h 3591560"/>
              <a:gd name="connsiteX6" fmla="*/ 537687 w 621935"/>
              <a:gd name="connsiteY6" fmla="*/ 807720 h 3591560"/>
              <a:gd name="connsiteX7" fmla="*/ 392907 w 621935"/>
              <a:gd name="connsiteY7" fmla="*/ 922020 h 3591560"/>
              <a:gd name="connsiteX8" fmla="*/ 491967 w 621935"/>
              <a:gd name="connsiteY8" fmla="*/ 1097280 h 3591560"/>
              <a:gd name="connsiteX9" fmla="*/ 354807 w 621935"/>
              <a:gd name="connsiteY9" fmla="*/ 1219200 h 3591560"/>
              <a:gd name="connsiteX10" fmla="*/ 438627 w 621935"/>
              <a:gd name="connsiteY10" fmla="*/ 1371600 h 3591560"/>
              <a:gd name="connsiteX11" fmla="*/ 309087 w 621935"/>
              <a:gd name="connsiteY11" fmla="*/ 1508760 h 3591560"/>
              <a:gd name="connsiteX12" fmla="*/ 392907 w 621935"/>
              <a:gd name="connsiteY12" fmla="*/ 1645920 h 3591560"/>
              <a:gd name="connsiteX13" fmla="*/ 263367 w 621935"/>
              <a:gd name="connsiteY13" fmla="*/ 1790700 h 3591560"/>
              <a:gd name="connsiteX14" fmla="*/ 347187 w 621935"/>
              <a:gd name="connsiteY14" fmla="*/ 1927860 h 3591560"/>
              <a:gd name="connsiteX15" fmla="*/ 225267 w 621935"/>
              <a:gd name="connsiteY15" fmla="*/ 2065020 h 3591560"/>
              <a:gd name="connsiteX16" fmla="*/ 301467 w 621935"/>
              <a:gd name="connsiteY16" fmla="*/ 2202180 h 3591560"/>
              <a:gd name="connsiteX17" fmla="*/ 179547 w 621935"/>
              <a:gd name="connsiteY17" fmla="*/ 2339340 h 3591560"/>
              <a:gd name="connsiteX18" fmla="*/ 255747 w 621935"/>
              <a:gd name="connsiteY18" fmla="*/ 2484120 h 3591560"/>
              <a:gd name="connsiteX19" fmla="*/ 133827 w 621935"/>
              <a:gd name="connsiteY19" fmla="*/ 2613660 h 3591560"/>
              <a:gd name="connsiteX20" fmla="*/ 210027 w 621935"/>
              <a:gd name="connsiteY20" fmla="*/ 2766060 h 3591560"/>
              <a:gd name="connsiteX21" fmla="*/ 88107 w 621935"/>
              <a:gd name="connsiteY21" fmla="*/ 2903220 h 3591560"/>
              <a:gd name="connsiteX22" fmla="*/ 164307 w 621935"/>
              <a:gd name="connsiteY22" fmla="*/ 3040380 h 3591560"/>
              <a:gd name="connsiteX23" fmla="*/ 42387 w 621935"/>
              <a:gd name="connsiteY23" fmla="*/ 3177540 h 3591560"/>
              <a:gd name="connsiteX24" fmla="*/ 133827 w 621935"/>
              <a:gd name="connsiteY24" fmla="*/ 3314700 h 3591560"/>
              <a:gd name="connsiteX25" fmla="*/ 4287 w 621935"/>
              <a:gd name="connsiteY25" fmla="*/ 3413760 h 3591560"/>
              <a:gd name="connsiteX26" fmla="*/ 62707 w 621935"/>
              <a:gd name="connsiteY26" fmla="*/ 3591560 h 3591560"/>
              <a:gd name="connsiteX0" fmla="*/ 606267 w 621935"/>
              <a:gd name="connsiteY0" fmla="*/ 0 h 3605100"/>
              <a:gd name="connsiteX1" fmla="*/ 530067 w 621935"/>
              <a:gd name="connsiteY1" fmla="*/ 114300 h 3605100"/>
              <a:gd name="connsiteX2" fmla="*/ 621507 w 621935"/>
              <a:gd name="connsiteY2" fmla="*/ 243840 h 3605100"/>
              <a:gd name="connsiteX3" fmla="*/ 484347 w 621935"/>
              <a:gd name="connsiteY3" fmla="*/ 373380 h 3605100"/>
              <a:gd name="connsiteX4" fmla="*/ 575787 w 621935"/>
              <a:gd name="connsiteY4" fmla="*/ 525780 h 3605100"/>
              <a:gd name="connsiteX5" fmla="*/ 438627 w 621935"/>
              <a:gd name="connsiteY5" fmla="*/ 662940 h 3605100"/>
              <a:gd name="connsiteX6" fmla="*/ 537687 w 621935"/>
              <a:gd name="connsiteY6" fmla="*/ 807720 h 3605100"/>
              <a:gd name="connsiteX7" fmla="*/ 392907 w 621935"/>
              <a:gd name="connsiteY7" fmla="*/ 922020 h 3605100"/>
              <a:gd name="connsiteX8" fmla="*/ 491967 w 621935"/>
              <a:gd name="connsiteY8" fmla="*/ 1097280 h 3605100"/>
              <a:gd name="connsiteX9" fmla="*/ 354807 w 621935"/>
              <a:gd name="connsiteY9" fmla="*/ 1219200 h 3605100"/>
              <a:gd name="connsiteX10" fmla="*/ 438627 w 621935"/>
              <a:gd name="connsiteY10" fmla="*/ 1371600 h 3605100"/>
              <a:gd name="connsiteX11" fmla="*/ 309087 w 621935"/>
              <a:gd name="connsiteY11" fmla="*/ 1508760 h 3605100"/>
              <a:gd name="connsiteX12" fmla="*/ 392907 w 621935"/>
              <a:gd name="connsiteY12" fmla="*/ 1645920 h 3605100"/>
              <a:gd name="connsiteX13" fmla="*/ 263367 w 621935"/>
              <a:gd name="connsiteY13" fmla="*/ 1790700 h 3605100"/>
              <a:gd name="connsiteX14" fmla="*/ 347187 w 621935"/>
              <a:gd name="connsiteY14" fmla="*/ 1927860 h 3605100"/>
              <a:gd name="connsiteX15" fmla="*/ 225267 w 621935"/>
              <a:gd name="connsiteY15" fmla="*/ 2065020 h 3605100"/>
              <a:gd name="connsiteX16" fmla="*/ 301467 w 621935"/>
              <a:gd name="connsiteY16" fmla="*/ 2202180 h 3605100"/>
              <a:gd name="connsiteX17" fmla="*/ 179547 w 621935"/>
              <a:gd name="connsiteY17" fmla="*/ 2339340 h 3605100"/>
              <a:gd name="connsiteX18" fmla="*/ 255747 w 621935"/>
              <a:gd name="connsiteY18" fmla="*/ 2484120 h 3605100"/>
              <a:gd name="connsiteX19" fmla="*/ 133827 w 621935"/>
              <a:gd name="connsiteY19" fmla="*/ 2613660 h 3605100"/>
              <a:gd name="connsiteX20" fmla="*/ 210027 w 621935"/>
              <a:gd name="connsiteY20" fmla="*/ 2766060 h 3605100"/>
              <a:gd name="connsiteX21" fmla="*/ 88107 w 621935"/>
              <a:gd name="connsiteY21" fmla="*/ 2903220 h 3605100"/>
              <a:gd name="connsiteX22" fmla="*/ 164307 w 621935"/>
              <a:gd name="connsiteY22" fmla="*/ 3040380 h 3605100"/>
              <a:gd name="connsiteX23" fmla="*/ 42387 w 621935"/>
              <a:gd name="connsiteY23" fmla="*/ 3177540 h 3605100"/>
              <a:gd name="connsiteX24" fmla="*/ 133827 w 621935"/>
              <a:gd name="connsiteY24" fmla="*/ 3314700 h 3605100"/>
              <a:gd name="connsiteX25" fmla="*/ 4287 w 621935"/>
              <a:gd name="connsiteY25" fmla="*/ 3413760 h 3605100"/>
              <a:gd name="connsiteX26" fmla="*/ 62707 w 621935"/>
              <a:gd name="connsiteY26" fmla="*/ 3591560 h 3605100"/>
              <a:gd name="connsiteX27" fmla="*/ 50007 w 621935"/>
              <a:gd name="connsiteY27" fmla="*/ 3592830 h 3605100"/>
              <a:gd name="connsiteX0" fmla="*/ 626110 w 641778"/>
              <a:gd name="connsiteY0" fmla="*/ 0 h 3675380"/>
              <a:gd name="connsiteX1" fmla="*/ 549910 w 641778"/>
              <a:gd name="connsiteY1" fmla="*/ 114300 h 3675380"/>
              <a:gd name="connsiteX2" fmla="*/ 641350 w 641778"/>
              <a:gd name="connsiteY2" fmla="*/ 243840 h 3675380"/>
              <a:gd name="connsiteX3" fmla="*/ 504190 w 641778"/>
              <a:gd name="connsiteY3" fmla="*/ 373380 h 3675380"/>
              <a:gd name="connsiteX4" fmla="*/ 595630 w 641778"/>
              <a:gd name="connsiteY4" fmla="*/ 525780 h 3675380"/>
              <a:gd name="connsiteX5" fmla="*/ 458470 w 641778"/>
              <a:gd name="connsiteY5" fmla="*/ 662940 h 3675380"/>
              <a:gd name="connsiteX6" fmla="*/ 557530 w 641778"/>
              <a:gd name="connsiteY6" fmla="*/ 807720 h 3675380"/>
              <a:gd name="connsiteX7" fmla="*/ 412750 w 641778"/>
              <a:gd name="connsiteY7" fmla="*/ 922020 h 3675380"/>
              <a:gd name="connsiteX8" fmla="*/ 511810 w 641778"/>
              <a:gd name="connsiteY8" fmla="*/ 1097280 h 3675380"/>
              <a:gd name="connsiteX9" fmla="*/ 374650 w 641778"/>
              <a:gd name="connsiteY9" fmla="*/ 1219200 h 3675380"/>
              <a:gd name="connsiteX10" fmla="*/ 458470 w 641778"/>
              <a:gd name="connsiteY10" fmla="*/ 1371600 h 3675380"/>
              <a:gd name="connsiteX11" fmla="*/ 328930 w 641778"/>
              <a:gd name="connsiteY11" fmla="*/ 1508760 h 3675380"/>
              <a:gd name="connsiteX12" fmla="*/ 412750 w 641778"/>
              <a:gd name="connsiteY12" fmla="*/ 1645920 h 3675380"/>
              <a:gd name="connsiteX13" fmla="*/ 283210 w 641778"/>
              <a:gd name="connsiteY13" fmla="*/ 1790700 h 3675380"/>
              <a:gd name="connsiteX14" fmla="*/ 367030 w 641778"/>
              <a:gd name="connsiteY14" fmla="*/ 1927860 h 3675380"/>
              <a:gd name="connsiteX15" fmla="*/ 245110 w 641778"/>
              <a:gd name="connsiteY15" fmla="*/ 2065020 h 3675380"/>
              <a:gd name="connsiteX16" fmla="*/ 321310 w 641778"/>
              <a:gd name="connsiteY16" fmla="*/ 2202180 h 3675380"/>
              <a:gd name="connsiteX17" fmla="*/ 199390 w 641778"/>
              <a:gd name="connsiteY17" fmla="*/ 2339340 h 3675380"/>
              <a:gd name="connsiteX18" fmla="*/ 275590 w 641778"/>
              <a:gd name="connsiteY18" fmla="*/ 2484120 h 3675380"/>
              <a:gd name="connsiteX19" fmla="*/ 153670 w 641778"/>
              <a:gd name="connsiteY19" fmla="*/ 2613660 h 3675380"/>
              <a:gd name="connsiteX20" fmla="*/ 229870 w 641778"/>
              <a:gd name="connsiteY20" fmla="*/ 2766060 h 3675380"/>
              <a:gd name="connsiteX21" fmla="*/ 107950 w 641778"/>
              <a:gd name="connsiteY21" fmla="*/ 2903220 h 3675380"/>
              <a:gd name="connsiteX22" fmla="*/ 184150 w 641778"/>
              <a:gd name="connsiteY22" fmla="*/ 3040380 h 3675380"/>
              <a:gd name="connsiteX23" fmla="*/ 62230 w 641778"/>
              <a:gd name="connsiteY23" fmla="*/ 3177540 h 3675380"/>
              <a:gd name="connsiteX24" fmla="*/ 153670 w 641778"/>
              <a:gd name="connsiteY24" fmla="*/ 3314700 h 3675380"/>
              <a:gd name="connsiteX25" fmla="*/ 24130 w 641778"/>
              <a:gd name="connsiteY25" fmla="*/ 3413760 h 3675380"/>
              <a:gd name="connsiteX26" fmla="*/ 82550 w 641778"/>
              <a:gd name="connsiteY26" fmla="*/ 3591560 h 3675380"/>
              <a:gd name="connsiteX27" fmla="*/ 0 w 641778"/>
              <a:gd name="connsiteY27" fmla="*/ 3675380 h 3675380"/>
              <a:gd name="connsiteX0" fmla="*/ 606268 w 621936"/>
              <a:gd name="connsiteY0" fmla="*/ 0 h 3603574"/>
              <a:gd name="connsiteX1" fmla="*/ 530068 w 621936"/>
              <a:gd name="connsiteY1" fmla="*/ 114300 h 3603574"/>
              <a:gd name="connsiteX2" fmla="*/ 621508 w 621936"/>
              <a:gd name="connsiteY2" fmla="*/ 243840 h 3603574"/>
              <a:gd name="connsiteX3" fmla="*/ 484348 w 621936"/>
              <a:gd name="connsiteY3" fmla="*/ 373380 h 3603574"/>
              <a:gd name="connsiteX4" fmla="*/ 575788 w 621936"/>
              <a:gd name="connsiteY4" fmla="*/ 525780 h 3603574"/>
              <a:gd name="connsiteX5" fmla="*/ 438628 w 621936"/>
              <a:gd name="connsiteY5" fmla="*/ 662940 h 3603574"/>
              <a:gd name="connsiteX6" fmla="*/ 537688 w 621936"/>
              <a:gd name="connsiteY6" fmla="*/ 807720 h 3603574"/>
              <a:gd name="connsiteX7" fmla="*/ 392908 w 621936"/>
              <a:gd name="connsiteY7" fmla="*/ 922020 h 3603574"/>
              <a:gd name="connsiteX8" fmla="*/ 491968 w 621936"/>
              <a:gd name="connsiteY8" fmla="*/ 1097280 h 3603574"/>
              <a:gd name="connsiteX9" fmla="*/ 354808 w 621936"/>
              <a:gd name="connsiteY9" fmla="*/ 1219200 h 3603574"/>
              <a:gd name="connsiteX10" fmla="*/ 438628 w 621936"/>
              <a:gd name="connsiteY10" fmla="*/ 1371600 h 3603574"/>
              <a:gd name="connsiteX11" fmla="*/ 309088 w 621936"/>
              <a:gd name="connsiteY11" fmla="*/ 1508760 h 3603574"/>
              <a:gd name="connsiteX12" fmla="*/ 392908 w 621936"/>
              <a:gd name="connsiteY12" fmla="*/ 1645920 h 3603574"/>
              <a:gd name="connsiteX13" fmla="*/ 263368 w 621936"/>
              <a:gd name="connsiteY13" fmla="*/ 1790700 h 3603574"/>
              <a:gd name="connsiteX14" fmla="*/ 347188 w 621936"/>
              <a:gd name="connsiteY14" fmla="*/ 1927860 h 3603574"/>
              <a:gd name="connsiteX15" fmla="*/ 225268 w 621936"/>
              <a:gd name="connsiteY15" fmla="*/ 2065020 h 3603574"/>
              <a:gd name="connsiteX16" fmla="*/ 301468 w 621936"/>
              <a:gd name="connsiteY16" fmla="*/ 2202180 h 3603574"/>
              <a:gd name="connsiteX17" fmla="*/ 179548 w 621936"/>
              <a:gd name="connsiteY17" fmla="*/ 2339340 h 3603574"/>
              <a:gd name="connsiteX18" fmla="*/ 255748 w 621936"/>
              <a:gd name="connsiteY18" fmla="*/ 2484120 h 3603574"/>
              <a:gd name="connsiteX19" fmla="*/ 133828 w 621936"/>
              <a:gd name="connsiteY19" fmla="*/ 2613660 h 3603574"/>
              <a:gd name="connsiteX20" fmla="*/ 210028 w 621936"/>
              <a:gd name="connsiteY20" fmla="*/ 2766060 h 3603574"/>
              <a:gd name="connsiteX21" fmla="*/ 88108 w 621936"/>
              <a:gd name="connsiteY21" fmla="*/ 2903220 h 3603574"/>
              <a:gd name="connsiteX22" fmla="*/ 164308 w 621936"/>
              <a:gd name="connsiteY22" fmla="*/ 3040380 h 3603574"/>
              <a:gd name="connsiteX23" fmla="*/ 42388 w 621936"/>
              <a:gd name="connsiteY23" fmla="*/ 3177540 h 3603574"/>
              <a:gd name="connsiteX24" fmla="*/ 133828 w 621936"/>
              <a:gd name="connsiteY24" fmla="*/ 3314700 h 3603574"/>
              <a:gd name="connsiteX25" fmla="*/ 4288 w 621936"/>
              <a:gd name="connsiteY25" fmla="*/ 3413760 h 3603574"/>
              <a:gd name="connsiteX26" fmla="*/ 62708 w 621936"/>
              <a:gd name="connsiteY26" fmla="*/ 3591560 h 3603574"/>
              <a:gd name="connsiteX27" fmla="*/ 11908 w 621936"/>
              <a:gd name="connsiteY27" fmla="*/ 3586480 h 3603574"/>
              <a:gd name="connsiteX0" fmla="*/ 606268 w 621936"/>
              <a:gd name="connsiteY0" fmla="*/ 0 h 3586486"/>
              <a:gd name="connsiteX1" fmla="*/ 530068 w 621936"/>
              <a:gd name="connsiteY1" fmla="*/ 114300 h 3586486"/>
              <a:gd name="connsiteX2" fmla="*/ 621508 w 621936"/>
              <a:gd name="connsiteY2" fmla="*/ 243840 h 3586486"/>
              <a:gd name="connsiteX3" fmla="*/ 484348 w 621936"/>
              <a:gd name="connsiteY3" fmla="*/ 373380 h 3586486"/>
              <a:gd name="connsiteX4" fmla="*/ 575788 w 621936"/>
              <a:gd name="connsiteY4" fmla="*/ 525780 h 3586486"/>
              <a:gd name="connsiteX5" fmla="*/ 438628 w 621936"/>
              <a:gd name="connsiteY5" fmla="*/ 662940 h 3586486"/>
              <a:gd name="connsiteX6" fmla="*/ 537688 w 621936"/>
              <a:gd name="connsiteY6" fmla="*/ 807720 h 3586486"/>
              <a:gd name="connsiteX7" fmla="*/ 392908 w 621936"/>
              <a:gd name="connsiteY7" fmla="*/ 922020 h 3586486"/>
              <a:gd name="connsiteX8" fmla="*/ 491968 w 621936"/>
              <a:gd name="connsiteY8" fmla="*/ 1097280 h 3586486"/>
              <a:gd name="connsiteX9" fmla="*/ 354808 w 621936"/>
              <a:gd name="connsiteY9" fmla="*/ 1219200 h 3586486"/>
              <a:gd name="connsiteX10" fmla="*/ 438628 w 621936"/>
              <a:gd name="connsiteY10" fmla="*/ 1371600 h 3586486"/>
              <a:gd name="connsiteX11" fmla="*/ 309088 w 621936"/>
              <a:gd name="connsiteY11" fmla="*/ 1508760 h 3586486"/>
              <a:gd name="connsiteX12" fmla="*/ 392908 w 621936"/>
              <a:gd name="connsiteY12" fmla="*/ 1645920 h 3586486"/>
              <a:gd name="connsiteX13" fmla="*/ 263368 w 621936"/>
              <a:gd name="connsiteY13" fmla="*/ 1790700 h 3586486"/>
              <a:gd name="connsiteX14" fmla="*/ 347188 w 621936"/>
              <a:gd name="connsiteY14" fmla="*/ 1927860 h 3586486"/>
              <a:gd name="connsiteX15" fmla="*/ 225268 w 621936"/>
              <a:gd name="connsiteY15" fmla="*/ 2065020 h 3586486"/>
              <a:gd name="connsiteX16" fmla="*/ 301468 w 621936"/>
              <a:gd name="connsiteY16" fmla="*/ 2202180 h 3586486"/>
              <a:gd name="connsiteX17" fmla="*/ 179548 w 621936"/>
              <a:gd name="connsiteY17" fmla="*/ 2339340 h 3586486"/>
              <a:gd name="connsiteX18" fmla="*/ 255748 w 621936"/>
              <a:gd name="connsiteY18" fmla="*/ 2484120 h 3586486"/>
              <a:gd name="connsiteX19" fmla="*/ 133828 w 621936"/>
              <a:gd name="connsiteY19" fmla="*/ 2613660 h 3586486"/>
              <a:gd name="connsiteX20" fmla="*/ 210028 w 621936"/>
              <a:gd name="connsiteY20" fmla="*/ 2766060 h 3586486"/>
              <a:gd name="connsiteX21" fmla="*/ 88108 w 621936"/>
              <a:gd name="connsiteY21" fmla="*/ 2903220 h 3586486"/>
              <a:gd name="connsiteX22" fmla="*/ 164308 w 621936"/>
              <a:gd name="connsiteY22" fmla="*/ 3040380 h 3586486"/>
              <a:gd name="connsiteX23" fmla="*/ 42388 w 621936"/>
              <a:gd name="connsiteY23" fmla="*/ 3177540 h 3586486"/>
              <a:gd name="connsiteX24" fmla="*/ 133828 w 621936"/>
              <a:gd name="connsiteY24" fmla="*/ 3314700 h 3586486"/>
              <a:gd name="connsiteX25" fmla="*/ 4288 w 621936"/>
              <a:gd name="connsiteY25" fmla="*/ 3413760 h 3586486"/>
              <a:gd name="connsiteX26" fmla="*/ 62708 w 621936"/>
              <a:gd name="connsiteY26" fmla="*/ 3559810 h 3586486"/>
              <a:gd name="connsiteX27" fmla="*/ 11908 w 621936"/>
              <a:gd name="connsiteY27" fmla="*/ 3586480 h 3586486"/>
              <a:gd name="connsiteX0" fmla="*/ 638810 w 654478"/>
              <a:gd name="connsiteY0" fmla="*/ 0 h 3611880"/>
              <a:gd name="connsiteX1" fmla="*/ 562610 w 654478"/>
              <a:gd name="connsiteY1" fmla="*/ 114300 h 3611880"/>
              <a:gd name="connsiteX2" fmla="*/ 654050 w 654478"/>
              <a:gd name="connsiteY2" fmla="*/ 243840 h 3611880"/>
              <a:gd name="connsiteX3" fmla="*/ 516890 w 654478"/>
              <a:gd name="connsiteY3" fmla="*/ 373380 h 3611880"/>
              <a:gd name="connsiteX4" fmla="*/ 608330 w 654478"/>
              <a:gd name="connsiteY4" fmla="*/ 525780 h 3611880"/>
              <a:gd name="connsiteX5" fmla="*/ 471170 w 654478"/>
              <a:gd name="connsiteY5" fmla="*/ 662940 h 3611880"/>
              <a:gd name="connsiteX6" fmla="*/ 570230 w 654478"/>
              <a:gd name="connsiteY6" fmla="*/ 807720 h 3611880"/>
              <a:gd name="connsiteX7" fmla="*/ 425450 w 654478"/>
              <a:gd name="connsiteY7" fmla="*/ 922020 h 3611880"/>
              <a:gd name="connsiteX8" fmla="*/ 524510 w 654478"/>
              <a:gd name="connsiteY8" fmla="*/ 1097280 h 3611880"/>
              <a:gd name="connsiteX9" fmla="*/ 387350 w 654478"/>
              <a:gd name="connsiteY9" fmla="*/ 1219200 h 3611880"/>
              <a:gd name="connsiteX10" fmla="*/ 471170 w 654478"/>
              <a:gd name="connsiteY10" fmla="*/ 1371600 h 3611880"/>
              <a:gd name="connsiteX11" fmla="*/ 341630 w 654478"/>
              <a:gd name="connsiteY11" fmla="*/ 1508760 h 3611880"/>
              <a:gd name="connsiteX12" fmla="*/ 425450 w 654478"/>
              <a:gd name="connsiteY12" fmla="*/ 1645920 h 3611880"/>
              <a:gd name="connsiteX13" fmla="*/ 295910 w 654478"/>
              <a:gd name="connsiteY13" fmla="*/ 1790700 h 3611880"/>
              <a:gd name="connsiteX14" fmla="*/ 379730 w 654478"/>
              <a:gd name="connsiteY14" fmla="*/ 1927860 h 3611880"/>
              <a:gd name="connsiteX15" fmla="*/ 257810 w 654478"/>
              <a:gd name="connsiteY15" fmla="*/ 2065020 h 3611880"/>
              <a:gd name="connsiteX16" fmla="*/ 334010 w 654478"/>
              <a:gd name="connsiteY16" fmla="*/ 2202180 h 3611880"/>
              <a:gd name="connsiteX17" fmla="*/ 212090 w 654478"/>
              <a:gd name="connsiteY17" fmla="*/ 2339340 h 3611880"/>
              <a:gd name="connsiteX18" fmla="*/ 288290 w 654478"/>
              <a:gd name="connsiteY18" fmla="*/ 2484120 h 3611880"/>
              <a:gd name="connsiteX19" fmla="*/ 166370 w 654478"/>
              <a:gd name="connsiteY19" fmla="*/ 2613660 h 3611880"/>
              <a:gd name="connsiteX20" fmla="*/ 242570 w 654478"/>
              <a:gd name="connsiteY20" fmla="*/ 2766060 h 3611880"/>
              <a:gd name="connsiteX21" fmla="*/ 120650 w 654478"/>
              <a:gd name="connsiteY21" fmla="*/ 2903220 h 3611880"/>
              <a:gd name="connsiteX22" fmla="*/ 196850 w 654478"/>
              <a:gd name="connsiteY22" fmla="*/ 3040380 h 3611880"/>
              <a:gd name="connsiteX23" fmla="*/ 74930 w 654478"/>
              <a:gd name="connsiteY23" fmla="*/ 3177540 h 3611880"/>
              <a:gd name="connsiteX24" fmla="*/ 166370 w 654478"/>
              <a:gd name="connsiteY24" fmla="*/ 3314700 h 3611880"/>
              <a:gd name="connsiteX25" fmla="*/ 36830 w 654478"/>
              <a:gd name="connsiteY25" fmla="*/ 3413760 h 3611880"/>
              <a:gd name="connsiteX26" fmla="*/ 95250 w 654478"/>
              <a:gd name="connsiteY26" fmla="*/ 3559810 h 3611880"/>
              <a:gd name="connsiteX27" fmla="*/ 0 w 654478"/>
              <a:gd name="connsiteY27" fmla="*/ 3611880 h 3611880"/>
              <a:gd name="connsiteX0" fmla="*/ 715010 w 730678"/>
              <a:gd name="connsiteY0" fmla="*/ 0 h 3649980"/>
              <a:gd name="connsiteX1" fmla="*/ 638810 w 730678"/>
              <a:gd name="connsiteY1" fmla="*/ 114300 h 3649980"/>
              <a:gd name="connsiteX2" fmla="*/ 730250 w 730678"/>
              <a:gd name="connsiteY2" fmla="*/ 243840 h 3649980"/>
              <a:gd name="connsiteX3" fmla="*/ 593090 w 730678"/>
              <a:gd name="connsiteY3" fmla="*/ 373380 h 3649980"/>
              <a:gd name="connsiteX4" fmla="*/ 684530 w 730678"/>
              <a:gd name="connsiteY4" fmla="*/ 525780 h 3649980"/>
              <a:gd name="connsiteX5" fmla="*/ 547370 w 730678"/>
              <a:gd name="connsiteY5" fmla="*/ 662940 h 3649980"/>
              <a:gd name="connsiteX6" fmla="*/ 646430 w 730678"/>
              <a:gd name="connsiteY6" fmla="*/ 807720 h 3649980"/>
              <a:gd name="connsiteX7" fmla="*/ 501650 w 730678"/>
              <a:gd name="connsiteY7" fmla="*/ 922020 h 3649980"/>
              <a:gd name="connsiteX8" fmla="*/ 600710 w 730678"/>
              <a:gd name="connsiteY8" fmla="*/ 1097280 h 3649980"/>
              <a:gd name="connsiteX9" fmla="*/ 463550 w 730678"/>
              <a:gd name="connsiteY9" fmla="*/ 1219200 h 3649980"/>
              <a:gd name="connsiteX10" fmla="*/ 547370 w 730678"/>
              <a:gd name="connsiteY10" fmla="*/ 1371600 h 3649980"/>
              <a:gd name="connsiteX11" fmla="*/ 417830 w 730678"/>
              <a:gd name="connsiteY11" fmla="*/ 1508760 h 3649980"/>
              <a:gd name="connsiteX12" fmla="*/ 501650 w 730678"/>
              <a:gd name="connsiteY12" fmla="*/ 1645920 h 3649980"/>
              <a:gd name="connsiteX13" fmla="*/ 372110 w 730678"/>
              <a:gd name="connsiteY13" fmla="*/ 1790700 h 3649980"/>
              <a:gd name="connsiteX14" fmla="*/ 455930 w 730678"/>
              <a:gd name="connsiteY14" fmla="*/ 1927860 h 3649980"/>
              <a:gd name="connsiteX15" fmla="*/ 334010 w 730678"/>
              <a:gd name="connsiteY15" fmla="*/ 2065020 h 3649980"/>
              <a:gd name="connsiteX16" fmla="*/ 410210 w 730678"/>
              <a:gd name="connsiteY16" fmla="*/ 2202180 h 3649980"/>
              <a:gd name="connsiteX17" fmla="*/ 288290 w 730678"/>
              <a:gd name="connsiteY17" fmla="*/ 2339340 h 3649980"/>
              <a:gd name="connsiteX18" fmla="*/ 364490 w 730678"/>
              <a:gd name="connsiteY18" fmla="*/ 2484120 h 3649980"/>
              <a:gd name="connsiteX19" fmla="*/ 242570 w 730678"/>
              <a:gd name="connsiteY19" fmla="*/ 2613660 h 3649980"/>
              <a:gd name="connsiteX20" fmla="*/ 318770 w 730678"/>
              <a:gd name="connsiteY20" fmla="*/ 2766060 h 3649980"/>
              <a:gd name="connsiteX21" fmla="*/ 196850 w 730678"/>
              <a:gd name="connsiteY21" fmla="*/ 2903220 h 3649980"/>
              <a:gd name="connsiteX22" fmla="*/ 273050 w 730678"/>
              <a:gd name="connsiteY22" fmla="*/ 3040380 h 3649980"/>
              <a:gd name="connsiteX23" fmla="*/ 151130 w 730678"/>
              <a:gd name="connsiteY23" fmla="*/ 3177540 h 3649980"/>
              <a:gd name="connsiteX24" fmla="*/ 242570 w 730678"/>
              <a:gd name="connsiteY24" fmla="*/ 3314700 h 3649980"/>
              <a:gd name="connsiteX25" fmla="*/ 113030 w 730678"/>
              <a:gd name="connsiteY25" fmla="*/ 3413760 h 3649980"/>
              <a:gd name="connsiteX26" fmla="*/ 171450 w 730678"/>
              <a:gd name="connsiteY26" fmla="*/ 3559810 h 3649980"/>
              <a:gd name="connsiteX27" fmla="*/ 0 w 730678"/>
              <a:gd name="connsiteY27" fmla="*/ 3649980 h 3649980"/>
              <a:gd name="connsiteX0" fmla="*/ 715010 w 730678"/>
              <a:gd name="connsiteY0" fmla="*/ 0 h 3649980"/>
              <a:gd name="connsiteX1" fmla="*/ 638810 w 730678"/>
              <a:gd name="connsiteY1" fmla="*/ 114300 h 3649980"/>
              <a:gd name="connsiteX2" fmla="*/ 730250 w 730678"/>
              <a:gd name="connsiteY2" fmla="*/ 243840 h 3649980"/>
              <a:gd name="connsiteX3" fmla="*/ 593090 w 730678"/>
              <a:gd name="connsiteY3" fmla="*/ 373380 h 3649980"/>
              <a:gd name="connsiteX4" fmla="*/ 684530 w 730678"/>
              <a:gd name="connsiteY4" fmla="*/ 525780 h 3649980"/>
              <a:gd name="connsiteX5" fmla="*/ 547370 w 730678"/>
              <a:gd name="connsiteY5" fmla="*/ 662940 h 3649980"/>
              <a:gd name="connsiteX6" fmla="*/ 646430 w 730678"/>
              <a:gd name="connsiteY6" fmla="*/ 807720 h 3649980"/>
              <a:gd name="connsiteX7" fmla="*/ 501650 w 730678"/>
              <a:gd name="connsiteY7" fmla="*/ 922020 h 3649980"/>
              <a:gd name="connsiteX8" fmla="*/ 600710 w 730678"/>
              <a:gd name="connsiteY8" fmla="*/ 1097280 h 3649980"/>
              <a:gd name="connsiteX9" fmla="*/ 463550 w 730678"/>
              <a:gd name="connsiteY9" fmla="*/ 1219200 h 3649980"/>
              <a:gd name="connsiteX10" fmla="*/ 547370 w 730678"/>
              <a:gd name="connsiteY10" fmla="*/ 1371600 h 3649980"/>
              <a:gd name="connsiteX11" fmla="*/ 417830 w 730678"/>
              <a:gd name="connsiteY11" fmla="*/ 1508760 h 3649980"/>
              <a:gd name="connsiteX12" fmla="*/ 501650 w 730678"/>
              <a:gd name="connsiteY12" fmla="*/ 1645920 h 3649980"/>
              <a:gd name="connsiteX13" fmla="*/ 372110 w 730678"/>
              <a:gd name="connsiteY13" fmla="*/ 1790700 h 3649980"/>
              <a:gd name="connsiteX14" fmla="*/ 455930 w 730678"/>
              <a:gd name="connsiteY14" fmla="*/ 1927860 h 3649980"/>
              <a:gd name="connsiteX15" fmla="*/ 334010 w 730678"/>
              <a:gd name="connsiteY15" fmla="*/ 2065020 h 3649980"/>
              <a:gd name="connsiteX16" fmla="*/ 410210 w 730678"/>
              <a:gd name="connsiteY16" fmla="*/ 2202180 h 3649980"/>
              <a:gd name="connsiteX17" fmla="*/ 288290 w 730678"/>
              <a:gd name="connsiteY17" fmla="*/ 2339340 h 3649980"/>
              <a:gd name="connsiteX18" fmla="*/ 364490 w 730678"/>
              <a:gd name="connsiteY18" fmla="*/ 2484120 h 3649980"/>
              <a:gd name="connsiteX19" fmla="*/ 242570 w 730678"/>
              <a:gd name="connsiteY19" fmla="*/ 2613660 h 3649980"/>
              <a:gd name="connsiteX20" fmla="*/ 318770 w 730678"/>
              <a:gd name="connsiteY20" fmla="*/ 2766060 h 3649980"/>
              <a:gd name="connsiteX21" fmla="*/ 196850 w 730678"/>
              <a:gd name="connsiteY21" fmla="*/ 2903220 h 3649980"/>
              <a:gd name="connsiteX22" fmla="*/ 273050 w 730678"/>
              <a:gd name="connsiteY22" fmla="*/ 3040380 h 3649980"/>
              <a:gd name="connsiteX23" fmla="*/ 151130 w 730678"/>
              <a:gd name="connsiteY23" fmla="*/ 3177540 h 3649980"/>
              <a:gd name="connsiteX24" fmla="*/ 242570 w 730678"/>
              <a:gd name="connsiteY24" fmla="*/ 3314700 h 3649980"/>
              <a:gd name="connsiteX25" fmla="*/ 113030 w 730678"/>
              <a:gd name="connsiteY25" fmla="*/ 3413760 h 3649980"/>
              <a:gd name="connsiteX26" fmla="*/ 171450 w 730678"/>
              <a:gd name="connsiteY26" fmla="*/ 3559810 h 3649980"/>
              <a:gd name="connsiteX27" fmla="*/ 0 w 730678"/>
              <a:gd name="connsiteY27" fmla="*/ 3649980 h 3649980"/>
              <a:gd name="connsiteX0" fmla="*/ 715010 w 730678"/>
              <a:gd name="connsiteY0" fmla="*/ 0 h 3649980"/>
              <a:gd name="connsiteX1" fmla="*/ 638810 w 730678"/>
              <a:gd name="connsiteY1" fmla="*/ 114300 h 3649980"/>
              <a:gd name="connsiteX2" fmla="*/ 730250 w 730678"/>
              <a:gd name="connsiteY2" fmla="*/ 243840 h 3649980"/>
              <a:gd name="connsiteX3" fmla="*/ 593090 w 730678"/>
              <a:gd name="connsiteY3" fmla="*/ 373380 h 3649980"/>
              <a:gd name="connsiteX4" fmla="*/ 684530 w 730678"/>
              <a:gd name="connsiteY4" fmla="*/ 525780 h 3649980"/>
              <a:gd name="connsiteX5" fmla="*/ 547370 w 730678"/>
              <a:gd name="connsiteY5" fmla="*/ 662940 h 3649980"/>
              <a:gd name="connsiteX6" fmla="*/ 646430 w 730678"/>
              <a:gd name="connsiteY6" fmla="*/ 807720 h 3649980"/>
              <a:gd name="connsiteX7" fmla="*/ 501650 w 730678"/>
              <a:gd name="connsiteY7" fmla="*/ 922020 h 3649980"/>
              <a:gd name="connsiteX8" fmla="*/ 600710 w 730678"/>
              <a:gd name="connsiteY8" fmla="*/ 1097280 h 3649980"/>
              <a:gd name="connsiteX9" fmla="*/ 463550 w 730678"/>
              <a:gd name="connsiteY9" fmla="*/ 1219200 h 3649980"/>
              <a:gd name="connsiteX10" fmla="*/ 547370 w 730678"/>
              <a:gd name="connsiteY10" fmla="*/ 1371600 h 3649980"/>
              <a:gd name="connsiteX11" fmla="*/ 417830 w 730678"/>
              <a:gd name="connsiteY11" fmla="*/ 1508760 h 3649980"/>
              <a:gd name="connsiteX12" fmla="*/ 501650 w 730678"/>
              <a:gd name="connsiteY12" fmla="*/ 1645920 h 3649980"/>
              <a:gd name="connsiteX13" fmla="*/ 372110 w 730678"/>
              <a:gd name="connsiteY13" fmla="*/ 1790700 h 3649980"/>
              <a:gd name="connsiteX14" fmla="*/ 455930 w 730678"/>
              <a:gd name="connsiteY14" fmla="*/ 1927860 h 3649980"/>
              <a:gd name="connsiteX15" fmla="*/ 334010 w 730678"/>
              <a:gd name="connsiteY15" fmla="*/ 2065020 h 3649980"/>
              <a:gd name="connsiteX16" fmla="*/ 410210 w 730678"/>
              <a:gd name="connsiteY16" fmla="*/ 2202180 h 3649980"/>
              <a:gd name="connsiteX17" fmla="*/ 288290 w 730678"/>
              <a:gd name="connsiteY17" fmla="*/ 2339340 h 3649980"/>
              <a:gd name="connsiteX18" fmla="*/ 364490 w 730678"/>
              <a:gd name="connsiteY18" fmla="*/ 2484120 h 3649980"/>
              <a:gd name="connsiteX19" fmla="*/ 242570 w 730678"/>
              <a:gd name="connsiteY19" fmla="*/ 2613660 h 3649980"/>
              <a:gd name="connsiteX20" fmla="*/ 318770 w 730678"/>
              <a:gd name="connsiteY20" fmla="*/ 2766060 h 3649980"/>
              <a:gd name="connsiteX21" fmla="*/ 196850 w 730678"/>
              <a:gd name="connsiteY21" fmla="*/ 2903220 h 3649980"/>
              <a:gd name="connsiteX22" fmla="*/ 273050 w 730678"/>
              <a:gd name="connsiteY22" fmla="*/ 3040380 h 3649980"/>
              <a:gd name="connsiteX23" fmla="*/ 151130 w 730678"/>
              <a:gd name="connsiteY23" fmla="*/ 3177540 h 3649980"/>
              <a:gd name="connsiteX24" fmla="*/ 242570 w 730678"/>
              <a:gd name="connsiteY24" fmla="*/ 3314700 h 3649980"/>
              <a:gd name="connsiteX25" fmla="*/ 113030 w 730678"/>
              <a:gd name="connsiteY25" fmla="*/ 3413760 h 3649980"/>
              <a:gd name="connsiteX26" fmla="*/ 158750 w 730678"/>
              <a:gd name="connsiteY26" fmla="*/ 3540760 h 3649980"/>
              <a:gd name="connsiteX27" fmla="*/ 0 w 730678"/>
              <a:gd name="connsiteY27" fmla="*/ 3649980 h 3649980"/>
              <a:gd name="connsiteX0" fmla="*/ 715010 w 730678"/>
              <a:gd name="connsiteY0" fmla="*/ 0 h 3673850"/>
              <a:gd name="connsiteX1" fmla="*/ 638810 w 730678"/>
              <a:gd name="connsiteY1" fmla="*/ 114300 h 3673850"/>
              <a:gd name="connsiteX2" fmla="*/ 730250 w 730678"/>
              <a:gd name="connsiteY2" fmla="*/ 243840 h 3673850"/>
              <a:gd name="connsiteX3" fmla="*/ 593090 w 730678"/>
              <a:gd name="connsiteY3" fmla="*/ 373380 h 3673850"/>
              <a:gd name="connsiteX4" fmla="*/ 684530 w 730678"/>
              <a:gd name="connsiteY4" fmla="*/ 525780 h 3673850"/>
              <a:gd name="connsiteX5" fmla="*/ 547370 w 730678"/>
              <a:gd name="connsiteY5" fmla="*/ 662940 h 3673850"/>
              <a:gd name="connsiteX6" fmla="*/ 646430 w 730678"/>
              <a:gd name="connsiteY6" fmla="*/ 807720 h 3673850"/>
              <a:gd name="connsiteX7" fmla="*/ 501650 w 730678"/>
              <a:gd name="connsiteY7" fmla="*/ 922020 h 3673850"/>
              <a:gd name="connsiteX8" fmla="*/ 600710 w 730678"/>
              <a:gd name="connsiteY8" fmla="*/ 1097280 h 3673850"/>
              <a:gd name="connsiteX9" fmla="*/ 463550 w 730678"/>
              <a:gd name="connsiteY9" fmla="*/ 1219200 h 3673850"/>
              <a:gd name="connsiteX10" fmla="*/ 547370 w 730678"/>
              <a:gd name="connsiteY10" fmla="*/ 1371600 h 3673850"/>
              <a:gd name="connsiteX11" fmla="*/ 417830 w 730678"/>
              <a:gd name="connsiteY11" fmla="*/ 1508760 h 3673850"/>
              <a:gd name="connsiteX12" fmla="*/ 501650 w 730678"/>
              <a:gd name="connsiteY12" fmla="*/ 1645920 h 3673850"/>
              <a:gd name="connsiteX13" fmla="*/ 372110 w 730678"/>
              <a:gd name="connsiteY13" fmla="*/ 1790700 h 3673850"/>
              <a:gd name="connsiteX14" fmla="*/ 455930 w 730678"/>
              <a:gd name="connsiteY14" fmla="*/ 1927860 h 3673850"/>
              <a:gd name="connsiteX15" fmla="*/ 334010 w 730678"/>
              <a:gd name="connsiteY15" fmla="*/ 2065020 h 3673850"/>
              <a:gd name="connsiteX16" fmla="*/ 410210 w 730678"/>
              <a:gd name="connsiteY16" fmla="*/ 2202180 h 3673850"/>
              <a:gd name="connsiteX17" fmla="*/ 288290 w 730678"/>
              <a:gd name="connsiteY17" fmla="*/ 2339340 h 3673850"/>
              <a:gd name="connsiteX18" fmla="*/ 364490 w 730678"/>
              <a:gd name="connsiteY18" fmla="*/ 2484120 h 3673850"/>
              <a:gd name="connsiteX19" fmla="*/ 242570 w 730678"/>
              <a:gd name="connsiteY19" fmla="*/ 2613660 h 3673850"/>
              <a:gd name="connsiteX20" fmla="*/ 318770 w 730678"/>
              <a:gd name="connsiteY20" fmla="*/ 2766060 h 3673850"/>
              <a:gd name="connsiteX21" fmla="*/ 196850 w 730678"/>
              <a:gd name="connsiteY21" fmla="*/ 2903220 h 3673850"/>
              <a:gd name="connsiteX22" fmla="*/ 273050 w 730678"/>
              <a:gd name="connsiteY22" fmla="*/ 3040380 h 3673850"/>
              <a:gd name="connsiteX23" fmla="*/ 151130 w 730678"/>
              <a:gd name="connsiteY23" fmla="*/ 3177540 h 3673850"/>
              <a:gd name="connsiteX24" fmla="*/ 242570 w 730678"/>
              <a:gd name="connsiteY24" fmla="*/ 3314700 h 3673850"/>
              <a:gd name="connsiteX25" fmla="*/ 113030 w 730678"/>
              <a:gd name="connsiteY25" fmla="*/ 3413760 h 3673850"/>
              <a:gd name="connsiteX26" fmla="*/ 158750 w 730678"/>
              <a:gd name="connsiteY26" fmla="*/ 3540760 h 3673850"/>
              <a:gd name="connsiteX27" fmla="*/ 133350 w 730678"/>
              <a:gd name="connsiteY27" fmla="*/ 3669030 h 3673850"/>
              <a:gd name="connsiteX28" fmla="*/ 0 w 730678"/>
              <a:gd name="connsiteY28" fmla="*/ 3649980 h 3673850"/>
              <a:gd name="connsiteX0" fmla="*/ 715010 w 730678"/>
              <a:gd name="connsiteY0" fmla="*/ 0 h 3662723"/>
              <a:gd name="connsiteX1" fmla="*/ 638810 w 730678"/>
              <a:gd name="connsiteY1" fmla="*/ 114300 h 3662723"/>
              <a:gd name="connsiteX2" fmla="*/ 730250 w 730678"/>
              <a:gd name="connsiteY2" fmla="*/ 243840 h 3662723"/>
              <a:gd name="connsiteX3" fmla="*/ 593090 w 730678"/>
              <a:gd name="connsiteY3" fmla="*/ 373380 h 3662723"/>
              <a:gd name="connsiteX4" fmla="*/ 684530 w 730678"/>
              <a:gd name="connsiteY4" fmla="*/ 525780 h 3662723"/>
              <a:gd name="connsiteX5" fmla="*/ 547370 w 730678"/>
              <a:gd name="connsiteY5" fmla="*/ 662940 h 3662723"/>
              <a:gd name="connsiteX6" fmla="*/ 646430 w 730678"/>
              <a:gd name="connsiteY6" fmla="*/ 807720 h 3662723"/>
              <a:gd name="connsiteX7" fmla="*/ 501650 w 730678"/>
              <a:gd name="connsiteY7" fmla="*/ 922020 h 3662723"/>
              <a:gd name="connsiteX8" fmla="*/ 600710 w 730678"/>
              <a:gd name="connsiteY8" fmla="*/ 1097280 h 3662723"/>
              <a:gd name="connsiteX9" fmla="*/ 463550 w 730678"/>
              <a:gd name="connsiteY9" fmla="*/ 1219200 h 3662723"/>
              <a:gd name="connsiteX10" fmla="*/ 547370 w 730678"/>
              <a:gd name="connsiteY10" fmla="*/ 1371600 h 3662723"/>
              <a:gd name="connsiteX11" fmla="*/ 417830 w 730678"/>
              <a:gd name="connsiteY11" fmla="*/ 1508760 h 3662723"/>
              <a:gd name="connsiteX12" fmla="*/ 501650 w 730678"/>
              <a:gd name="connsiteY12" fmla="*/ 1645920 h 3662723"/>
              <a:gd name="connsiteX13" fmla="*/ 372110 w 730678"/>
              <a:gd name="connsiteY13" fmla="*/ 1790700 h 3662723"/>
              <a:gd name="connsiteX14" fmla="*/ 455930 w 730678"/>
              <a:gd name="connsiteY14" fmla="*/ 1927860 h 3662723"/>
              <a:gd name="connsiteX15" fmla="*/ 334010 w 730678"/>
              <a:gd name="connsiteY15" fmla="*/ 2065020 h 3662723"/>
              <a:gd name="connsiteX16" fmla="*/ 410210 w 730678"/>
              <a:gd name="connsiteY16" fmla="*/ 2202180 h 3662723"/>
              <a:gd name="connsiteX17" fmla="*/ 288290 w 730678"/>
              <a:gd name="connsiteY17" fmla="*/ 2339340 h 3662723"/>
              <a:gd name="connsiteX18" fmla="*/ 364490 w 730678"/>
              <a:gd name="connsiteY18" fmla="*/ 2484120 h 3662723"/>
              <a:gd name="connsiteX19" fmla="*/ 242570 w 730678"/>
              <a:gd name="connsiteY19" fmla="*/ 2613660 h 3662723"/>
              <a:gd name="connsiteX20" fmla="*/ 318770 w 730678"/>
              <a:gd name="connsiteY20" fmla="*/ 2766060 h 3662723"/>
              <a:gd name="connsiteX21" fmla="*/ 196850 w 730678"/>
              <a:gd name="connsiteY21" fmla="*/ 2903220 h 3662723"/>
              <a:gd name="connsiteX22" fmla="*/ 273050 w 730678"/>
              <a:gd name="connsiteY22" fmla="*/ 3040380 h 3662723"/>
              <a:gd name="connsiteX23" fmla="*/ 151130 w 730678"/>
              <a:gd name="connsiteY23" fmla="*/ 3177540 h 3662723"/>
              <a:gd name="connsiteX24" fmla="*/ 242570 w 730678"/>
              <a:gd name="connsiteY24" fmla="*/ 3314700 h 3662723"/>
              <a:gd name="connsiteX25" fmla="*/ 113030 w 730678"/>
              <a:gd name="connsiteY25" fmla="*/ 3413760 h 3662723"/>
              <a:gd name="connsiteX26" fmla="*/ 158750 w 730678"/>
              <a:gd name="connsiteY26" fmla="*/ 3540760 h 3662723"/>
              <a:gd name="connsiteX27" fmla="*/ 95250 w 730678"/>
              <a:gd name="connsiteY27" fmla="*/ 3656330 h 3662723"/>
              <a:gd name="connsiteX28" fmla="*/ 0 w 730678"/>
              <a:gd name="connsiteY28" fmla="*/ 3649980 h 3662723"/>
              <a:gd name="connsiteX0" fmla="*/ 715010 w 730678"/>
              <a:gd name="connsiteY0" fmla="*/ 0 h 3673850"/>
              <a:gd name="connsiteX1" fmla="*/ 638810 w 730678"/>
              <a:gd name="connsiteY1" fmla="*/ 114300 h 3673850"/>
              <a:gd name="connsiteX2" fmla="*/ 730250 w 730678"/>
              <a:gd name="connsiteY2" fmla="*/ 243840 h 3673850"/>
              <a:gd name="connsiteX3" fmla="*/ 593090 w 730678"/>
              <a:gd name="connsiteY3" fmla="*/ 373380 h 3673850"/>
              <a:gd name="connsiteX4" fmla="*/ 684530 w 730678"/>
              <a:gd name="connsiteY4" fmla="*/ 525780 h 3673850"/>
              <a:gd name="connsiteX5" fmla="*/ 547370 w 730678"/>
              <a:gd name="connsiteY5" fmla="*/ 662940 h 3673850"/>
              <a:gd name="connsiteX6" fmla="*/ 646430 w 730678"/>
              <a:gd name="connsiteY6" fmla="*/ 807720 h 3673850"/>
              <a:gd name="connsiteX7" fmla="*/ 501650 w 730678"/>
              <a:gd name="connsiteY7" fmla="*/ 922020 h 3673850"/>
              <a:gd name="connsiteX8" fmla="*/ 600710 w 730678"/>
              <a:gd name="connsiteY8" fmla="*/ 1097280 h 3673850"/>
              <a:gd name="connsiteX9" fmla="*/ 463550 w 730678"/>
              <a:gd name="connsiteY9" fmla="*/ 1219200 h 3673850"/>
              <a:gd name="connsiteX10" fmla="*/ 547370 w 730678"/>
              <a:gd name="connsiteY10" fmla="*/ 1371600 h 3673850"/>
              <a:gd name="connsiteX11" fmla="*/ 417830 w 730678"/>
              <a:gd name="connsiteY11" fmla="*/ 1508760 h 3673850"/>
              <a:gd name="connsiteX12" fmla="*/ 501650 w 730678"/>
              <a:gd name="connsiteY12" fmla="*/ 1645920 h 3673850"/>
              <a:gd name="connsiteX13" fmla="*/ 372110 w 730678"/>
              <a:gd name="connsiteY13" fmla="*/ 1790700 h 3673850"/>
              <a:gd name="connsiteX14" fmla="*/ 455930 w 730678"/>
              <a:gd name="connsiteY14" fmla="*/ 1927860 h 3673850"/>
              <a:gd name="connsiteX15" fmla="*/ 334010 w 730678"/>
              <a:gd name="connsiteY15" fmla="*/ 2065020 h 3673850"/>
              <a:gd name="connsiteX16" fmla="*/ 410210 w 730678"/>
              <a:gd name="connsiteY16" fmla="*/ 2202180 h 3673850"/>
              <a:gd name="connsiteX17" fmla="*/ 288290 w 730678"/>
              <a:gd name="connsiteY17" fmla="*/ 2339340 h 3673850"/>
              <a:gd name="connsiteX18" fmla="*/ 364490 w 730678"/>
              <a:gd name="connsiteY18" fmla="*/ 2484120 h 3673850"/>
              <a:gd name="connsiteX19" fmla="*/ 242570 w 730678"/>
              <a:gd name="connsiteY19" fmla="*/ 2613660 h 3673850"/>
              <a:gd name="connsiteX20" fmla="*/ 318770 w 730678"/>
              <a:gd name="connsiteY20" fmla="*/ 2766060 h 3673850"/>
              <a:gd name="connsiteX21" fmla="*/ 196850 w 730678"/>
              <a:gd name="connsiteY21" fmla="*/ 2903220 h 3673850"/>
              <a:gd name="connsiteX22" fmla="*/ 273050 w 730678"/>
              <a:gd name="connsiteY22" fmla="*/ 3040380 h 3673850"/>
              <a:gd name="connsiteX23" fmla="*/ 151130 w 730678"/>
              <a:gd name="connsiteY23" fmla="*/ 3177540 h 3673850"/>
              <a:gd name="connsiteX24" fmla="*/ 242570 w 730678"/>
              <a:gd name="connsiteY24" fmla="*/ 3314700 h 3673850"/>
              <a:gd name="connsiteX25" fmla="*/ 113030 w 730678"/>
              <a:gd name="connsiteY25" fmla="*/ 3413760 h 3673850"/>
              <a:gd name="connsiteX26" fmla="*/ 158750 w 730678"/>
              <a:gd name="connsiteY26" fmla="*/ 3540760 h 3673850"/>
              <a:gd name="connsiteX27" fmla="*/ 63500 w 730678"/>
              <a:gd name="connsiteY27" fmla="*/ 3669030 h 3673850"/>
              <a:gd name="connsiteX28" fmla="*/ 0 w 730678"/>
              <a:gd name="connsiteY28" fmla="*/ 3649980 h 3673850"/>
              <a:gd name="connsiteX0" fmla="*/ 715010 w 730678"/>
              <a:gd name="connsiteY0" fmla="*/ 0 h 3649980"/>
              <a:gd name="connsiteX1" fmla="*/ 638810 w 730678"/>
              <a:gd name="connsiteY1" fmla="*/ 114300 h 3649980"/>
              <a:gd name="connsiteX2" fmla="*/ 730250 w 730678"/>
              <a:gd name="connsiteY2" fmla="*/ 243840 h 3649980"/>
              <a:gd name="connsiteX3" fmla="*/ 593090 w 730678"/>
              <a:gd name="connsiteY3" fmla="*/ 373380 h 3649980"/>
              <a:gd name="connsiteX4" fmla="*/ 684530 w 730678"/>
              <a:gd name="connsiteY4" fmla="*/ 525780 h 3649980"/>
              <a:gd name="connsiteX5" fmla="*/ 547370 w 730678"/>
              <a:gd name="connsiteY5" fmla="*/ 662940 h 3649980"/>
              <a:gd name="connsiteX6" fmla="*/ 646430 w 730678"/>
              <a:gd name="connsiteY6" fmla="*/ 807720 h 3649980"/>
              <a:gd name="connsiteX7" fmla="*/ 501650 w 730678"/>
              <a:gd name="connsiteY7" fmla="*/ 922020 h 3649980"/>
              <a:gd name="connsiteX8" fmla="*/ 600710 w 730678"/>
              <a:gd name="connsiteY8" fmla="*/ 1097280 h 3649980"/>
              <a:gd name="connsiteX9" fmla="*/ 463550 w 730678"/>
              <a:gd name="connsiteY9" fmla="*/ 1219200 h 3649980"/>
              <a:gd name="connsiteX10" fmla="*/ 547370 w 730678"/>
              <a:gd name="connsiteY10" fmla="*/ 1371600 h 3649980"/>
              <a:gd name="connsiteX11" fmla="*/ 417830 w 730678"/>
              <a:gd name="connsiteY11" fmla="*/ 1508760 h 3649980"/>
              <a:gd name="connsiteX12" fmla="*/ 501650 w 730678"/>
              <a:gd name="connsiteY12" fmla="*/ 1645920 h 3649980"/>
              <a:gd name="connsiteX13" fmla="*/ 372110 w 730678"/>
              <a:gd name="connsiteY13" fmla="*/ 1790700 h 3649980"/>
              <a:gd name="connsiteX14" fmla="*/ 455930 w 730678"/>
              <a:gd name="connsiteY14" fmla="*/ 1927860 h 3649980"/>
              <a:gd name="connsiteX15" fmla="*/ 334010 w 730678"/>
              <a:gd name="connsiteY15" fmla="*/ 2065020 h 3649980"/>
              <a:gd name="connsiteX16" fmla="*/ 410210 w 730678"/>
              <a:gd name="connsiteY16" fmla="*/ 2202180 h 3649980"/>
              <a:gd name="connsiteX17" fmla="*/ 288290 w 730678"/>
              <a:gd name="connsiteY17" fmla="*/ 2339340 h 3649980"/>
              <a:gd name="connsiteX18" fmla="*/ 364490 w 730678"/>
              <a:gd name="connsiteY18" fmla="*/ 2484120 h 3649980"/>
              <a:gd name="connsiteX19" fmla="*/ 242570 w 730678"/>
              <a:gd name="connsiteY19" fmla="*/ 2613660 h 3649980"/>
              <a:gd name="connsiteX20" fmla="*/ 318770 w 730678"/>
              <a:gd name="connsiteY20" fmla="*/ 2766060 h 3649980"/>
              <a:gd name="connsiteX21" fmla="*/ 196850 w 730678"/>
              <a:gd name="connsiteY21" fmla="*/ 2903220 h 3649980"/>
              <a:gd name="connsiteX22" fmla="*/ 273050 w 730678"/>
              <a:gd name="connsiteY22" fmla="*/ 3040380 h 3649980"/>
              <a:gd name="connsiteX23" fmla="*/ 151130 w 730678"/>
              <a:gd name="connsiteY23" fmla="*/ 3177540 h 3649980"/>
              <a:gd name="connsiteX24" fmla="*/ 242570 w 730678"/>
              <a:gd name="connsiteY24" fmla="*/ 3314700 h 3649980"/>
              <a:gd name="connsiteX25" fmla="*/ 113030 w 730678"/>
              <a:gd name="connsiteY25" fmla="*/ 3413760 h 3649980"/>
              <a:gd name="connsiteX26" fmla="*/ 158750 w 730678"/>
              <a:gd name="connsiteY26" fmla="*/ 3540760 h 3649980"/>
              <a:gd name="connsiteX27" fmla="*/ 88900 w 730678"/>
              <a:gd name="connsiteY27" fmla="*/ 3637280 h 3649980"/>
              <a:gd name="connsiteX28" fmla="*/ 0 w 730678"/>
              <a:gd name="connsiteY28" fmla="*/ 3649980 h 3649980"/>
              <a:gd name="connsiteX0" fmla="*/ 715010 w 730678"/>
              <a:gd name="connsiteY0" fmla="*/ 0 h 3649980"/>
              <a:gd name="connsiteX1" fmla="*/ 638810 w 730678"/>
              <a:gd name="connsiteY1" fmla="*/ 114300 h 3649980"/>
              <a:gd name="connsiteX2" fmla="*/ 730250 w 730678"/>
              <a:gd name="connsiteY2" fmla="*/ 243840 h 3649980"/>
              <a:gd name="connsiteX3" fmla="*/ 593090 w 730678"/>
              <a:gd name="connsiteY3" fmla="*/ 373380 h 3649980"/>
              <a:gd name="connsiteX4" fmla="*/ 684530 w 730678"/>
              <a:gd name="connsiteY4" fmla="*/ 525780 h 3649980"/>
              <a:gd name="connsiteX5" fmla="*/ 547370 w 730678"/>
              <a:gd name="connsiteY5" fmla="*/ 662940 h 3649980"/>
              <a:gd name="connsiteX6" fmla="*/ 646430 w 730678"/>
              <a:gd name="connsiteY6" fmla="*/ 807720 h 3649980"/>
              <a:gd name="connsiteX7" fmla="*/ 501650 w 730678"/>
              <a:gd name="connsiteY7" fmla="*/ 922020 h 3649980"/>
              <a:gd name="connsiteX8" fmla="*/ 600710 w 730678"/>
              <a:gd name="connsiteY8" fmla="*/ 1097280 h 3649980"/>
              <a:gd name="connsiteX9" fmla="*/ 463550 w 730678"/>
              <a:gd name="connsiteY9" fmla="*/ 1219200 h 3649980"/>
              <a:gd name="connsiteX10" fmla="*/ 547370 w 730678"/>
              <a:gd name="connsiteY10" fmla="*/ 1371600 h 3649980"/>
              <a:gd name="connsiteX11" fmla="*/ 417830 w 730678"/>
              <a:gd name="connsiteY11" fmla="*/ 1508760 h 3649980"/>
              <a:gd name="connsiteX12" fmla="*/ 501650 w 730678"/>
              <a:gd name="connsiteY12" fmla="*/ 1645920 h 3649980"/>
              <a:gd name="connsiteX13" fmla="*/ 372110 w 730678"/>
              <a:gd name="connsiteY13" fmla="*/ 1790700 h 3649980"/>
              <a:gd name="connsiteX14" fmla="*/ 455930 w 730678"/>
              <a:gd name="connsiteY14" fmla="*/ 1927860 h 3649980"/>
              <a:gd name="connsiteX15" fmla="*/ 334010 w 730678"/>
              <a:gd name="connsiteY15" fmla="*/ 2065020 h 3649980"/>
              <a:gd name="connsiteX16" fmla="*/ 410210 w 730678"/>
              <a:gd name="connsiteY16" fmla="*/ 2202180 h 3649980"/>
              <a:gd name="connsiteX17" fmla="*/ 288290 w 730678"/>
              <a:gd name="connsiteY17" fmla="*/ 2339340 h 3649980"/>
              <a:gd name="connsiteX18" fmla="*/ 364490 w 730678"/>
              <a:gd name="connsiteY18" fmla="*/ 2484120 h 3649980"/>
              <a:gd name="connsiteX19" fmla="*/ 242570 w 730678"/>
              <a:gd name="connsiteY19" fmla="*/ 2613660 h 3649980"/>
              <a:gd name="connsiteX20" fmla="*/ 318770 w 730678"/>
              <a:gd name="connsiteY20" fmla="*/ 2766060 h 3649980"/>
              <a:gd name="connsiteX21" fmla="*/ 196850 w 730678"/>
              <a:gd name="connsiteY21" fmla="*/ 2903220 h 3649980"/>
              <a:gd name="connsiteX22" fmla="*/ 273050 w 730678"/>
              <a:gd name="connsiteY22" fmla="*/ 3040380 h 3649980"/>
              <a:gd name="connsiteX23" fmla="*/ 151130 w 730678"/>
              <a:gd name="connsiteY23" fmla="*/ 3177540 h 3649980"/>
              <a:gd name="connsiteX24" fmla="*/ 242570 w 730678"/>
              <a:gd name="connsiteY24" fmla="*/ 3314700 h 3649980"/>
              <a:gd name="connsiteX25" fmla="*/ 113030 w 730678"/>
              <a:gd name="connsiteY25" fmla="*/ 3413760 h 3649980"/>
              <a:gd name="connsiteX26" fmla="*/ 158750 w 730678"/>
              <a:gd name="connsiteY26" fmla="*/ 3540760 h 3649980"/>
              <a:gd name="connsiteX27" fmla="*/ 127000 w 730678"/>
              <a:gd name="connsiteY27" fmla="*/ 3599180 h 3649980"/>
              <a:gd name="connsiteX28" fmla="*/ 0 w 730678"/>
              <a:gd name="connsiteY28" fmla="*/ 3649980 h 3649980"/>
              <a:gd name="connsiteX0" fmla="*/ 715010 w 730678"/>
              <a:gd name="connsiteY0" fmla="*/ 0 h 3649980"/>
              <a:gd name="connsiteX1" fmla="*/ 638810 w 730678"/>
              <a:gd name="connsiteY1" fmla="*/ 114300 h 3649980"/>
              <a:gd name="connsiteX2" fmla="*/ 730250 w 730678"/>
              <a:gd name="connsiteY2" fmla="*/ 243840 h 3649980"/>
              <a:gd name="connsiteX3" fmla="*/ 593090 w 730678"/>
              <a:gd name="connsiteY3" fmla="*/ 373380 h 3649980"/>
              <a:gd name="connsiteX4" fmla="*/ 684530 w 730678"/>
              <a:gd name="connsiteY4" fmla="*/ 525780 h 3649980"/>
              <a:gd name="connsiteX5" fmla="*/ 547370 w 730678"/>
              <a:gd name="connsiteY5" fmla="*/ 662940 h 3649980"/>
              <a:gd name="connsiteX6" fmla="*/ 646430 w 730678"/>
              <a:gd name="connsiteY6" fmla="*/ 807720 h 3649980"/>
              <a:gd name="connsiteX7" fmla="*/ 501650 w 730678"/>
              <a:gd name="connsiteY7" fmla="*/ 922020 h 3649980"/>
              <a:gd name="connsiteX8" fmla="*/ 600710 w 730678"/>
              <a:gd name="connsiteY8" fmla="*/ 1097280 h 3649980"/>
              <a:gd name="connsiteX9" fmla="*/ 463550 w 730678"/>
              <a:gd name="connsiteY9" fmla="*/ 1219200 h 3649980"/>
              <a:gd name="connsiteX10" fmla="*/ 547370 w 730678"/>
              <a:gd name="connsiteY10" fmla="*/ 1371600 h 3649980"/>
              <a:gd name="connsiteX11" fmla="*/ 417830 w 730678"/>
              <a:gd name="connsiteY11" fmla="*/ 1508760 h 3649980"/>
              <a:gd name="connsiteX12" fmla="*/ 501650 w 730678"/>
              <a:gd name="connsiteY12" fmla="*/ 1645920 h 3649980"/>
              <a:gd name="connsiteX13" fmla="*/ 372110 w 730678"/>
              <a:gd name="connsiteY13" fmla="*/ 1790700 h 3649980"/>
              <a:gd name="connsiteX14" fmla="*/ 455930 w 730678"/>
              <a:gd name="connsiteY14" fmla="*/ 1927860 h 3649980"/>
              <a:gd name="connsiteX15" fmla="*/ 334010 w 730678"/>
              <a:gd name="connsiteY15" fmla="*/ 2065020 h 3649980"/>
              <a:gd name="connsiteX16" fmla="*/ 410210 w 730678"/>
              <a:gd name="connsiteY16" fmla="*/ 2202180 h 3649980"/>
              <a:gd name="connsiteX17" fmla="*/ 288290 w 730678"/>
              <a:gd name="connsiteY17" fmla="*/ 2339340 h 3649980"/>
              <a:gd name="connsiteX18" fmla="*/ 364490 w 730678"/>
              <a:gd name="connsiteY18" fmla="*/ 2484120 h 3649980"/>
              <a:gd name="connsiteX19" fmla="*/ 242570 w 730678"/>
              <a:gd name="connsiteY19" fmla="*/ 2613660 h 3649980"/>
              <a:gd name="connsiteX20" fmla="*/ 318770 w 730678"/>
              <a:gd name="connsiteY20" fmla="*/ 2766060 h 3649980"/>
              <a:gd name="connsiteX21" fmla="*/ 196850 w 730678"/>
              <a:gd name="connsiteY21" fmla="*/ 2903220 h 3649980"/>
              <a:gd name="connsiteX22" fmla="*/ 273050 w 730678"/>
              <a:gd name="connsiteY22" fmla="*/ 3040380 h 3649980"/>
              <a:gd name="connsiteX23" fmla="*/ 151130 w 730678"/>
              <a:gd name="connsiteY23" fmla="*/ 3177540 h 3649980"/>
              <a:gd name="connsiteX24" fmla="*/ 242570 w 730678"/>
              <a:gd name="connsiteY24" fmla="*/ 3314700 h 3649980"/>
              <a:gd name="connsiteX25" fmla="*/ 113030 w 730678"/>
              <a:gd name="connsiteY25" fmla="*/ 3413760 h 3649980"/>
              <a:gd name="connsiteX26" fmla="*/ 158750 w 730678"/>
              <a:gd name="connsiteY26" fmla="*/ 3540760 h 3649980"/>
              <a:gd name="connsiteX27" fmla="*/ 127000 w 730678"/>
              <a:gd name="connsiteY27" fmla="*/ 3599180 h 3649980"/>
              <a:gd name="connsiteX28" fmla="*/ 101600 w 730678"/>
              <a:gd name="connsiteY28" fmla="*/ 3624580 h 3649980"/>
              <a:gd name="connsiteX29" fmla="*/ 0 w 730678"/>
              <a:gd name="connsiteY29" fmla="*/ 3649980 h 3649980"/>
              <a:gd name="connsiteX0" fmla="*/ 618592 w 634260"/>
              <a:gd name="connsiteY0" fmla="*/ 0 h 3630930"/>
              <a:gd name="connsiteX1" fmla="*/ 542392 w 634260"/>
              <a:gd name="connsiteY1" fmla="*/ 114300 h 3630930"/>
              <a:gd name="connsiteX2" fmla="*/ 633832 w 634260"/>
              <a:gd name="connsiteY2" fmla="*/ 243840 h 3630930"/>
              <a:gd name="connsiteX3" fmla="*/ 496672 w 634260"/>
              <a:gd name="connsiteY3" fmla="*/ 373380 h 3630930"/>
              <a:gd name="connsiteX4" fmla="*/ 588112 w 634260"/>
              <a:gd name="connsiteY4" fmla="*/ 525780 h 3630930"/>
              <a:gd name="connsiteX5" fmla="*/ 450952 w 634260"/>
              <a:gd name="connsiteY5" fmla="*/ 662940 h 3630930"/>
              <a:gd name="connsiteX6" fmla="*/ 550012 w 634260"/>
              <a:gd name="connsiteY6" fmla="*/ 807720 h 3630930"/>
              <a:gd name="connsiteX7" fmla="*/ 405232 w 634260"/>
              <a:gd name="connsiteY7" fmla="*/ 922020 h 3630930"/>
              <a:gd name="connsiteX8" fmla="*/ 504292 w 634260"/>
              <a:gd name="connsiteY8" fmla="*/ 1097280 h 3630930"/>
              <a:gd name="connsiteX9" fmla="*/ 367132 w 634260"/>
              <a:gd name="connsiteY9" fmla="*/ 1219200 h 3630930"/>
              <a:gd name="connsiteX10" fmla="*/ 450952 w 634260"/>
              <a:gd name="connsiteY10" fmla="*/ 1371600 h 3630930"/>
              <a:gd name="connsiteX11" fmla="*/ 321412 w 634260"/>
              <a:gd name="connsiteY11" fmla="*/ 1508760 h 3630930"/>
              <a:gd name="connsiteX12" fmla="*/ 405232 w 634260"/>
              <a:gd name="connsiteY12" fmla="*/ 1645920 h 3630930"/>
              <a:gd name="connsiteX13" fmla="*/ 275692 w 634260"/>
              <a:gd name="connsiteY13" fmla="*/ 1790700 h 3630930"/>
              <a:gd name="connsiteX14" fmla="*/ 359512 w 634260"/>
              <a:gd name="connsiteY14" fmla="*/ 1927860 h 3630930"/>
              <a:gd name="connsiteX15" fmla="*/ 237592 w 634260"/>
              <a:gd name="connsiteY15" fmla="*/ 2065020 h 3630930"/>
              <a:gd name="connsiteX16" fmla="*/ 313792 w 634260"/>
              <a:gd name="connsiteY16" fmla="*/ 2202180 h 3630930"/>
              <a:gd name="connsiteX17" fmla="*/ 191872 w 634260"/>
              <a:gd name="connsiteY17" fmla="*/ 2339340 h 3630930"/>
              <a:gd name="connsiteX18" fmla="*/ 268072 w 634260"/>
              <a:gd name="connsiteY18" fmla="*/ 2484120 h 3630930"/>
              <a:gd name="connsiteX19" fmla="*/ 146152 w 634260"/>
              <a:gd name="connsiteY19" fmla="*/ 2613660 h 3630930"/>
              <a:gd name="connsiteX20" fmla="*/ 222352 w 634260"/>
              <a:gd name="connsiteY20" fmla="*/ 2766060 h 3630930"/>
              <a:gd name="connsiteX21" fmla="*/ 100432 w 634260"/>
              <a:gd name="connsiteY21" fmla="*/ 2903220 h 3630930"/>
              <a:gd name="connsiteX22" fmla="*/ 176632 w 634260"/>
              <a:gd name="connsiteY22" fmla="*/ 3040380 h 3630930"/>
              <a:gd name="connsiteX23" fmla="*/ 54712 w 634260"/>
              <a:gd name="connsiteY23" fmla="*/ 3177540 h 3630930"/>
              <a:gd name="connsiteX24" fmla="*/ 146152 w 634260"/>
              <a:gd name="connsiteY24" fmla="*/ 3314700 h 3630930"/>
              <a:gd name="connsiteX25" fmla="*/ 16612 w 634260"/>
              <a:gd name="connsiteY25" fmla="*/ 3413760 h 3630930"/>
              <a:gd name="connsiteX26" fmla="*/ 62332 w 634260"/>
              <a:gd name="connsiteY26" fmla="*/ 3540760 h 3630930"/>
              <a:gd name="connsiteX27" fmla="*/ 30582 w 634260"/>
              <a:gd name="connsiteY27" fmla="*/ 3599180 h 3630930"/>
              <a:gd name="connsiteX28" fmla="*/ 5182 w 634260"/>
              <a:gd name="connsiteY28" fmla="*/ 3624580 h 3630930"/>
              <a:gd name="connsiteX29" fmla="*/ 30582 w 634260"/>
              <a:gd name="connsiteY29" fmla="*/ 3630930 h 3630930"/>
              <a:gd name="connsiteX0" fmla="*/ 613410 w 629078"/>
              <a:gd name="connsiteY0" fmla="*/ 0 h 3624580"/>
              <a:gd name="connsiteX1" fmla="*/ 537210 w 629078"/>
              <a:gd name="connsiteY1" fmla="*/ 114300 h 3624580"/>
              <a:gd name="connsiteX2" fmla="*/ 628650 w 629078"/>
              <a:gd name="connsiteY2" fmla="*/ 243840 h 3624580"/>
              <a:gd name="connsiteX3" fmla="*/ 491490 w 629078"/>
              <a:gd name="connsiteY3" fmla="*/ 373380 h 3624580"/>
              <a:gd name="connsiteX4" fmla="*/ 582930 w 629078"/>
              <a:gd name="connsiteY4" fmla="*/ 525780 h 3624580"/>
              <a:gd name="connsiteX5" fmla="*/ 445770 w 629078"/>
              <a:gd name="connsiteY5" fmla="*/ 662940 h 3624580"/>
              <a:gd name="connsiteX6" fmla="*/ 544830 w 629078"/>
              <a:gd name="connsiteY6" fmla="*/ 807720 h 3624580"/>
              <a:gd name="connsiteX7" fmla="*/ 400050 w 629078"/>
              <a:gd name="connsiteY7" fmla="*/ 922020 h 3624580"/>
              <a:gd name="connsiteX8" fmla="*/ 499110 w 629078"/>
              <a:gd name="connsiteY8" fmla="*/ 1097280 h 3624580"/>
              <a:gd name="connsiteX9" fmla="*/ 361950 w 629078"/>
              <a:gd name="connsiteY9" fmla="*/ 1219200 h 3624580"/>
              <a:gd name="connsiteX10" fmla="*/ 445770 w 629078"/>
              <a:gd name="connsiteY10" fmla="*/ 1371600 h 3624580"/>
              <a:gd name="connsiteX11" fmla="*/ 316230 w 629078"/>
              <a:gd name="connsiteY11" fmla="*/ 1508760 h 3624580"/>
              <a:gd name="connsiteX12" fmla="*/ 400050 w 629078"/>
              <a:gd name="connsiteY12" fmla="*/ 1645920 h 3624580"/>
              <a:gd name="connsiteX13" fmla="*/ 270510 w 629078"/>
              <a:gd name="connsiteY13" fmla="*/ 1790700 h 3624580"/>
              <a:gd name="connsiteX14" fmla="*/ 354330 w 629078"/>
              <a:gd name="connsiteY14" fmla="*/ 1927860 h 3624580"/>
              <a:gd name="connsiteX15" fmla="*/ 232410 w 629078"/>
              <a:gd name="connsiteY15" fmla="*/ 2065020 h 3624580"/>
              <a:gd name="connsiteX16" fmla="*/ 308610 w 629078"/>
              <a:gd name="connsiteY16" fmla="*/ 2202180 h 3624580"/>
              <a:gd name="connsiteX17" fmla="*/ 186690 w 629078"/>
              <a:gd name="connsiteY17" fmla="*/ 2339340 h 3624580"/>
              <a:gd name="connsiteX18" fmla="*/ 262890 w 629078"/>
              <a:gd name="connsiteY18" fmla="*/ 2484120 h 3624580"/>
              <a:gd name="connsiteX19" fmla="*/ 140970 w 629078"/>
              <a:gd name="connsiteY19" fmla="*/ 2613660 h 3624580"/>
              <a:gd name="connsiteX20" fmla="*/ 217170 w 629078"/>
              <a:gd name="connsiteY20" fmla="*/ 2766060 h 3624580"/>
              <a:gd name="connsiteX21" fmla="*/ 95250 w 629078"/>
              <a:gd name="connsiteY21" fmla="*/ 2903220 h 3624580"/>
              <a:gd name="connsiteX22" fmla="*/ 171450 w 629078"/>
              <a:gd name="connsiteY22" fmla="*/ 3040380 h 3624580"/>
              <a:gd name="connsiteX23" fmla="*/ 49530 w 629078"/>
              <a:gd name="connsiteY23" fmla="*/ 3177540 h 3624580"/>
              <a:gd name="connsiteX24" fmla="*/ 140970 w 629078"/>
              <a:gd name="connsiteY24" fmla="*/ 3314700 h 3624580"/>
              <a:gd name="connsiteX25" fmla="*/ 11430 w 629078"/>
              <a:gd name="connsiteY25" fmla="*/ 3413760 h 3624580"/>
              <a:gd name="connsiteX26" fmla="*/ 57150 w 629078"/>
              <a:gd name="connsiteY26" fmla="*/ 3540760 h 3624580"/>
              <a:gd name="connsiteX27" fmla="*/ 25400 w 629078"/>
              <a:gd name="connsiteY27" fmla="*/ 3599180 h 3624580"/>
              <a:gd name="connsiteX28" fmla="*/ 0 w 629078"/>
              <a:gd name="connsiteY28" fmla="*/ 3624580 h 3624580"/>
              <a:gd name="connsiteX0" fmla="*/ 606879 w 622547"/>
              <a:gd name="connsiteY0" fmla="*/ 0 h 3599180"/>
              <a:gd name="connsiteX1" fmla="*/ 530679 w 622547"/>
              <a:gd name="connsiteY1" fmla="*/ 114300 h 3599180"/>
              <a:gd name="connsiteX2" fmla="*/ 622119 w 622547"/>
              <a:gd name="connsiteY2" fmla="*/ 243840 h 3599180"/>
              <a:gd name="connsiteX3" fmla="*/ 484959 w 622547"/>
              <a:gd name="connsiteY3" fmla="*/ 373380 h 3599180"/>
              <a:gd name="connsiteX4" fmla="*/ 576399 w 622547"/>
              <a:gd name="connsiteY4" fmla="*/ 525780 h 3599180"/>
              <a:gd name="connsiteX5" fmla="*/ 439239 w 622547"/>
              <a:gd name="connsiteY5" fmla="*/ 662940 h 3599180"/>
              <a:gd name="connsiteX6" fmla="*/ 538299 w 622547"/>
              <a:gd name="connsiteY6" fmla="*/ 807720 h 3599180"/>
              <a:gd name="connsiteX7" fmla="*/ 393519 w 622547"/>
              <a:gd name="connsiteY7" fmla="*/ 922020 h 3599180"/>
              <a:gd name="connsiteX8" fmla="*/ 492579 w 622547"/>
              <a:gd name="connsiteY8" fmla="*/ 1097280 h 3599180"/>
              <a:gd name="connsiteX9" fmla="*/ 355419 w 622547"/>
              <a:gd name="connsiteY9" fmla="*/ 1219200 h 3599180"/>
              <a:gd name="connsiteX10" fmla="*/ 439239 w 622547"/>
              <a:gd name="connsiteY10" fmla="*/ 1371600 h 3599180"/>
              <a:gd name="connsiteX11" fmla="*/ 309699 w 622547"/>
              <a:gd name="connsiteY11" fmla="*/ 1508760 h 3599180"/>
              <a:gd name="connsiteX12" fmla="*/ 393519 w 622547"/>
              <a:gd name="connsiteY12" fmla="*/ 1645920 h 3599180"/>
              <a:gd name="connsiteX13" fmla="*/ 263979 w 622547"/>
              <a:gd name="connsiteY13" fmla="*/ 1790700 h 3599180"/>
              <a:gd name="connsiteX14" fmla="*/ 347799 w 622547"/>
              <a:gd name="connsiteY14" fmla="*/ 1927860 h 3599180"/>
              <a:gd name="connsiteX15" fmla="*/ 225879 w 622547"/>
              <a:gd name="connsiteY15" fmla="*/ 2065020 h 3599180"/>
              <a:gd name="connsiteX16" fmla="*/ 302079 w 622547"/>
              <a:gd name="connsiteY16" fmla="*/ 2202180 h 3599180"/>
              <a:gd name="connsiteX17" fmla="*/ 180159 w 622547"/>
              <a:gd name="connsiteY17" fmla="*/ 2339340 h 3599180"/>
              <a:gd name="connsiteX18" fmla="*/ 256359 w 622547"/>
              <a:gd name="connsiteY18" fmla="*/ 2484120 h 3599180"/>
              <a:gd name="connsiteX19" fmla="*/ 134439 w 622547"/>
              <a:gd name="connsiteY19" fmla="*/ 2613660 h 3599180"/>
              <a:gd name="connsiteX20" fmla="*/ 210639 w 622547"/>
              <a:gd name="connsiteY20" fmla="*/ 2766060 h 3599180"/>
              <a:gd name="connsiteX21" fmla="*/ 88719 w 622547"/>
              <a:gd name="connsiteY21" fmla="*/ 2903220 h 3599180"/>
              <a:gd name="connsiteX22" fmla="*/ 164919 w 622547"/>
              <a:gd name="connsiteY22" fmla="*/ 3040380 h 3599180"/>
              <a:gd name="connsiteX23" fmla="*/ 42999 w 622547"/>
              <a:gd name="connsiteY23" fmla="*/ 3177540 h 3599180"/>
              <a:gd name="connsiteX24" fmla="*/ 134439 w 622547"/>
              <a:gd name="connsiteY24" fmla="*/ 3314700 h 3599180"/>
              <a:gd name="connsiteX25" fmla="*/ 4899 w 622547"/>
              <a:gd name="connsiteY25" fmla="*/ 3413760 h 3599180"/>
              <a:gd name="connsiteX26" fmla="*/ 50619 w 622547"/>
              <a:gd name="connsiteY26" fmla="*/ 3540760 h 3599180"/>
              <a:gd name="connsiteX27" fmla="*/ 18869 w 622547"/>
              <a:gd name="connsiteY27" fmla="*/ 3599180 h 3599180"/>
              <a:gd name="connsiteX0" fmla="*/ 530679 w 622547"/>
              <a:gd name="connsiteY0" fmla="*/ 0 h 3484880"/>
              <a:gd name="connsiteX1" fmla="*/ 622119 w 622547"/>
              <a:gd name="connsiteY1" fmla="*/ 129540 h 3484880"/>
              <a:gd name="connsiteX2" fmla="*/ 484959 w 622547"/>
              <a:gd name="connsiteY2" fmla="*/ 259080 h 3484880"/>
              <a:gd name="connsiteX3" fmla="*/ 576399 w 622547"/>
              <a:gd name="connsiteY3" fmla="*/ 411480 h 3484880"/>
              <a:gd name="connsiteX4" fmla="*/ 439239 w 622547"/>
              <a:gd name="connsiteY4" fmla="*/ 548640 h 3484880"/>
              <a:gd name="connsiteX5" fmla="*/ 538299 w 622547"/>
              <a:gd name="connsiteY5" fmla="*/ 693420 h 3484880"/>
              <a:gd name="connsiteX6" fmla="*/ 393519 w 622547"/>
              <a:gd name="connsiteY6" fmla="*/ 807720 h 3484880"/>
              <a:gd name="connsiteX7" fmla="*/ 492579 w 622547"/>
              <a:gd name="connsiteY7" fmla="*/ 982980 h 3484880"/>
              <a:gd name="connsiteX8" fmla="*/ 355419 w 622547"/>
              <a:gd name="connsiteY8" fmla="*/ 1104900 h 3484880"/>
              <a:gd name="connsiteX9" fmla="*/ 439239 w 622547"/>
              <a:gd name="connsiteY9" fmla="*/ 1257300 h 3484880"/>
              <a:gd name="connsiteX10" fmla="*/ 309699 w 622547"/>
              <a:gd name="connsiteY10" fmla="*/ 1394460 h 3484880"/>
              <a:gd name="connsiteX11" fmla="*/ 393519 w 622547"/>
              <a:gd name="connsiteY11" fmla="*/ 1531620 h 3484880"/>
              <a:gd name="connsiteX12" fmla="*/ 263979 w 622547"/>
              <a:gd name="connsiteY12" fmla="*/ 1676400 h 3484880"/>
              <a:gd name="connsiteX13" fmla="*/ 347799 w 622547"/>
              <a:gd name="connsiteY13" fmla="*/ 1813560 h 3484880"/>
              <a:gd name="connsiteX14" fmla="*/ 225879 w 622547"/>
              <a:gd name="connsiteY14" fmla="*/ 1950720 h 3484880"/>
              <a:gd name="connsiteX15" fmla="*/ 302079 w 622547"/>
              <a:gd name="connsiteY15" fmla="*/ 2087880 h 3484880"/>
              <a:gd name="connsiteX16" fmla="*/ 180159 w 622547"/>
              <a:gd name="connsiteY16" fmla="*/ 2225040 h 3484880"/>
              <a:gd name="connsiteX17" fmla="*/ 256359 w 622547"/>
              <a:gd name="connsiteY17" fmla="*/ 2369820 h 3484880"/>
              <a:gd name="connsiteX18" fmla="*/ 134439 w 622547"/>
              <a:gd name="connsiteY18" fmla="*/ 2499360 h 3484880"/>
              <a:gd name="connsiteX19" fmla="*/ 210639 w 622547"/>
              <a:gd name="connsiteY19" fmla="*/ 2651760 h 3484880"/>
              <a:gd name="connsiteX20" fmla="*/ 88719 w 622547"/>
              <a:gd name="connsiteY20" fmla="*/ 2788920 h 3484880"/>
              <a:gd name="connsiteX21" fmla="*/ 164919 w 622547"/>
              <a:gd name="connsiteY21" fmla="*/ 2926080 h 3484880"/>
              <a:gd name="connsiteX22" fmla="*/ 42999 w 622547"/>
              <a:gd name="connsiteY22" fmla="*/ 3063240 h 3484880"/>
              <a:gd name="connsiteX23" fmla="*/ 134439 w 622547"/>
              <a:gd name="connsiteY23" fmla="*/ 3200400 h 3484880"/>
              <a:gd name="connsiteX24" fmla="*/ 4899 w 622547"/>
              <a:gd name="connsiteY24" fmla="*/ 3299460 h 3484880"/>
              <a:gd name="connsiteX25" fmla="*/ 50619 w 622547"/>
              <a:gd name="connsiteY25" fmla="*/ 3426460 h 3484880"/>
              <a:gd name="connsiteX26" fmla="*/ 18869 w 622547"/>
              <a:gd name="connsiteY26" fmla="*/ 3484880 h 3484880"/>
              <a:gd name="connsiteX0" fmla="*/ 622119 w 622119"/>
              <a:gd name="connsiteY0" fmla="*/ 0 h 3355340"/>
              <a:gd name="connsiteX1" fmla="*/ 484959 w 622119"/>
              <a:gd name="connsiteY1" fmla="*/ 129540 h 3355340"/>
              <a:gd name="connsiteX2" fmla="*/ 576399 w 622119"/>
              <a:gd name="connsiteY2" fmla="*/ 281940 h 3355340"/>
              <a:gd name="connsiteX3" fmla="*/ 439239 w 622119"/>
              <a:gd name="connsiteY3" fmla="*/ 419100 h 3355340"/>
              <a:gd name="connsiteX4" fmla="*/ 538299 w 622119"/>
              <a:gd name="connsiteY4" fmla="*/ 563880 h 3355340"/>
              <a:gd name="connsiteX5" fmla="*/ 393519 w 622119"/>
              <a:gd name="connsiteY5" fmla="*/ 678180 h 3355340"/>
              <a:gd name="connsiteX6" fmla="*/ 492579 w 622119"/>
              <a:gd name="connsiteY6" fmla="*/ 853440 h 3355340"/>
              <a:gd name="connsiteX7" fmla="*/ 355419 w 622119"/>
              <a:gd name="connsiteY7" fmla="*/ 975360 h 3355340"/>
              <a:gd name="connsiteX8" fmla="*/ 439239 w 622119"/>
              <a:gd name="connsiteY8" fmla="*/ 1127760 h 3355340"/>
              <a:gd name="connsiteX9" fmla="*/ 309699 w 622119"/>
              <a:gd name="connsiteY9" fmla="*/ 1264920 h 3355340"/>
              <a:gd name="connsiteX10" fmla="*/ 393519 w 622119"/>
              <a:gd name="connsiteY10" fmla="*/ 1402080 h 3355340"/>
              <a:gd name="connsiteX11" fmla="*/ 263979 w 622119"/>
              <a:gd name="connsiteY11" fmla="*/ 1546860 h 3355340"/>
              <a:gd name="connsiteX12" fmla="*/ 347799 w 622119"/>
              <a:gd name="connsiteY12" fmla="*/ 1684020 h 3355340"/>
              <a:gd name="connsiteX13" fmla="*/ 225879 w 622119"/>
              <a:gd name="connsiteY13" fmla="*/ 1821180 h 3355340"/>
              <a:gd name="connsiteX14" fmla="*/ 302079 w 622119"/>
              <a:gd name="connsiteY14" fmla="*/ 1958340 h 3355340"/>
              <a:gd name="connsiteX15" fmla="*/ 180159 w 622119"/>
              <a:gd name="connsiteY15" fmla="*/ 2095500 h 3355340"/>
              <a:gd name="connsiteX16" fmla="*/ 256359 w 622119"/>
              <a:gd name="connsiteY16" fmla="*/ 2240280 h 3355340"/>
              <a:gd name="connsiteX17" fmla="*/ 134439 w 622119"/>
              <a:gd name="connsiteY17" fmla="*/ 2369820 h 3355340"/>
              <a:gd name="connsiteX18" fmla="*/ 210639 w 622119"/>
              <a:gd name="connsiteY18" fmla="*/ 2522220 h 3355340"/>
              <a:gd name="connsiteX19" fmla="*/ 88719 w 622119"/>
              <a:gd name="connsiteY19" fmla="*/ 2659380 h 3355340"/>
              <a:gd name="connsiteX20" fmla="*/ 164919 w 622119"/>
              <a:gd name="connsiteY20" fmla="*/ 2796540 h 3355340"/>
              <a:gd name="connsiteX21" fmla="*/ 42999 w 622119"/>
              <a:gd name="connsiteY21" fmla="*/ 2933700 h 3355340"/>
              <a:gd name="connsiteX22" fmla="*/ 134439 w 622119"/>
              <a:gd name="connsiteY22" fmla="*/ 3070860 h 3355340"/>
              <a:gd name="connsiteX23" fmla="*/ 4899 w 622119"/>
              <a:gd name="connsiteY23" fmla="*/ 3169920 h 3355340"/>
              <a:gd name="connsiteX24" fmla="*/ 50619 w 622119"/>
              <a:gd name="connsiteY24" fmla="*/ 3296920 h 3355340"/>
              <a:gd name="connsiteX25" fmla="*/ 18869 w 622119"/>
              <a:gd name="connsiteY25" fmla="*/ 3355340 h 3355340"/>
              <a:gd name="connsiteX0" fmla="*/ 484959 w 576788"/>
              <a:gd name="connsiteY0" fmla="*/ 0 h 3225800"/>
              <a:gd name="connsiteX1" fmla="*/ 576399 w 576788"/>
              <a:gd name="connsiteY1" fmla="*/ 152400 h 3225800"/>
              <a:gd name="connsiteX2" fmla="*/ 439239 w 576788"/>
              <a:gd name="connsiteY2" fmla="*/ 289560 h 3225800"/>
              <a:gd name="connsiteX3" fmla="*/ 538299 w 576788"/>
              <a:gd name="connsiteY3" fmla="*/ 434340 h 3225800"/>
              <a:gd name="connsiteX4" fmla="*/ 393519 w 576788"/>
              <a:gd name="connsiteY4" fmla="*/ 548640 h 3225800"/>
              <a:gd name="connsiteX5" fmla="*/ 492579 w 576788"/>
              <a:gd name="connsiteY5" fmla="*/ 723900 h 3225800"/>
              <a:gd name="connsiteX6" fmla="*/ 355419 w 576788"/>
              <a:gd name="connsiteY6" fmla="*/ 845820 h 3225800"/>
              <a:gd name="connsiteX7" fmla="*/ 439239 w 576788"/>
              <a:gd name="connsiteY7" fmla="*/ 998220 h 3225800"/>
              <a:gd name="connsiteX8" fmla="*/ 309699 w 576788"/>
              <a:gd name="connsiteY8" fmla="*/ 1135380 h 3225800"/>
              <a:gd name="connsiteX9" fmla="*/ 393519 w 576788"/>
              <a:gd name="connsiteY9" fmla="*/ 1272540 h 3225800"/>
              <a:gd name="connsiteX10" fmla="*/ 263979 w 576788"/>
              <a:gd name="connsiteY10" fmla="*/ 1417320 h 3225800"/>
              <a:gd name="connsiteX11" fmla="*/ 347799 w 576788"/>
              <a:gd name="connsiteY11" fmla="*/ 1554480 h 3225800"/>
              <a:gd name="connsiteX12" fmla="*/ 225879 w 576788"/>
              <a:gd name="connsiteY12" fmla="*/ 1691640 h 3225800"/>
              <a:gd name="connsiteX13" fmla="*/ 302079 w 576788"/>
              <a:gd name="connsiteY13" fmla="*/ 1828800 h 3225800"/>
              <a:gd name="connsiteX14" fmla="*/ 180159 w 576788"/>
              <a:gd name="connsiteY14" fmla="*/ 1965960 h 3225800"/>
              <a:gd name="connsiteX15" fmla="*/ 256359 w 576788"/>
              <a:gd name="connsiteY15" fmla="*/ 2110740 h 3225800"/>
              <a:gd name="connsiteX16" fmla="*/ 134439 w 576788"/>
              <a:gd name="connsiteY16" fmla="*/ 2240280 h 3225800"/>
              <a:gd name="connsiteX17" fmla="*/ 210639 w 576788"/>
              <a:gd name="connsiteY17" fmla="*/ 2392680 h 3225800"/>
              <a:gd name="connsiteX18" fmla="*/ 88719 w 576788"/>
              <a:gd name="connsiteY18" fmla="*/ 2529840 h 3225800"/>
              <a:gd name="connsiteX19" fmla="*/ 164919 w 576788"/>
              <a:gd name="connsiteY19" fmla="*/ 2667000 h 3225800"/>
              <a:gd name="connsiteX20" fmla="*/ 42999 w 576788"/>
              <a:gd name="connsiteY20" fmla="*/ 2804160 h 3225800"/>
              <a:gd name="connsiteX21" fmla="*/ 134439 w 576788"/>
              <a:gd name="connsiteY21" fmla="*/ 2941320 h 3225800"/>
              <a:gd name="connsiteX22" fmla="*/ 4899 w 576788"/>
              <a:gd name="connsiteY22" fmla="*/ 3040380 h 3225800"/>
              <a:gd name="connsiteX23" fmla="*/ 50619 w 576788"/>
              <a:gd name="connsiteY23" fmla="*/ 3167380 h 3225800"/>
              <a:gd name="connsiteX24" fmla="*/ 18869 w 576788"/>
              <a:gd name="connsiteY24" fmla="*/ 3225800 h 3225800"/>
              <a:gd name="connsiteX0" fmla="*/ 576399 w 576399"/>
              <a:gd name="connsiteY0" fmla="*/ 0 h 3073400"/>
              <a:gd name="connsiteX1" fmla="*/ 439239 w 576399"/>
              <a:gd name="connsiteY1" fmla="*/ 137160 h 3073400"/>
              <a:gd name="connsiteX2" fmla="*/ 538299 w 576399"/>
              <a:gd name="connsiteY2" fmla="*/ 281940 h 3073400"/>
              <a:gd name="connsiteX3" fmla="*/ 393519 w 576399"/>
              <a:gd name="connsiteY3" fmla="*/ 396240 h 3073400"/>
              <a:gd name="connsiteX4" fmla="*/ 492579 w 576399"/>
              <a:gd name="connsiteY4" fmla="*/ 571500 h 3073400"/>
              <a:gd name="connsiteX5" fmla="*/ 355419 w 576399"/>
              <a:gd name="connsiteY5" fmla="*/ 693420 h 3073400"/>
              <a:gd name="connsiteX6" fmla="*/ 439239 w 576399"/>
              <a:gd name="connsiteY6" fmla="*/ 845820 h 3073400"/>
              <a:gd name="connsiteX7" fmla="*/ 309699 w 576399"/>
              <a:gd name="connsiteY7" fmla="*/ 982980 h 3073400"/>
              <a:gd name="connsiteX8" fmla="*/ 393519 w 576399"/>
              <a:gd name="connsiteY8" fmla="*/ 1120140 h 3073400"/>
              <a:gd name="connsiteX9" fmla="*/ 263979 w 576399"/>
              <a:gd name="connsiteY9" fmla="*/ 1264920 h 3073400"/>
              <a:gd name="connsiteX10" fmla="*/ 347799 w 576399"/>
              <a:gd name="connsiteY10" fmla="*/ 1402080 h 3073400"/>
              <a:gd name="connsiteX11" fmla="*/ 225879 w 576399"/>
              <a:gd name="connsiteY11" fmla="*/ 1539240 h 3073400"/>
              <a:gd name="connsiteX12" fmla="*/ 302079 w 576399"/>
              <a:gd name="connsiteY12" fmla="*/ 1676400 h 3073400"/>
              <a:gd name="connsiteX13" fmla="*/ 180159 w 576399"/>
              <a:gd name="connsiteY13" fmla="*/ 1813560 h 3073400"/>
              <a:gd name="connsiteX14" fmla="*/ 256359 w 576399"/>
              <a:gd name="connsiteY14" fmla="*/ 1958340 h 3073400"/>
              <a:gd name="connsiteX15" fmla="*/ 134439 w 576399"/>
              <a:gd name="connsiteY15" fmla="*/ 2087880 h 3073400"/>
              <a:gd name="connsiteX16" fmla="*/ 210639 w 576399"/>
              <a:gd name="connsiteY16" fmla="*/ 2240280 h 3073400"/>
              <a:gd name="connsiteX17" fmla="*/ 88719 w 576399"/>
              <a:gd name="connsiteY17" fmla="*/ 2377440 h 3073400"/>
              <a:gd name="connsiteX18" fmla="*/ 164919 w 576399"/>
              <a:gd name="connsiteY18" fmla="*/ 2514600 h 3073400"/>
              <a:gd name="connsiteX19" fmla="*/ 42999 w 576399"/>
              <a:gd name="connsiteY19" fmla="*/ 2651760 h 3073400"/>
              <a:gd name="connsiteX20" fmla="*/ 134439 w 576399"/>
              <a:gd name="connsiteY20" fmla="*/ 2788920 h 3073400"/>
              <a:gd name="connsiteX21" fmla="*/ 4899 w 576399"/>
              <a:gd name="connsiteY21" fmla="*/ 2887980 h 3073400"/>
              <a:gd name="connsiteX22" fmla="*/ 50619 w 576399"/>
              <a:gd name="connsiteY22" fmla="*/ 3014980 h 3073400"/>
              <a:gd name="connsiteX23" fmla="*/ 18869 w 576399"/>
              <a:gd name="connsiteY23" fmla="*/ 3073400 h 3073400"/>
              <a:gd name="connsiteX0" fmla="*/ 439239 w 538667"/>
              <a:gd name="connsiteY0" fmla="*/ 0 h 2936240"/>
              <a:gd name="connsiteX1" fmla="*/ 538299 w 538667"/>
              <a:gd name="connsiteY1" fmla="*/ 144780 h 2936240"/>
              <a:gd name="connsiteX2" fmla="*/ 393519 w 538667"/>
              <a:gd name="connsiteY2" fmla="*/ 259080 h 2936240"/>
              <a:gd name="connsiteX3" fmla="*/ 492579 w 538667"/>
              <a:gd name="connsiteY3" fmla="*/ 434340 h 2936240"/>
              <a:gd name="connsiteX4" fmla="*/ 355419 w 538667"/>
              <a:gd name="connsiteY4" fmla="*/ 556260 h 2936240"/>
              <a:gd name="connsiteX5" fmla="*/ 439239 w 538667"/>
              <a:gd name="connsiteY5" fmla="*/ 708660 h 2936240"/>
              <a:gd name="connsiteX6" fmla="*/ 309699 w 538667"/>
              <a:gd name="connsiteY6" fmla="*/ 845820 h 2936240"/>
              <a:gd name="connsiteX7" fmla="*/ 393519 w 538667"/>
              <a:gd name="connsiteY7" fmla="*/ 982980 h 2936240"/>
              <a:gd name="connsiteX8" fmla="*/ 263979 w 538667"/>
              <a:gd name="connsiteY8" fmla="*/ 1127760 h 2936240"/>
              <a:gd name="connsiteX9" fmla="*/ 347799 w 538667"/>
              <a:gd name="connsiteY9" fmla="*/ 1264920 h 2936240"/>
              <a:gd name="connsiteX10" fmla="*/ 225879 w 538667"/>
              <a:gd name="connsiteY10" fmla="*/ 1402080 h 2936240"/>
              <a:gd name="connsiteX11" fmla="*/ 302079 w 538667"/>
              <a:gd name="connsiteY11" fmla="*/ 1539240 h 2936240"/>
              <a:gd name="connsiteX12" fmla="*/ 180159 w 538667"/>
              <a:gd name="connsiteY12" fmla="*/ 1676400 h 2936240"/>
              <a:gd name="connsiteX13" fmla="*/ 256359 w 538667"/>
              <a:gd name="connsiteY13" fmla="*/ 1821180 h 2936240"/>
              <a:gd name="connsiteX14" fmla="*/ 134439 w 538667"/>
              <a:gd name="connsiteY14" fmla="*/ 1950720 h 2936240"/>
              <a:gd name="connsiteX15" fmla="*/ 210639 w 538667"/>
              <a:gd name="connsiteY15" fmla="*/ 2103120 h 2936240"/>
              <a:gd name="connsiteX16" fmla="*/ 88719 w 538667"/>
              <a:gd name="connsiteY16" fmla="*/ 2240280 h 2936240"/>
              <a:gd name="connsiteX17" fmla="*/ 164919 w 538667"/>
              <a:gd name="connsiteY17" fmla="*/ 2377440 h 2936240"/>
              <a:gd name="connsiteX18" fmla="*/ 42999 w 538667"/>
              <a:gd name="connsiteY18" fmla="*/ 2514600 h 2936240"/>
              <a:gd name="connsiteX19" fmla="*/ 134439 w 538667"/>
              <a:gd name="connsiteY19" fmla="*/ 2651760 h 2936240"/>
              <a:gd name="connsiteX20" fmla="*/ 4899 w 538667"/>
              <a:gd name="connsiteY20" fmla="*/ 2750820 h 2936240"/>
              <a:gd name="connsiteX21" fmla="*/ 50619 w 538667"/>
              <a:gd name="connsiteY21" fmla="*/ 2877820 h 2936240"/>
              <a:gd name="connsiteX22" fmla="*/ 18869 w 538667"/>
              <a:gd name="connsiteY22" fmla="*/ 2936240 h 2936240"/>
              <a:gd name="connsiteX0" fmla="*/ 538299 w 538299"/>
              <a:gd name="connsiteY0" fmla="*/ 0 h 2791460"/>
              <a:gd name="connsiteX1" fmla="*/ 393519 w 538299"/>
              <a:gd name="connsiteY1" fmla="*/ 114300 h 2791460"/>
              <a:gd name="connsiteX2" fmla="*/ 492579 w 538299"/>
              <a:gd name="connsiteY2" fmla="*/ 289560 h 2791460"/>
              <a:gd name="connsiteX3" fmla="*/ 355419 w 538299"/>
              <a:gd name="connsiteY3" fmla="*/ 411480 h 2791460"/>
              <a:gd name="connsiteX4" fmla="*/ 439239 w 538299"/>
              <a:gd name="connsiteY4" fmla="*/ 563880 h 2791460"/>
              <a:gd name="connsiteX5" fmla="*/ 309699 w 538299"/>
              <a:gd name="connsiteY5" fmla="*/ 701040 h 2791460"/>
              <a:gd name="connsiteX6" fmla="*/ 393519 w 538299"/>
              <a:gd name="connsiteY6" fmla="*/ 838200 h 2791460"/>
              <a:gd name="connsiteX7" fmla="*/ 263979 w 538299"/>
              <a:gd name="connsiteY7" fmla="*/ 982980 h 2791460"/>
              <a:gd name="connsiteX8" fmla="*/ 347799 w 538299"/>
              <a:gd name="connsiteY8" fmla="*/ 1120140 h 2791460"/>
              <a:gd name="connsiteX9" fmla="*/ 225879 w 538299"/>
              <a:gd name="connsiteY9" fmla="*/ 1257300 h 2791460"/>
              <a:gd name="connsiteX10" fmla="*/ 302079 w 538299"/>
              <a:gd name="connsiteY10" fmla="*/ 1394460 h 2791460"/>
              <a:gd name="connsiteX11" fmla="*/ 180159 w 538299"/>
              <a:gd name="connsiteY11" fmla="*/ 1531620 h 2791460"/>
              <a:gd name="connsiteX12" fmla="*/ 256359 w 538299"/>
              <a:gd name="connsiteY12" fmla="*/ 1676400 h 2791460"/>
              <a:gd name="connsiteX13" fmla="*/ 134439 w 538299"/>
              <a:gd name="connsiteY13" fmla="*/ 1805940 h 2791460"/>
              <a:gd name="connsiteX14" fmla="*/ 210639 w 538299"/>
              <a:gd name="connsiteY14" fmla="*/ 1958340 h 2791460"/>
              <a:gd name="connsiteX15" fmla="*/ 88719 w 538299"/>
              <a:gd name="connsiteY15" fmla="*/ 2095500 h 2791460"/>
              <a:gd name="connsiteX16" fmla="*/ 164919 w 538299"/>
              <a:gd name="connsiteY16" fmla="*/ 2232660 h 2791460"/>
              <a:gd name="connsiteX17" fmla="*/ 42999 w 538299"/>
              <a:gd name="connsiteY17" fmla="*/ 2369820 h 2791460"/>
              <a:gd name="connsiteX18" fmla="*/ 134439 w 538299"/>
              <a:gd name="connsiteY18" fmla="*/ 2506980 h 2791460"/>
              <a:gd name="connsiteX19" fmla="*/ 4899 w 538299"/>
              <a:gd name="connsiteY19" fmla="*/ 2606040 h 2791460"/>
              <a:gd name="connsiteX20" fmla="*/ 50619 w 538299"/>
              <a:gd name="connsiteY20" fmla="*/ 2733040 h 2791460"/>
              <a:gd name="connsiteX21" fmla="*/ 18869 w 538299"/>
              <a:gd name="connsiteY21" fmla="*/ 2791460 h 2791460"/>
              <a:gd name="connsiteX0" fmla="*/ 393519 w 492837"/>
              <a:gd name="connsiteY0" fmla="*/ 0 h 2677160"/>
              <a:gd name="connsiteX1" fmla="*/ 492579 w 492837"/>
              <a:gd name="connsiteY1" fmla="*/ 175260 h 2677160"/>
              <a:gd name="connsiteX2" fmla="*/ 355419 w 492837"/>
              <a:gd name="connsiteY2" fmla="*/ 297180 h 2677160"/>
              <a:gd name="connsiteX3" fmla="*/ 439239 w 492837"/>
              <a:gd name="connsiteY3" fmla="*/ 449580 h 2677160"/>
              <a:gd name="connsiteX4" fmla="*/ 309699 w 492837"/>
              <a:gd name="connsiteY4" fmla="*/ 586740 h 2677160"/>
              <a:gd name="connsiteX5" fmla="*/ 393519 w 492837"/>
              <a:gd name="connsiteY5" fmla="*/ 723900 h 2677160"/>
              <a:gd name="connsiteX6" fmla="*/ 263979 w 492837"/>
              <a:gd name="connsiteY6" fmla="*/ 868680 h 2677160"/>
              <a:gd name="connsiteX7" fmla="*/ 347799 w 492837"/>
              <a:gd name="connsiteY7" fmla="*/ 1005840 h 2677160"/>
              <a:gd name="connsiteX8" fmla="*/ 225879 w 492837"/>
              <a:gd name="connsiteY8" fmla="*/ 1143000 h 2677160"/>
              <a:gd name="connsiteX9" fmla="*/ 302079 w 492837"/>
              <a:gd name="connsiteY9" fmla="*/ 1280160 h 2677160"/>
              <a:gd name="connsiteX10" fmla="*/ 180159 w 492837"/>
              <a:gd name="connsiteY10" fmla="*/ 1417320 h 2677160"/>
              <a:gd name="connsiteX11" fmla="*/ 256359 w 492837"/>
              <a:gd name="connsiteY11" fmla="*/ 1562100 h 2677160"/>
              <a:gd name="connsiteX12" fmla="*/ 134439 w 492837"/>
              <a:gd name="connsiteY12" fmla="*/ 1691640 h 2677160"/>
              <a:gd name="connsiteX13" fmla="*/ 210639 w 492837"/>
              <a:gd name="connsiteY13" fmla="*/ 1844040 h 2677160"/>
              <a:gd name="connsiteX14" fmla="*/ 88719 w 492837"/>
              <a:gd name="connsiteY14" fmla="*/ 1981200 h 2677160"/>
              <a:gd name="connsiteX15" fmla="*/ 164919 w 492837"/>
              <a:gd name="connsiteY15" fmla="*/ 2118360 h 2677160"/>
              <a:gd name="connsiteX16" fmla="*/ 42999 w 492837"/>
              <a:gd name="connsiteY16" fmla="*/ 2255520 h 2677160"/>
              <a:gd name="connsiteX17" fmla="*/ 134439 w 492837"/>
              <a:gd name="connsiteY17" fmla="*/ 2392680 h 2677160"/>
              <a:gd name="connsiteX18" fmla="*/ 4899 w 492837"/>
              <a:gd name="connsiteY18" fmla="*/ 2491740 h 2677160"/>
              <a:gd name="connsiteX19" fmla="*/ 50619 w 492837"/>
              <a:gd name="connsiteY19" fmla="*/ 2618740 h 2677160"/>
              <a:gd name="connsiteX20" fmla="*/ 18869 w 492837"/>
              <a:gd name="connsiteY20" fmla="*/ 2677160 h 2677160"/>
              <a:gd name="connsiteX0" fmla="*/ 492579 w 492579"/>
              <a:gd name="connsiteY0" fmla="*/ 0 h 2501900"/>
              <a:gd name="connsiteX1" fmla="*/ 355419 w 492579"/>
              <a:gd name="connsiteY1" fmla="*/ 121920 h 2501900"/>
              <a:gd name="connsiteX2" fmla="*/ 439239 w 492579"/>
              <a:gd name="connsiteY2" fmla="*/ 274320 h 2501900"/>
              <a:gd name="connsiteX3" fmla="*/ 309699 w 492579"/>
              <a:gd name="connsiteY3" fmla="*/ 411480 h 2501900"/>
              <a:gd name="connsiteX4" fmla="*/ 393519 w 492579"/>
              <a:gd name="connsiteY4" fmla="*/ 548640 h 2501900"/>
              <a:gd name="connsiteX5" fmla="*/ 263979 w 492579"/>
              <a:gd name="connsiteY5" fmla="*/ 693420 h 2501900"/>
              <a:gd name="connsiteX6" fmla="*/ 347799 w 492579"/>
              <a:gd name="connsiteY6" fmla="*/ 830580 h 2501900"/>
              <a:gd name="connsiteX7" fmla="*/ 225879 w 492579"/>
              <a:gd name="connsiteY7" fmla="*/ 967740 h 2501900"/>
              <a:gd name="connsiteX8" fmla="*/ 302079 w 492579"/>
              <a:gd name="connsiteY8" fmla="*/ 1104900 h 2501900"/>
              <a:gd name="connsiteX9" fmla="*/ 180159 w 492579"/>
              <a:gd name="connsiteY9" fmla="*/ 1242060 h 2501900"/>
              <a:gd name="connsiteX10" fmla="*/ 256359 w 492579"/>
              <a:gd name="connsiteY10" fmla="*/ 1386840 h 2501900"/>
              <a:gd name="connsiteX11" fmla="*/ 134439 w 492579"/>
              <a:gd name="connsiteY11" fmla="*/ 1516380 h 2501900"/>
              <a:gd name="connsiteX12" fmla="*/ 210639 w 492579"/>
              <a:gd name="connsiteY12" fmla="*/ 1668780 h 2501900"/>
              <a:gd name="connsiteX13" fmla="*/ 88719 w 492579"/>
              <a:gd name="connsiteY13" fmla="*/ 1805940 h 2501900"/>
              <a:gd name="connsiteX14" fmla="*/ 164919 w 492579"/>
              <a:gd name="connsiteY14" fmla="*/ 1943100 h 2501900"/>
              <a:gd name="connsiteX15" fmla="*/ 42999 w 492579"/>
              <a:gd name="connsiteY15" fmla="*/ 2080260 h 2501900"/>
              <a:gd name="connsiteX16" fmla="*/ 134439 w 492579"/>
              <a:gd name="connsiteY16" fmla="*/ 2217420 h 2501900"/>
              <a:gd name="connsiteX17" fmla="*/ 4899 w 492579"/>
              <a:gd name="connsiteY17" fmla="*/ 2316480 h 2501900"/>
              <a:gd name="connsiteX18" fmla="*/ 50619 w 492579"/>
              <a:gd name="connsiteY18" fmla="*/ 2443480 h 2501900"/>
              <a:gd name="connsiteX19" fmla="*/ 18869 w 492579"/>
              <a:gd name="connsiteY19" fmla="*/ 2501900 h 2501900"/>
              <a:gd name="connsiteX0" fmla="*/ 355419 w 439652"/>
              <a:gd name="connsiteY0" fmla="*/ 0 h 2379980"/>
              <a:gd name="connsiteX1" fmla="*/ 439239 w 439652"/>
              <a:gd name="connsiteY1" fmla="*/ 152400 h 2379980"/>
              <a:gd name="connsiteX2" fmla="*/ 309699 w 439652"/>
              <a:gd name="connsiteY2" fmla="*/ 289560 h 2379980"/>
              <a:gd name="connsiteX3" fmla="*/ 393519 w 439652"/>
              <a:gd name="connsiteY3" fmla="*/ 426720 h 2379980"/>
              <a:gd name="connsiteX4" fmla="*/ 263979 w 439652"/>
              <a:gd name="connsiteY4" fmla="*/ 571500 h 2379980"/>
              <a:gd name="connsiteX5" fmla="*/ 347799 w 439652"/>
              <a:gd name="connsiteY5" fmla="*/ 708660 h 2379980"/>
              <a:gd name="connsiteX6" fmla="*/ 225879 w 439652"/>
              <a:gd name="connsiteY6" fmla="*/ 845820 h 2379980"/>
              <a:gd name="connsiteX7" fmla="*/ 302079 w 439652"/>
              <a:gd name="connsiteY7" fmla="*/ 982980 h 2379980"/>
              <a:gd name="connsiteX8" fmla="*/ 180159 w 439652"/>
              <a:gd name="connsiteY8" fmla="*/ 1120140 h 2379980"/>
              <a:gd name="connsiteX9" fmla="*/ 256359 w 439652"/>
              <a:gd name="connsiteY9" fmla="*/ 1264920 h 2379980"/>
              <a:gd name="connsiteX10" fmla="*/ 134439 w 439652"/>
              <a:gd name="connsiteY10" fmla="*/ 1394460 h 2379980"/>
              <a:gd name="connsiteX11" fmla="*/ 210639 w 439652"/>
              <a:gd name="connsiteY11" fmla="*/ 1546860 h 2379980"/>
              <a:gd name="connsiteX12" fmla="*/ 88719 w 439652"/>
              <a:gd name="connsiteY12" fmla="*/ 1684020 h 2379980"/>
              <a:gd name="connsiteX13" fmla="*/ 164919 w 439652"/>
              <a:gd name="connsiteY13" fmla="*/ 1821180 h 2379980"/>
              <a:gd name="connsiteX14" fmla="*/ 42999 w 439652"/>
              <a:gd name="connsiteY14" fmla="*/ 1958340 h 2379980"/>
              <a:gd name="connsiteX15" fmla="*/ 134439 w 439652"/>
              <a:gd name="connsiteY15" fmla="*/ 2095500 h 2379980"/>
              <a:gd name="connsiteX16" fmla="*/ 4899 w 439652"/>
              <a:gd name="connsiteY16" fmla="*/ 2194560 h 2379980"/>
              <a:gd name="connsiteX17" fmla="*/ 50619 w 439652"/>
              <a:gd name="connsiteY17" fmla="*/ 2321560 h 2379980"/>
              <a:gd name="connsiteX18" fmla="*/ 18869 w 439652"/>
              <a:gd name="connsiteY18" fmla="*/ 2379980 h 237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652" h="2379980">
                <a:moveTo>
                  <a:pt x="355419" y="0"/>
                </a:moveTo>
                <a:cubicBezTo>
                  <a:pt x="346529" y="45720"/>
                  <a:pt x="446859" y="104140"/>
                  <a:pt x="439239" y="152400"/>
                </a:cubicBezTo>
                <a:cubicBezTo>
                  <a:pt x="431619" y="200660"/>
                  <a:pt x="317319" y="243840"/>
                  <a:pt x="309699" y="289560"/>
                </a:cubicBezTo>
                <a:cubicBezTo>
                  <a:pt x="302079" y="335280"/>
                  <a:pt x="401139" y="379730"/>
                  <a:pt x="393519" y="426720"/>
                </a:cubicBezTo>
                <a:cubicBezTo>
                  <a:pt x="385899" y="473710"/>
                  <a:pt x="271599" y="524510"/>
                  <a:pt x="263979" y="571500"/>
                </a:cubicBezTo>
                <a:cubicBezTo>
                  <a:pt x="256359" y="618490"/>
                  <a:pt x="354149" y="662940"/>
                  <a:pt x="347799" y="708660"/>
                </a:cubicBezTo>
                <a:cubicBezTo>
                  <a:pt x="341449" y="754380"/>
                  <a:pt x="233499" y="800100"/>
                  <a:pt x="225879" y="845820"/>
                </a:cubicBezTo>
                <a:cubicBezTo>
                  <a:pt x="218259" y="891540"/>
                  <a:pt x="309699" y="937260"/>
                  <a:pt x="302079" y="982980"/>
                </a:cubicBezTo>
                <a:cubicBezTo>
                  <a:pt x="294459" y="1028700"/>
                  <a:pt x="187779" y="1073150"/>
                  <a:pt x="180159" y="1120140"/>
                </a:cubicBezTo>
                <a:cubicBezTo>
                  <a:pt x="172539" y="1167130"/>
                  <a:pt x="263979" y="1219200"/>
                  <a:pt x="256359" y="1264920"/>
                </a:cubicBezTo>
                <a:cubicBezTo>
                  <a:pt x="248739" y="1310640"/>
                  <a:pt x="142059" y="1347470"/>
                  <a:pt x="134439" y="1394460"/>
                </a:cubicBezTo>
                <a:cubicBezTo>
                  <a:pt x="126819" y="1441450"/>
                  <a:pt x="218259" y="1498600"/>
                  <a:pt x="210639" y="1546860"/>
                </a:cubicBezTo>
                <a:cubicBezTo>
                  <a:pt x="203019" y="1595120"/>
                  <a:pt x="96339" y="1638300"/>
                  <a:pt x="88719" y="1684020"/>
                </a:cubicBezTo>
                <a:cubicBezTo>
                  <a:pt x="81099" y="1729740"/>
                  <a:pt x="172539" y="1775460"/>
                  <a:pt x="164919" y="1821180"/>
                </a:cubicBezTo>
                <a:cubicBezTo>
                  <a:pt x="157299" y="1866900"/>
                  <a:pt x="48079" y="1912620"/>
                  <a:pt x="42999" y="1958340"/>
                </a:cubicBezTo>
                <a:cubicBezTo>
                  <a:pt x="37919" y="2004060"/>
                  <a:pt x="140789" y="2056130"/>
                  <a:pt x="134439" y="2095500"/>
                </a:cubicBezTo>
                <a:cubicBezTo>
                  <a:pt x="128089" y="2134870"/>
                  <a:pt x="66494" y="2164715"/>
                  <a:pt x="4899" y="2194560"/>
                </a:cubicBezTo>
                <a:cubicBezTo>
                  <a:pt x="-19231" y="2213610"/>
                  <a:pt x="53794" y="2318385"/>
                  <a:pt x="50619" y="2321560"/>
                </a:cubicBezTo>
                <a:cubicBezTo>
                  <a:pt x="39189" y="2358813"/>
                  <a:pt x="45327" y="2361777"/>
                  <a:pt x="18869" y="2379980"/>
                </a:cubicBezTo>
              </a:path>
            </a:pathLst>
          </a:custGeom>
          <a:noFill/>
          <a:ln w="76200">
            <a:solidFill>
              <a:srgbClr val="FF0000"/>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Dodecagon 24"/>
          <p:cNvSpPr/>
          <p:nvPr/>
        </p:nvSpPr>
        <p:spPr>
          <a:xfrm>
            <a:off x="6740818" y="5375275"/>
            <a:ext cx="769349" cy="685800"/>
          </a:xfrm>
          <a:prstGeom prst="dodec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ZA" sz="1400" b="1" dirty="0">
                <a:latin typeface="Arial" panose="020B0604020202020204" pitchFamily="34" charset="0"/>
                <a:cs typeface="Arial" panose="020B0604020202020204" pitchFamily="34" charset="0"/>
              </a:rPr>
              <a:t>HEAT</a:t>
            </a:r>
            <a:endParaRPr lang="en-ZA" b="1" dirty="0">
              <a:latin typeface="Arial" panose="020B0604020202020204" pitchFamily="34" charset="0"/>
              <a:cs typeface="Arial" panose="020B0604020202020204" pitchFamily="34" charset="0"/>
            </a:endParaRPr>
          </a:p>
        </p:txBody>
      </p:sp>
      <p:pic>
        <p:nvPicPr>
          <p:cNvPr id="15365" name="Picture 5" descr="http://www.moreprepared.com/media/Blanket_Wra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791" y="169718"/>
            <a:ext cx="4762500" cy="666750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a:off x="8703848" y="2438400"/>
            <a:ext cx="0" cy="1157781"/>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391525" y="2809875"/>
            <a:ext cx="609600" cy="389513"/>
          </a:xfrm>
          <a:prstGeom prst="ellipse">
            <a:avLst/>
          </a:prstGeom>
          <a:solidFill>
            <a:schemeClr val="tx1"/>
          </a:solidFill>
          <a:ln>
            <a:solidFill>
              <a:schemeClr val="tx1"/>
            </a:solidFill>
          </a:ln>
        </p:spPr>
        <p:txBody>
          <a:bodyPr wrap="square" lIns="0" rIns="0" rtlCol="0">
            <a:spAutoFit/>
          </a:bodyPr>
          <a:lstStyle/>
          <a:p>
            <a:pPr algn="ctr"/>
            <a:r>
              <a:rPr lang="en-ZA" sz="1200" b="1" dirty="0">
                <a:solidFill>
                  <a:schemeClr val="bg1"/>
                </a:solidFill>
                <a:latin typeface="Arial" panose="020B0604020202020204" pitchFamily="34" charset="0"/>
                <a:cs typeface="Arial" panose="020B0604020202020204" pitchFamily="34" charset="0"/>
              </a:rPr>
              <a:t>20cm</a:t>
            </a:r>
          </a:p>
        </p:txBody>
      </p:sp>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16602">
            <a:off x="6221910" y="2066181"/>
            <a:ext cx="2347912" cy="89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6015789"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6015789" y="6667500"/>
            <a:ext cx="3128211"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77047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10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10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1+#ppt_w/2"/>
                                          </p:val>
                                        </p:tav>
                                        <p:tav tm="100000">
                                          <p:val>
                                            <p:strVal val="#ppt_x"/>
                                          </p:val>
                                        </p:tav>
                                      </p:tavLst>
                                    </p:anim>
                                    <p:anim calcmode="lin" valueType="num">
                                      <p:cBhvr additive="base">
                                        <p:cTn id="12" dur="10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2000" fill="hold"/>
                                        <p:tgtEl>
                                          <p:spTgt spid="19"/>
                                        </p:tgtEl>
                                        <p:attrNameLst>
                                          <p:attrName>ppt_x</p:attrName>
                                        </p:attrNameLst>
                                      </p:cBhvr>
                                      <p:tavLst>
                                        <p:tav tm="0">
                                          <p:val>
                                            <p:strVal val="1+#ppt_w/2"/>
                                          </p:val>
                                        </p:tav>
                                        <p:tav tm="100000">
                                          <p:val>
                                            <p:strVal val="#ppt_x"/>
                                          </p:val>
                                        </p:tav>
                                      </p:tavLst>
                                    </p:anim>
                                    <p:anim calcmode="lin" valueType="num">
                                      <p:cBhvr additive="base">
                                        <p:cTn id="16" dur="2000" fill="hold"/>
                                        <p:tgtEl>
                                          <p:spTgt spid="19"/>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2000"/>
                                        <p:tgtEl>
                                          <p:spTgt spid="17"/>
                                        </p:tgtEl>
                                      </p:cBhvr>
                                    </p:animEffect>
                                  </p:childTnLst>
                                </p:cTn>
                              </p:par>
                              <p:par>
                                <p:cTn id="21" presetID="22" presetClass="entr" presetSubtype="1" fill="hold" grpId="0" nodeType="withEffect">
                                  <p:stCondLst>
                                    <p:cond delay="170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16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nodeType="clickEffect">
                                  <p:stCondLst>
                                    <p:cond delay="0"/>
                                  </p:stCondLst>
                                  <p:childTnLst>
                                    <p:set>
                                      <p:cBhvr>
                                        <p:cTn id="27" dur="1" fill="hold">
                                          <p:stCondLst>
                                            <p:cond delay="0"/>
                                          </p:stCondLst>
                                        </p:cTn>
                                        <p:tgtEl>
                                          <p:spTgt spid="15365"/>
                                        </p:tgtEl>
                                        <p:attrNameLst>
                                          <p:attrName>style.visibility</p:attrName>
                                        </p:attrNameLst>
                                      </p:cBhvr>
                                      <p:to>
                                        <p:strVal val="visible"/>
                                      </p:to>
                                    </p:set>
                                    <p:animEffect transition="in" filter="circle(out)">
                                      <p:cBhvr>
                                        <p:cTn id="28" dur="1500"/>
                                        <p:tgtEl>
                                          <p:spTgt spid="15365"/>
                                        </p:tgtEl>
                                      </p:cBhvr>
                                    </p:animEffect>
                                  </p:childTnLst>
                                </p:cTn>
                              </p:par>
                              <p:par>
                                <p:cTn id="29" presetID="2" presetClass="entr" presetSubtype="3" fill="hold" nodeType="withEffect">
                                  <p:stCondLst>
                                    <p:cond delay="0"/>
                                  </p:stCondLst>
                                  <p:childTnLst>
                                    <p:set>
                                      <p:cBhvr>
                                        <p:cTn id="30" dur="1" fill="hold">
                                          <p:stCondLst>
                                            <p:cond delay="0"/>
                                          </p:stCondLst>
                                        </p:cTn>
                                        <p:tgtEl>
                                          <p:spTgt spid="15363"/>
                                        </p:tgtEl>
                                        <p:attrNameLst>
                                          <p:attrName>style.visibility</p:attrName>
                                        </p:attrNameLst>
                                      </p:cBhvr>
                                      <p:to>
                                        <p:strVal val="visible"/>
                                      </p:to>
                                    </p:set>
                                    <p:anim calcmode="lin" valueType="num">
                                      <p:cBhvr additive="base">
                                        <p:cTn id="31" dur="1500" fill="hold"/>
                                        <p:tgtEl>
                                          <p:spTgt spid="15363"/>
                                        </p:tgtEl>
                                        <p:attrNameLst>
                                          <p:attrName>ppt_x</p:attrName>
                                        </p:attrNameLst>
                                      </p:cBhvr>
                                      <p:tavLst>
                                        <p:tav tm="0">
                                          <p:val>
                                            <p:strVal val="1+#ppt_w/2"/>
                                          </p:val>
                                        </p:tav>
                                        <p:tav tm="100000">
                                          <p:val>
                                            <p:strVal val="#ppt_x"/>
                                          </p:val>
                                        </p:tav>
                                      </p:tavLst>
                                    </p:anim>
                                    <p:anim calcmode="lin" valueType="num">
                                      <p:cBhvr additive="base">
                                        <p:cTn id="32" dur="1500" fill="hold"/>
                                        <p:tgtEl>
                                          <p:spTgt spid="15363"/>
                                        </p:tgtEl>
                                        <p:attrNameLst>
                                          <p:attrName>ppt_y</p:attrName>
                                        </p:attrNameLst>
                                      </p:cBhvr>
                                      <p:tavLst>
                                        <p:tav tm="0">
                                          <p:val>
                                            <p:strVal val="0-#ppt_h/2"/>
                                          </p:val>
                                        </p:tav>
                                        <p:tav tm="100000">
                                          <p:val>
                                            <p:strVal val="#ppt_y"/>
                                          </p:val>
                                        </p:tav>
                                      </p:tavLst>
                                    </p:anim>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2000"/>
                                        <p:tgtEl>
                                          <p:spTgt spid="24"/>
                                        </p:tgtEl>
                                      </p:cBhvr>
                                    </p:animEffect>
                                  </p:childTnLst>
                                </p:cTn>
                              </p:par>
                              <p:par>
                                <p:cTn id="37" presetID="22" presetClass="entr" presetSubtype="1" fill="hold" grpId="0" nodeType="withEffect">
                                  <p:stCondLst>
                                    <p:cond delay="1700"/>
                                  </p:stCondLst>
                                  <p:childTnLst>
                                    <p:set>
                                      <p:cBhvr>
                                        <p:cTn id="38" dur="1" fill="hold">
                                          <p:stCondLst>
                                            <p:cond delay="0"/>
                                          </p:stCondLst>
                                        </p:cTn>
                                        <p:tgtEl>
                                          <p:spTgt spid="25"/>
                                        </p:tgtEl>
                                        <p:attrNameLst>
                                          <p:attrName>style.visibility</p:attrName>
                                        </p:attrNameLst>
                                      </p:cBhvr>
                                      <p:to>
                                        <p:strVal val="visible"/>
                                      </p:to>
                                    </p:set>
                                    <p:animEffect transition="in" filter="wipe(up)">
                                      <p:cBhvr>
                                        <p:cTn id="39" dur="16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4" grpId="0" animBg="1"/>
      <p:bldP spid="25"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162050" y="-372526"/>
            <a:ext cx="6781800" cy="1600200"/>
          </a:xfrm>
        </p:spPr>
        <p:txBody>
          <a:bodyPr anchor="ctr">
            <a:normAutofit/>
          </a:bodyPr>
          <a:lstStyle/>
          <a:p>
            <a:pPr algn="ctr"/>
            <a:r>
              <a:rPr lang="en-ZA" sz="5400" dirty="0">
                <a:solidFill>
                  <a:schemeClr val="tx1">
                    <a:lumMod val="85000"/>
                    <a:lumOff val="15000"/>
                  </a:schemeClr>
                </a:solidFill>
              </a:rPr>
              <a:t>Blood Pressure</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881068"/>
            <a:ext cx="9285932" cy="578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1905000" y="881068"/>
            <a:ext cx="4724400" cy="2890043"/>
          </a:xfrm>
          <a:prstGeom prst="roundRect">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ounded Rectangle 5"/>
          <p:cNvSpPr/>
          <p:nvPr/>
        </p:nvSpPr>
        <p:spPr>
          <a:xfrm>
            <a:off x="413866" y="3868476"/>
            <a:ext cx="4081934" cy="2693189"/>
          </a:xfrm>
          <a:prstGeom prst="roundRect">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ounded Rectangle 6"/>
          <p:cNvSpPr/>
          <p:nvPr/>
        </p:nvSpPr>
        <p:spPr>
          <a:xfrm>
            <a:off x="4495800" y="3851544"/>
            <a:ext cx="4081934" cy="2710122"/>
          </a:xfrm>
          <a:prstGeom prst="roundRect">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LR"/>
          <p:cNvSpPr/>
          <p:nvPr/>
        </p:nvSpPr>
        <p:spPr>
          <a:xfrm>
            <a:off x="0" y="6667500"/>
            <a:ext cx="6256421"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L"/>
          <p:cNvSpPr/>
          <p:nvPr/>
        </p:nvSpPr>
        <p:spPr>
          <a:xfrm>
            <a:off x="6256421" y="6667500"/>
            <a:ext cx="2887579"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21574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10" presetClass="exit" presetSubtype="0" fill="hold" grpId="1" nodeType="withEffect">
                                  <p:stCondLst>
                                    <p:cond delay="0"/>
                                  </p:stCondLst>
                                  <p:childTnLst>
                                    <p:animEffect transition="out" filter="fade">
                                      <p:cBhvr>
                                        <p:cTn id="14" dur="200"/>
                                        <p:tgtEl>
                                          <p:spTgt spid="5"/>
                                        </p:tgtEl>
                                      </p:cBhvr>
                                    </p:animEffect>
                                    <p:set>
                                      <p:cBhvr>
                                        <p:cTn id="15" dur="1" fill="hold">
                                          <p:stCondLst>
                                            <p:cond delay="1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par>
                                <p:cTn id="21" presetID="10" presetClass="exit" presetSubtype="0" fill="hold" grpId="1" nodeType="withEffect">
                                  <p:stCondLst>
                                    <p:cond delay="0"/>
                                  </p:stCondLst>
                                  <p:childTnLst>
                                    <p:animEffect transition="out" filter="fade">
                                      <p:cBhvr>
                                        <p:cTn id="22" dur="200"/>
                                        <p:tgtEl>
                                          <p:spTgt spid="6"/>
                                        </p:tgtEl>
                                      </p:cBhvr>
                                    </p:animEffect>
                                    <p:set>
                                      <p:cBhvr>
                                        <p:cTn id="23" dur="1" fill="hold">
                                          <p:stCondLst>
                                            <p:cond delay="1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988" y="1709738"/>
            <a:ext cx="4772025" cy="343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3"/>
          <p:cNvSpPr txBox="1">
            <a:spLocks/>
          </p:cNvSpPr>
          <p:nvPr/>
        </p:nvSpPr>
        <p:spPr>
          <a:xfrm>
            <a:off x="1162050" y="0"/>
            <a:ext cx="6781800" cy="1600200"/>
          </a:xfrm>
          <a:prstGeom prst="rect">
            <a:avLst/>
          </a:prstGeom>
        </p:spPr>
        <p:txBody>
          <a:bodyPr anchor="ct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ZA" dirty="0"/>
              <a:t>Heart Rate</a:t>
            </a:r>
          </a:p>
        </p:txBody>
      </p:sp>
      <p:sp>
        <p:nvSpPr>
          <p:cNvPr id="2"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LR"/>
          <p:cNvSpPr/>
          <p:nvPr/>
        </p:nvSpPr>
        <p:spPr>
          <a:xfrm>
            <a:off x="0" y="6667500"/>
            <a:ext cx="6497053"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L"/>
          <p:cNvSpPr/>
          <p:nvPr/>
        </p:nvSpPr>
        <p:spPr>
          <a:xfrm>
            <a:off x="6497053" y="6667500"/>
            <a:ext cx="2646947"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838337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9" y="1905000"/>
            <a:ext cx="9293320" cy="322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3"/>
          <p:cNvSpPr txBox="1">
            <a:spLocks/>
          </p:cNvSpPr>
          <p:nvPr/>
        </p:nvSpPr>
        <p:spPr>
          <a:xfrm>
            <a:off x="1162050" y="0"/>
            <a:ext cx="6781800" cy="1600200"/>
          </a:xfrm>
          <a:prstGeom prst="rect">
            <a:avLst/>
          </a:prstGeom>
        </p:spPr>
        <p:txBody>
          <a:bodyPr anchor="ct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ZA" dirty="0"/>
              <a:t>Body and Skin Temperature</a:t>
            </a:r>
          </a:p>
        </p:txBody>
      </p:sp>
      <p:sp>
        <p:nvSpPr>
          <p:cNvPr id="4" name="Rounded Rectangle 3"/>
          <p:cNvSpPr/>
          <p:nvPr/>
        </p:nvSpPr>
        <p:spPr>
          <a:xfrm>
            <a:off x="17511" y="1905000"/>
            <a:ext cx="4535439" cy="3224213"/>
          </a:xfrm>
          <a:prstGeom prst="roundRect">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ounded Rectangle 6"/>
          <p:cNvSpPr/>
          <p:nvPr/>
        </p:nvSpPr>
        <p:spPr>
          <a:xfrm>
            <a:off x="4589511" y="1904999"/>
            <a:ext cx="4535439" cy="3224213"/>
          </a:xfrm>
          <a:prstGeom prst="roundRect">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LR"/>
          <p:cNvSpPr/>
          <p:nvPr/>
        </p:nvSpPr>
        <p:spPr>
          <a:xfrm>
            <a:off x="0" y="6667500"/>
            <a:ext cx="6737684"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6737684" y="6667500"/>
            <a:ext cx="2406316"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97661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10" presetClass="exit" presetSubtype="0" fill="hold" grpId="1" nodeType="withEffect">
                                  <p:stCondLst>
                                    <p:cond delay="0"/>
                                  </p:stCondLst>
                                  <p:childTnLst>
                                    <p:animEffect transition="out" filter="fade">
                                      <p:cBhvr>
                                        <p:cTn id="14" dur="200"/>
                                        <p:tgtEl>
                                          <p:spTgt spid="4"/>
                                        </p:tgtEl>
                                      </p:cBhvr>
                                    </p:animEffect>
                                    <p:set>
                                      <p:cBhvr>
                                        <p:cTn id="15" dur="1" fill="hold">
                                          <p:stCondLst>
                                            <p:cond delay="1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5122" name="Picture 2" descr="C:\Users\Sybrand\Downloads\nia-aha_image37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2" y="1"/>
            <a:ext cx="9195372" cy="6819902"/>
          </a:xfrm>
          <a:prstGeom prst="rect">
            <a:avLst/>
          </a:prstGeom>
          <a:noFill/>
          <a:extLst>
            <a:ext uri="{909E8E84-426E-40DD-AFC4-6F175D3DCCD1}">
              <a14:hiddenFill xmlns:a14="http://schemas.microsoft.com/office/drawing/2010/main">
                <a:solidFill>
                  <a:srgbClr val="FFFFFF"/>
                </a:solidFill>
              </a14:hiddenFill>
            </a:ext>
          </a:extLst>
        </p:spPr>
      </p:pic>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6978316"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6978316" y="6667500"/>
            <a:ext cx="2165684"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5075342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4" y="919776"/>
            <a:ext cx="9185564" cy="5184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83128" y="4724400"/>
            <a:ext cx="2209800" cy="1379479"/>
          </a:xfrm>
          <a:prstGeom prst="roundRect">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ounded Rectangle 7"/>
          <p:cNvSpPr/>
          <p:nvPr/>
        </p:nvSpPr>
        <p:spPr>
          <a:xfrm>
            <a:off x="4287982" y="4710544"/>
            <a:ext cx="1524000" cy="1379479"/>
          </a:xfrm>
          <a:prstGeom prst="roundRect">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LR"/>
          <p:cNvSpPr/>
          <p:nvPr/>
        </p:nvSpPr>
        <p:spPr>
          <a:xfrm>
            <a:off x="0" y="6667500"/>
            <a:ext cx="721895"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L"/>
          <p:cNvSpPr/>
          <p:nvPr/>
        </p:nvSpPr>
        <p:spPr>
          <a:xfrm>
            <a:off x="721895" y="6667500"/>
            <a:ext cx="8422105"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55221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d2npw7jqx38emt.cloudfront.net/content/cardiovascres/83/2/195/F2.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Sybrand\Google Drive\Flash Drive\PhD\Presentations\Cardiovascular Jounal Club (18 May 2016)\Foods controlling High B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0713" y="1414463"/>
            <a:ext cx="5362575" cy="4029075"/>
          </a:xfrm>
          <a:prstGeom prst="rect">
            <a:avLst/>
          </a:prstGeom>
          <a:noFill/>
          <a:extLst>
            <a:ext uri="{909E8E84-426E-40DD-AFC4-6F175D3DCCD1}">
              <a14:hiddenFill xmlns:a14="http://schemas.microsoft.com/office/drawing/2010/main">
                <a:solidFill>
                  <a:srgbClr val="FFFFFF"/>
                </a:solidFill>
              </a14:hiddenFill>
            </a:ext>
          </a:extLst>
        </p:spPr>
      </p:pic>
      <p:sp>
        <p:nvSpPr>
          <p:cNvPr id="2"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LR"/>
          <p:cNvSpPr/>
          <p:nvPr/>
        </p:nvSpPr>
        <p:spPr>
          <a:xfrm>
            <a:off x="0" y="6667500"/>
            <a:ext cx="7218948"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L"/>
          <p:cNvSpPr/>
          <p:nvPr/>
        </p:nvSpPr>
        <p:spPr>
          <a:xfrm>
            <a:off x="7218948" y="6667500"/>
            <a:ext cx="1925052"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23218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400" fill="hold"/>
                                        <p:tgtEl>
                                          <p:spTgt spid="3"/>
                                        </p:tgtEl>
                                        <p:attrNameLst>
                                          <p:attrName>ppt_w</p:attrName>
                                        </p:attrNameLst>
                                      </p:cBhvr>
                                      <p:tavLst>
                                        <p:tav tm="0">
                                          <p:val>
                                            <p:fltVal val="0"/>
                                          </p:val>
                                        </p:tav>
                                        <p:tav tm="100000">
                                          <p:val>
                                            <p:strVal val="#ppt_w"/>
                                          </p:val>
                                        </p:tav>
                                      </p:tavLst>
                                    </p:anim>
                                    <p:anim calcmode="lin" valueType="num">
                                      <p:cBhvr>
                                        <p:cTn id="8" dur="1400" fill="hold"/>
                                        <p:tgtEl>
                                          <p:spTgt spid="3"/>
                                        </p:tgtEl>
                                        <p:attrNameLst>
                                          <p:attrName>ppt_h</p:attrName>
                                        </p:attrNameLst>
                                      </p:cBhvr>
                                      <p:tavLst>
                                        <p:tav tm="0">
                                          <p:val>
                                            <p:fltVal val="0"/>
                                          </p:val>
                                        </p:tav>
                                        <p:tav tm="100000">
                                          <p:val>
                                            <p:strVal val="#ppt_h"/>
                                          </p:val>
                                        </p:tav>
                                      </p:tavLst>
                                    </p:anim>
                                    <p:animEffect transition="in" filter="fade">
                                      <p:cBhvr>
                                        <p:cTn id="9" dur="1400"/>
                                        <p:tgtEl>
                                          <p:spTgt spid="3"/>
                                        </p:tgtEl>
                                      </p:cBhvr>
                                    </p:animEffect>
                                  </p:childTnLst>
                                </p:cTn>
                              </p:par>
                              <p:par>
                                <p:cTn id="10" presetID="58" presetClass="path" presetSubtype="0" accel="50000" decel="50000" fill="hold" nodeType="withEffect">
                                  <p:stCondLst>
                                    <p:cond delay="0"/>
                                  </p:stCondLst>
                                  <p:childTnLst>
                                    <p:animMotion origin="layout" path="M -0.27674 -0.33017 L -0.23698 -0.18636 C -0.22969 -0.15653 -0.2125 -0.12139 -0.18715 -0.0911 C -0.15955 -0.05988 -0.13299 -0.03884 -0.10903 -0.03306 L -0.00069 0.00023 " pathEditMode="relative" rAng="-2869560" ptsTypes="FffFF">
                                      <p:cBhvr>
                                        <p:cTn id="11" dur="2000" fill="hold"/>
                                        <p:tgtEl>
                                          <p:spTgt spid="3"/>
                                        </p:tgtEl>
                                        <p:attrNameLst>
                                          <p:attrName>ppt_x</p:attrName>
                                          <p:attrName>ppt_y</p:attrName>
                                        </p:attrNameLst>
                                      </p:cBhvr>
                                      <p:rCtr x="11354" y="20139"/>
                                    </p:animMotion>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9" y="1907380"/>
            <a:ext cx="9272100" cy="3331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3"/>
          <p:cNvSpPr txBox="1">
            <a:spLocks/>
          </p:cNvSpPr>
          <p:nvPr/>
        </p:nvSpPr>
        <p:spPr>
          <a:xfrm>
            <a:off x="0" y="0"/>
            <a:ext cx="9144000" cy="1600200"/>
          </a:xfrm>
          <a:prstGeom prst="rect">
            <a:avLst/>
          </a:prstGeom>
        </p:spPr>
        <p:txBody>
          <a:bodyPr anchor="ct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ZA" sz="4000" dirty="0"/>
              <a:t>Nitrite (NO</a:t>
            </a:r>
            <a:r>
              <a:rPr lang="en-ZA" sz="4000" baseline="-25000" dirty="0"/>
              <a:t>2</a:t>
            </a:r>
            <a:r>
              <a:rPr lang="en-ZA" sz="4000" baseline="30000" dirty="0"/>
              <a:t>-</a:t>
            </a:r>
            <a:r>
              <a:rPr lang="en-ZA" sz="4000" dirty="0"/>
              <a:t>) and Nitrate (NO</a:t>
            </a:r>
            <a:r>
              <a:rPr lang="en-ZA" sz="4000" baseline="-25000" dirty="0"/>
              <a:t>3</a:t>
            </a:r>
            <a:r>
              <a:rPr lang="en-ZA" sz="4000" baseline="30000" dirty="0"/>
              <a:t>-</a:t>
            </a:r>
            <a:r>
              <a:rPr lang="en-ZA" sz="4000" dirty="0"/>
              <a:t>)</a:t>
            </a:r>
          </a:p>
        </p:txBody>
      </p:sp>
      <p:sp>
        <p:nvSpPr>
          <p:cNvPr id="2" name="TextBox 1"/>
          <p:cNvSpPr txBox="1"/>
          <p:nvPr/>
        </p:nvSpPr>
        <p:spPr>
          <a:xfrm>
            <a:off x="4649334" y="2490232"/>
            <a:ext cx="369332" cy="1359932"/>
          </a:xfrm>
          <a:prstGeom prst="rect">
            <a:avLst/>
          </a:prstGeom>
          <a:solidFill>
            <a:schemeClr val="tx1"/>
          </a:solidFill>
        </p:spPr>
        <p:txBody>
          <a:bodyPr vert="vert270" wrap="square" rtlCol="0">
            <a:spAutoFit/>
          </a:bodyPr>
          <a:lstStyle/>
          <a:p>
            <a:r>
              <a:rPr lang="en-ZA" sz="1200" b="1" dirty="0">
                <a:solidFill>
                  <a:schemeClr val="bg1"/>
                </a:solidFill>
                <a:latin typeface="Arial" panose="020B0604020202020204" pitchFamily="34" charset="0"/>
                <a:ea typeface="Ebrima" panose="02000000000000000000" pitchFamily="2" charset="0"/>
                <a:cs typeface="Arial" panose="020B0604020202020204" pitchFamily="34" charset="0"/>
              </a:rPr>
              <a:t>Nitrate (</a:t>
            </a:r>
            <a:r>
              <a:rPr lang="en-ZA" sz="1200" b="1" i="1" dirty="0">
                <a:solidFill>
                  <a:schemeClr val="bg1"/>
                </a:solidFill>
                <a:latin typeface="Arial" panose="020B0604020202020204" pitchFamily="34" charset="0"/>
                <a:ea typeface="Ebrima" panose="02000000000000000000" pitchFamily="2" charset="0"/>
                <a:cs typeface="Arial" panose="020B0604020202020204" pitchFamily="34" charset="0"/>
                <a:sym typeface="Symbol"/>
              </a:rPr>
              <a:t></a:t>
            </a:r>
            <a:r>
              <a:rPr lang="en-ZA" sz="1200" b="1" dirty="0">
                <a:solidFill>
                  <a:schemeClr val="bg1"/>
                </a:solidFill>
                <a:latin typeface="Arial" panose="020B0604020202020204" pitchFamily="34" charset="0"/>
                <a:ea typeface="Ebrima" panose="02000000000000000000" pitchFamily="2" charset="0"/>
                <a:cs typeface="Arial" panose="020B0604020202020204" pitchFamily="34" charset="0"/>
                <a:sym typeface="Symbol"/>
              </a:rPr>
              <a:t>M)</a:t>
            </a:r>
            <a:endParaRPr lang="en-ZA" sz="3600" b="1" dirty="0">
              <a:solidFill>
                <a:schemeClr val="bg1"/>
              </a:solidFill>
              <a:latin typeface="Arial" panose="020B0604020202020204" pitchFamily="34" charset="0"/>
              <a:ea typeface="Ebrima" panose="02000000000000000000" pitchFamily="2" charset="0"/>
              <a:cs typeface="Arial" panose="020B0604020202020204" pitchFamily="34" charset="0"/>
            </a:endParaRPr>
          </a:p>
        </p:txBody>
      </p:sp>
      <p:sp>
        <p:nvSpPr>
          <p:cNvPr id="5" name="TextBox 4"/>
          <p:cNvSpPr txBox="1"/>
          <p:nvPr/>
        </p:nvSpPr>
        <p:spPr>
          <a:xfrm>
            <a:off x="-25400" y="2528332"/>
            <a:ext cx="369332" cy="1359932"/>
          </a:xfrm>
          <a:prstGeom prst="rect">
            <a:avLst/>
          </a:prstGeom>
          <a:solidFill>
            <a:schemeClr val="tx1"/>
          </a:solidFill>
        </p:spPr>
        <p:txBody>
          <a:bodyPr vert="vert270" wrap="square" rtlCol="0">
            <a:spAutoFit/>
          </a:bodyPr>
          <a:lstStyle/>
          <a:p>
            <a:r>
              <a:rPr lang="en-ZA" sz="1200" b="1" dirty="0">
                <a:solidFill>
                  <a:schemeClr val="bg1"/>
                </a:solidFill>
                <a:latin typeface="Arial" panose="020B0604020202020204" pitchFamily="34" charset="0"/>
                <a:ea typeface="Ebrima" panose="02000000000000000000" pitchFamily="2" charset="0"/>
                <a:cs typeface="Arial" panose="020B0604020202020204" pitchFamily="34" charset="0"/>
              </a:rPr>
              <a:t>Nitrite (</a:t>
            </a:r>
            <a:r>
              <a:rPr lang="en-ZA" sz="1200" b="1" i="1" dirty="0">
                <a:solidFill>
                  <a:schemeClr val="bg1"/>
                </a:solidFill>
                <a:latin typeface="Arial" panose="020B0604020202020204" pitchFamily="34" charset="0"/>
                <a:ea typeface="Ebrima" panose="02000000000000000000" pitchFamily="2" charset="0"/>
                <a:cs typeface="Arial" panose="020B0604020202020204" pitchFamily="34" charset="0"/>
                <a:sym typeface="Symbol"/>
              </a:rPr>
              <a:t></a:t>
            </a:r>
            <a:r>
              <a:rPr lang="en-ZA" sz="1200" b="1" dirty="0">
                <a:solidFill>
                  <a:schemeClr val="bg1"/>
                </a:solidFill>
                <a:latin typeface="Arial" panose="020B0604020202020204" pitchFamily="34" charset="0"/>
                <a:ea typeface="Ebrima" panose="02000000000000000000" pitchFamily="2" charset="0"/>
                <a:cs typeface="Arial" panose="020B0604020202020204" pitchFamily="34" charset="0"/>
                <a:sym typeface="Symbol"/>
              </a:rPr>
              <a:t>M)</a:t>
            </a:r>
            <a:endParaRPr lang="en-ZA" sz="3600" b="1" dirty="0">
              <a:solidFill>
                <a:schemeClr val="bg1"/>
              </a:solidFill>
              <a:latin typeface="Arial" panose="020B0604020202020204" pitchFamily="34" charset="0"/>
              <a:ea typeface="Ebrima" panose="02000000000000000000" pitchFamily="2" charset="0"/>
              <a:cs typeface="Arial" panose="020B0604020202020204" pitchFamily="34" charset="0"/>
            </a:endParaRPr>
          </a:p>
        </p:txBody>
      </p:sp>
      <p:sp>
        <p:nvSpPr>
          <p:cNvPr id="9" name="Rounded Rectangle 8"/>
          <p:cNvSpPr/>
          <p:nvPr/>
        </p:nvSpPr>
        <p:spPr>
          <a:xfrm>
            <a:off x="-25399" y="1907380"/>
            <a:ext cx="4578350" cy="3331369"/>
          </a:xfrm>
          <a:prstGeom prst="roundRect">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ounded Rectangle 9"/>
          <p:cNvSpPr/>
          <p:nvPr/>
        </p:nvSpPr>
        <p:spPr>
          <a:xfrm>
            <a:off x="4546601" y="1907379"/>
            <a:ext cx="4578350" cy="3331369"/>
          </a:xfrm>
          <a:prstGeom prst="roundRect">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LR"/>
          <p:cNvSpPr/>
          <p:nvPr/>
        </p:nvSpPr>
        <p:spPr>
          <a:xfrm>
            <a:off x="0" y="6667500"/>
            <a:ext cx="7459579"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L"/>
          <p:cNvSpPr/>
          <p:nvPr/>
        </p:nvSpPr>
        <p:spPr>
          <a:xfrm>
            <a:off x="7459579" y="6667500"/>
            <a:ext cx="1684421"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36372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xit" presetSubtype="0" fill="hold" grpId="1" nodeType="withEffect">
                                  <p:stCondLst>
                                    <p:cond delay="0"/>
                                  </p:stCondLst>
                                  <p:childTnLst>
                                    <p:animEffect transition="out" filter="fade">
                                      <p:cBhvr>
                                        <p:cTn id="14" dur="200"/>
                                        <p:tgtEl>
                                          <p:spTgt spid="9"/>
                                        </p:tgtEl>
                                      </p:cBhvr>
                                    </p:animEffect>
                                    <p:set>
                                      <p:cBhvr>
                                        <p:cTn id="15" dur="1" fill="hold">
                                          <p:stCondLst>
                                            <p:cond delay="1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013" y="1828800"/>
            <a:ext cx="5201873" cy="3490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3"/>
          <p:cNvSpPr txBox="1">
            <a:spLocks/>
          </p:cNvSpPr>
          <p:nvPr/>
        </p:nvSpPr>
        <p:spPr>
          <a:xfrm>
            <a:off x="1162050" y="0"/>
            <a:ext cx="6781800" cy="1600200"/>
          </a:xfrm>
          <a:prstGeom prst="rect">
            <a:avLst/>
          </a:prstGeom>
        </p:spPr>
        <p:txBody>
          <a:bodyPr anchor="ct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ZA" dirty="0"/>
              <a:t>Vitamin D</a:t>
            </a:r>
          </a:p>
        </p:txBody>
      </p:sp>
      <p:sp>
        <p:nvSpPr>
          <p:cNvPr id="2"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LR"/>
          <p:cNvSpPr/>
          <p:nvPr/>
        </p:nvSpPr>
        <p:spPr>
          <a:xfrm>
            <a:off x="0" y="6667500"/>
            <a:ext cx="7700211"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L"/>
          <p:cNvSpPr/>
          <p:nvPr/>
        </p:nvSpPr>
        <p:spPr>
          <a:xfrm>
            <a:off x="7700211" y="6667500"/>
            <a:ext cx="1443789"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381616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j-circ.or.jp/english/sessions/reports/64th-ss/figures/shimokawa-4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015" y="962949"/>
            <a:ext cx="7162800" cy="4932102"/>
          </a:xfrm>
          <a:prstGeom prst="rect">
            <a:avLst/>
          </a:prstGeom>
          <a:noFill/>
          <a:extLst>
            <a:ext uri="{909E8E84-426E-40DD-AFC4-6F175D3DCCD1}">
              <a14:hiddenFill xmlns:a14="http://schemas.microsoft.com/office/drawing/2010/main">
                <a:solidFill>
                  <a:srgbClr val="FFFFFF"/>
                </a:solidFill>
              </a14:hiddenFill>
            </a:ext>
          </a:extLst>
        </p:spPr>
      </p:pic>
      <p:sp>
        <p:nvSpPr>
          <p:cNvPr id="2"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LR"/>
          <p:cNvSpPr/>
          <p:nvPr/>
        </p:nvSpPr>
        <p:spPr>
          <a:xfrm>
            <a:off x="0" y="6667500"/>
            <a:ext cx="7940842"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L"/>
          <p:cNvSpPr/>
          <p:nvPr/>
        </p:nvSpPr>
        <p:spPr>
          <a:xfrm>
            <a:off x="7940842" y="6667500"/>
            <a:ext cx="1203158"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344587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4" y="234145"/>
            <a:ext cx="9138116" cy="3118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3"/>
          <p:cNvSpPr txBox="1">
            <a:spLocks/>
          </p:cNvSpPr>
          <p:nvPr/>
        </p:nvSpPr>
        <p:spPr>
          <a:xfrm>
            <a:off x="1162050" y="0"/>
            <a:ext cx="6781800" cy="1600200"/>
          </a:xfrm>
          <a:prstGeom prst="rect">
            <a:avLst/>
          </a:prstGeom>
        </p:spPr>
        <p:txBody>
          <a:bodyPr anchor="ct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ZA"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5" y="3290537"/>
            <a:ext cx="4533840" cy="2957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875" y="3352801"/>
            <a:ext cx="4632959"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10458" y="1"/>
            <a:ext cx="9099549" cy="3331369"/>
          </a:xfrm>
          <a:prstGeom prst="roundRect">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ounded Rectangle 7"/>
          <p:cNvSpPr/>
          <p:nvPr/>
        </p:nvSpPr>
        <p:spPr>
          <a:xfrm>
            <a:off x="-76200" y="3352801"/>
            <a:ext cx="4578350" cy="3124200"/>
          </a:xfrm>
          <a:prstGeom prst="roundRect">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ounded Rectangle 8"/>
          <p:cNvSpPr/>
          <p:nvPr/>
        </p:nvSpPr>
        <p:spPr>
          <a:xfrm>
            <a:off x="4495800" y="3352800"/>
            <a:ext cx="4578350" cy="3124201"/>
          </a:xfrm>
          <a:prstGeom prst="roundRect">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LR"/>
          <p:cNvSpPr/>
          <p:nvPr/>
        </p:nvSpPr>
        <p:spPr>
          <a:xfrm>
            <a:off x="0" y="6667500"/>
            <a:ext cx="8181473"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L"/>
          <p:cNvSpPr/>
          <p:nvPr/>
        </p:nvSpPr>
        <p:spPr>
          <a:xfrm>
            <a:off x="8181473" y="6667500"/>
            <a:ext cx="962527"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68516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par>
                                <p:cTn id="13" presetID="10" presetClass="exit" presetSubtype="0" fill="hold" grpId="1" nodeType="withEffect">
                                  <p:stCondLst>
                                    <p:cond delay="0"/>
                                  </p:stCondLst>
                                  <p:childTnLst>
                                    <p:animEffect transition="out" filter="fade">
                                      <p:cBhvr>
                                        <p:cTn id="14" dur="200"/>
                                        <p:tgtEl>
                                          <p:spTgt spid="6"/>
                                        </p:tgtEl>
                                      </p:cBhvr>
                                    </p:animEffect>
                                    <p:set>
                                      <p:cBhvr>
                                        <p:cTn id="15" dur="1" fill="hold">
                                          <p:stCondLst>
                                            <p:cond delay="1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par>
                                <p:cTn id="21" presetID="10" presetClass="exit" presetSubtype="0" fill="hold" grpId="1" nodeType="withEffect">
                                  <p:stCondLst>
                                    <p:cond delay="0"/>
                                  </p:stCondLst>
                                  <p:childTnLst>
                                    <p:animEffect transition="out" filter="fade">
                                      <p:cBhvr>
                                        <p:cTn id="22" dur="200"/>
                                        <p:tgtEl>
                                          <p:spTgt spid="8"/>
                                        </p:tgtEl>
                                      </p:cBhvr>
                                    </p:animEffect>
                                    <p:set>
                                      <p:cBhvr>
                                        <p:cTn id="23" dur="1" fill="hold">
                                          <p:stCondLst>
                                            <p:cond delay="1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Discussion of BP Results</a:t>
            </a:r>
          </a:p>
        </p:txBody>
      </p:sp>
      <p:sp>
        <p:nvSpPr>
          <p:cNvPr id="3" name="Content Placeholder 2"/>
          <p:cNvSpPr>
            <a:spLocks noGrp="1"/>
          </p:cNvSpPr>
          <p:nvPr>
            <p:ph idx="1"/>
          </p:nvPr>
        </p:nvSpPr>
        <p:spPr/>
        <p:txBody>
          <a:bodyPr>
            <a:normAutofit fontScale="92500"/>
          </a:bodyPr>
          <a:lstStyle/>
          <a:p>
            <a:r>
              <a:rPr lang="en-ZA" dirty="0"/>
              <a:t>UVA exposure </a:t>
            </a:r>
          </a:p>
          <a:p>
            <a:pPr lvl="1"/>
            <a:r>
              <a:rPr lang="en-ZA" dirty="0"/>
              <a:t>= </a:t>
            </a:r>
            <a:r>
              <a:rPr lang="en-ZA" dirty="0">
                <a:latin typeface="Calibri"/>
              </a:rPr>
              <a:t>↓ mean arterial blood pressure</a:t>
            </a:r>
          </a:p>
          <a:p>
            <a:pPr lvl="1"/>
            <a:r>
              <a:rPr lang="en-ZA" dirty="0"/>
              <a:t>= </a:t>
            </a:r>
            <a:r>
              <a:rPr lang="en-ZA" dirty="0">
                <a:latin typeface="Calibri"/>
              </a:rPr>
              <a:t>↓ diastolic blood pressure</a:t>
            </a:r>
          </a:p>
          <a:p>
            <a:pPr lvl="1"/>
            <a:r>
              <a:rPr lang="en-ZA" dirty="0">
                <a:latin typeface="Calibri"/>
              </a:rPr>
              <a:t>= constant systolic blood pressure</a:t>
            </a:r>
          </a:p>
          <a:p>
            <a:pPr lvl="1"/>
            <a:endParaRPr lang="en-ZA" dirty="0">
              <a:latin typeface="Calibri"/>
            </a:endParaRPr>
          </a:p>
          <a:p>
            <a:r>
              <a:rPr lang="en-ZA" dirty="0">
                <a:latin typeface="Calibri"/>
              </a:rPr>
              <a:t>↓</a:t>
            </a:r>
            <a:r>
              <a:rPr lang="en-ZA" dirty="0">
                <a:latin typeface="Calibri"/>
                <a:sym typeface="Symbol"/>
              </a:rPr>
              <a:t>10mmHg diastolic blood pressure</a:t>
            </a:r>
          </a:p>
          <a:p>
            <a:pPr lvl="1"/>
            <a:r>
              <a:rPr lang="en-ZA" dirty="0">
                <a:latin typeface="Calibri"/>
                <a:sym typeface="Symbol"/>
              </a:rPr>
              <a:t>= 2 X better outcome for CVD and Cerebrovascular Mortality </a:t>
            </a:r>
          </a:p>
          <a:p>
            <a:pPr lvl="1"/>
            <a:endParaRPr lang="en-ZA" dirty="0"/>
          </a:p>
          <a:p>
            <a:r>
              <a:rPr lang="en-ZA" dirty="0">
                <a:latin typeface="Calibri"/>
              </a:rPr>
              <a:t>↓</a:t>
            </a:r>
            <a:r>
              <a:rPr lang="en-ZA" dirty="0">
                <a:latin typeface="Calibri"/>
                <a:sym typeface="Symbol"/>
              </a:rPr>
              <a:t>5mmHg diastolic blood pressure</a:t>
            </a:r>
          </a:p>
          <a:p>
            <a:pPr lvl="1"/>
            <a:r>
              <a:rPr lang="en-ZA" dirty="0">
                <a:latin typeface="Calibri"/>
                <a:sym typeface="Symbol"/>
              </a:rPr>
              <a:t>= </a:t>
            </a:r>
            <a:r>
              <a:rPr lang="en-ZA" dirty="0">
                <a:latin typeface="Calibri"/>
              </a:rPr>
              <a:t>34% ↓ risk for stroke</a:t>
            </a:r>
          </a:p>
          <a:p>
            <a:pPr lvl="1"/>
            <a:r>
              <a:rPr lang="en-ZA" dirty="0">
                <a:latin typeface="Calibri"/>
                <a:sym typeface="Symbol"/>
              </a:rPr>
              <a:t>= </a:t>
            </a:r>
            <a:r>
              <a:rPr lang="en-ZA" dirty="0">
                <a:latin typeface="Calibri"/>
              </a:rPr>
              <a:t>21% ↓ risk for coronary heart disease</a:t>
            </a:r>
          </a:p>
          <a:p>
            <a:endParaRPr lang="en-ZA" dirty="0"/>
          </a:p>
        </p:txBody>
      </p:sp>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8422105"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8422105" y="6667500"/>
            <a:ext cx="721895"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274851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ZA" dirty="0"/>
              <a:t>Discussion of NO Results</a:t>
            </a:r>
          </a:p>
        </p:txBody>
      </p:sp>
      <p:sp>
        <p:nvSpPr>
          <p:cNvPr id="2" name="Content Placeholder 1"/>
          <p:cNvSpPr>
            <a:spLocks noGrp="1"/>
          </p:cNvSpPr>
          <p:nvPr>
            <p:ph idx="1"/>
          </p:nvPr>
        </p:nvSpPr>
        <p:spPr/>
        <p:txBody>
          <a:bodyPr>
            <a:normAutofit/>
          </a:bodyPr>
          <a:lstStyle/>
          <a:p>
            <a:r>
              <a:rPr lang="en-ZA" dirty="0"/>
              <a:t>NO metabolites abundant in skin</a:t>
            </a:r>
          </a:p>
          <a:p>
            <a:pPr lvl="1"/>
            <a:r>
              <a:rPr lang="en-ZA" dirty="0"/>
              <a:t>regulates blood pressure</a:t>
            </a:r>
          </a:p>
          <a:p>
            <a:pPr lvl="1"/>
            <a:endParaRPr lang="en-ZA" dirty="0"/>
          </a:p>
          <a:p>
            <a:r>
              <a:rPr lang="en-ZA" dirty="0"/>
              <a:t>UVA exposure transfer nitrite from the skin to circulation, lowering blood vessel tone</a:t>
            </a:r>
          </a:p>
          <a:p>
            <a:endParaRPr lang="en-ZA" dirty="0"/>
          </a:p>
          <a:p>
            <a:r>
              <a:rPr lang="en-ZA" dirty="0"/>
              <a:t>NO from the skin is an underestimated contributor to cardiovascular health</a:t>
            </a:r>
          </a:p>
          <a:p>
            <a:pPr marL="0" indent="0">
              <a:buNone/>
            </a:pPr>
            <a:endParaRPr lang="en-ZA" dirty="0"/>
          </a:p>
        </p:txBody>
      </p:sp>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8662737"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8662737" y="6667500"/>
            <a:ext cx="481263"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596707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TAKE HOME MESSAGE</a:t>
            </a:r>
          </a:p>
        </p:txBody>
      </p:sp>
      <p:sp>
        <p:nvSpPr>
          <p:cNvPr id="3" name="Content Placeholder 2"/>
          <p:cNvSpPr>
            <a:spLocks noGrp="1"/>
          </p:cNvSpPr>
          <p:nvPr>
            <p:ph idx="1"/>
          </p:nvPr>
        </p:nvSpPr>
        <p:spPr>
          <a:xfrm>
            <a:off x="457200" y="1600200"/>
            <a:ext cx="8382000" cy="4709160"/>
          </a:xfrm>
        </p:spPr>
        <p:txBody>
          <a:bodyPr>
            <a:normAutofit fontScale="92500" lnSpcReduction="10000"/>
          </a:bodyPr>
          <a:lstStyle/>
          <a:p>
            <a:r>
              <a:rPr lang="en-ZA" dirty="0"/>
              <a:t>Benefits of exposure to sunlight POTENTIALLY outweigh the risks of skin cancer</a:t>
            </a:r>
          </a:p>
          <a:p>
            <a:endParaRPr lang="en-ZA" dirty="0"/>
          </a:p>
          <a:p>
            <a:r>
              <a:rPr lang="en-ZA" dirty="0"/>
              <a:t>UVA rays alter levels of nitric oxide in the body</a:t>
            </a:r>
          </a:p>
          <a:p>
            <a:pPr lvl="1"/>
            <a:r>
              <a:rPr lang="en-ZA" dirty="0"/>
              <a:t>causing blood vessels to dilate and reduce blood pressure.</a:t>
            </a:r>
          </a:p>
          <a:p>
            <a:endParaRPr lang="en-ZA" dirty="0"/>
          </a:p>
          <a:p>
            <a:r>
              <a:rPr lang="en-ZA" dirty="0"/>
              <a:t>As blood pressure drops, so does the risk of heart attacks and stroke.</a:t>
            </a:r>
          </a:p>
          <a:p>
            <a:endParaRPr lang="en-ZA" dirty="0"/>
          </a:p>
          <a:p>
            <a:r>
              <a:rPr lang="en-ZA" dirty="0"/>
              <a:t>Further research needed to establish effectivity of sunlight to chronically lower blood pressure</a:t>
            </a:r>
          </a:p>
        </p:txBody>
      </p:sp>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8903368"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8903368" y="6667500"/>
            <a:ext cx="240632"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656133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556" y="-367553"/>
            <a:ext cx="12886320" cy="723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7442" y="116549"/>
            <a:ext cx="8193269" cy="1323439"/>
          </a:xfrm>
          <a:prstGeom prst="rect">
            <a:avLst/>
          </a:prstGeom>
          <a:noFill/>
          <a:effectLst>
            <a:outerShdw blurRad="50800" dist="38100" dir="5400000" algn="t" rotWithShape="0">
              <a:prstClr val="black">
                <a:alpha val="40000"/>
              </a:prstClr>
            </a:outerShdw>
          </a:effectLst>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8000" b="1" dirty="0">
                <a:ln w="50800"/>
                <a:solidFill>
                  <a:schemeClr val="bg1">
                    <a:shade val="50000"/>
                  </a:schemeClr>
                </a:solidFill>
              </a:rPr>
              <a:t>Thank You, SUN</a:t>
            </a:r>
            <a:endParaRPr lang="en-US" sz="8000" b="1" cap="none" spc="0" dirty="0">
              <a:ln w="50800"/>
              <a:solidFill>
                <a:schemeClr val="bg1">
                  <a:shade val="50000"/>
                </a:schemeClr>
              </a:solidFill>
              <a:effectLst/>
            </a:endParaRPr>
          </a:p>
        </p:txBody>
      </p:sp>
      <p:sp>
        <p:nvSpPr>
          <p:cNvPr id="5"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LR"/>
          <p:cNvSpPr/>
          <p:nvPr/>
        </p:nvSpPr>
        <p:spPr>
          <a:xfrm>
            <a:off x="0" y="6667500"/>
            <a:ext cx="9144000"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L"/>
          <p:cNvSpPr/>
          <p:nvPr/>
        </p:nvSpPr>
        <p:spPr>
          <a:xfrm>
            <a:off x="9144000" y="6667500"/>
            <a:ext cx="0"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397712547"/>
      </p:ext>
    </p:extLst>
  </p:cSld>
  <p:clrMapOvr>
    <a:masterClrMapping/>
  </p:clrMapOvr>
  <mc:AlternateContent xmlns:mc="http://schemas.openxmlformats.org/markup-compatibility/2006" xmlns:p14="http://schemas.microsoft.com/office/powerpoint/2010/main">
    <mc:Choice Requires="p14">
      <p:transition spd="slow" p14:dur="5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ZA"/>
          </a:p>
        </p:txBody>
      </p:sp>
      <p:pic>
        <p:nvPicPr>
          <p:cNvPr id="2050" name="Picture 2" descr="C:\Users\Sybrand\Pictures\Explosions\nu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41" y="1056027"/>
            <a:ext cx="9190341" cy="56114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60338"/>
            <a:ext cx="9601200" cy="1143000"/>
          </a:xfrm>
        </p:spPr>
        <p:txBody>
          <a:bodyPr>
            <a:normAutofit/>
          </a:bodyPr>
          <a:lstStyle/>
          <a:p>
            <a:r>
              <a:rPr lang="en-ZA" sz="3200" dirty="0"/>
              <a:t>100 billion x 1 megaton nuclear bombs</a:t>
            </a:r>
          </a:p>
        </p:txBody>
      </p:sp>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962526"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962526" y="6667500"/>
            <a:ext cx="8181474"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3272628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5122" name="Picture 2" descr="http://image.slidesharecdn.com/phesch17atmosphere-150612130823-lva1-app6892/95/prentice-hall-earth-science-ch17-atmosphere-21-638.jpg?cb=14341146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7" y="0"/>
            <a:ext cx="913445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1203158"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1203158" y="6667500"/>
            <a:ext cx="7940842"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742797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1026" name="Picture 2" descr="http://www.beautifulworld.com/images/maps/africa/namibia-africa-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77932"/>
            <a:ext cx="6115050" cy="6724650"/>
          </a:xfrm>
          <a:prstGeom prst="rect">
            <a:avLst/>
          </a:prstGeom>
          <a:noFill/>
          <a:extLst>
            <a:ext uri="{909E8E84-426E-40DD-AFC4-6F175D3DCCD1}">
              <a14:hiddenFill xmlns:a14="http://schemas.microsoft.com/office/drawing/2010/main">
                <a:solidFill>
                  <a:srgbClr val="FFFFFF"/>
                </a:solidFill>
              </a14:hiddenFill>
            </a:ext>
          </a:extLst>
        </p:spPr>
      </p:pic>
      <p:sp>
        <p:nvSpPr>
          <p:cNvPr id="3"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LR"/>
          <p:cNvSpPr/>
          <p:nvPr/>
        </p:nvSpPr>
        <p:spPr>
          <a:xfrm>
            <a:off x="0" y="6667500"/>
            <a:ext cx="1443789"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L"/>
          <p:cNvSpPr/>
          <p:nvPr/>
        </p:nvSpPr>
        <p:spPr>
          <a:xfrm>
            <a:off x="1443789" y="6667500"/>
            <a:ext cx="7700211"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297520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ZA"/>
          </a:p>
        </p:txBody>
      </p:sp>
      <p:pic>
        <p:nvPicPr>
          <p:cNvPr id="3074" name="Picture 2" descr="http://www.nutritionsecrets.com/wp-content/uploads/2015/04/Feature3_image2_vit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10" y="0"/>
            <a:ext cx="1023581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ZA" sz="6000" dirty="0"/>
              <a:t>Benefits of Sunshine</a:t>
            </a:r>
          </a:p>
        </p:txBody>
      </p:sp>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1684421"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1684421" y="6667500"/>
            <a:ext cx="7459579"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7290380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0500" y="970755"/>
            <a:ext cx="6165850" cy="132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1356" y="2765425"/>
            <a:ext cx="5221287" cy="394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1925053"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1925053" y="6667500"/>
            <a:ext cx="7218947"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072197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10242" name="Picture 2" descr="http://cdn.shopify.com/s/files/1/0535/8233/files/UVAUVB_large.jpg?85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0700"/>
            <a:ext cx="9144000" cy="4038602"/>
          </a:xfrm>
          <a:prstGeom prst="rect">
            <a:avLst/>
          </a:prstGeom>
          <a:noFill/>
          <a:extLst>
            <a:ext uri="{909E8E84-426E-40DD-AFC4-6F175D3DCCD1}">
              <a14:hiddenFill xmlns:a14="http://schemas.microsoft.com/office/drawing/2010/main">
                <a:solidFill>
                  <a:srgbClr val="FFFFFF"/>
                </a:solidFill>
              </a14:hiddenFill>
            </a:ext>
          </a:extLst>
        </p:spPr>
      </p:pic>
      <p:sp>
        <p:nvSpPr>
          <p:cNvPr id="4" name="TB"/>
          <p:cNvSpPr/>
          <p:nvPr/>
        </p:nvSpPr>
        <p:spPr>
          <a:xfrm>
            <a:off x="0" y="66294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LR"/>
          <p:cNvSpPr/>
          <p:nvPr/>
        </p:nvSpPr>
        <p:spPr>
          <a:xfrm>
            <a:off x="0" y="6667500"/>
            <a:ext cx="2165684" cy="152400"/>
          </a:xfrm>
          <a:prstGeom prst="rect">
            <a:avLst/>
          </a:prstGeom>
          <a:solidFill>
            <a:srgbClr val="F22B0E"/>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L"/>
          <p:cNvSpPr/>
          <p:nvPr/>
        </p:nvSpPr>
        <p:spPr>
          <a:xfrm>
            <a:off x="2165684" y="6667500"/>
            <a:ext cx="6978316" cy="1524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BB"/>
          <p:cNvSpPr/>
          <p:nvPr/>
        </p:nvSpPr>
        <p:spPr>
          <a:xfrm>
            <a:off x="0" y="6819900"/>
            <a:ext cx="9144000" cy="38100"/>
          </a:xfrm>
          <a:prstGeom prst="rect">
            <a:avLst/>
          </a:pr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4807921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4753</TotalTime>
  <Words>3678</Words>
  <Application>Microsoft Office PowerPoint</Application>
  <PresentationFormat>On-screen Show (4:3)</PresentationFormat>
  <Paragraphs>198</Paragraphs>
  <Slides>38</Slides>
  <Notes>38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Book Antiqua</vt:lpstr>
      <vt:lpstr>Calibri</vt:lpstr>
      <vt:lpstr>Lucida Sans</vt:lpstr>
      <vt:lpstr>Wingdings</vt:lpstr>
      <vt:lpstr>Wingdings 2</vt:lpstr>
      <vt:lpstr>Wingdings 3</vt:lpstr>
      <vt:lpstr>Apex</vt:lpstr>
      <vt:lpstr>Shining Light on  Heart Matters</vt:lpstr>
      <vt:lpstr>PowerPoint Presentation</vt:lpstr>
      <vt:lpstr>PowerPoint Presentation</vt:lpstr>
      <vt:lpstr>100 billion x 1 megaton nuclear bombs</vt:lpstr>
      <vt:lpstr>PowerPoint Presentation</vt:lpstr>
      <vt:lpstr>PowerPoint Presentation</vt:lpstr>
      <vt:lpstr>Benefits of Sunshine</vt:lpstr>
      <vt:lpstr>PowerPoint Presentation</vt:lpstr>
      <vt:lpstr>PowerPoint Presentation</vt:lpstr>
      <vt:lpstr>Releases Serotonin</vt:lpstr>
      <vt:lpstr>PowerPoint Presentation</vt:lpstr>
      <vt:lpstr>Strengthens Immunity</vt:lpstr>
      <vt:lpstr>PowerPoint Presentation</vt:lpstr>
      <vt:lpstr>PowerPoint Presentation</vt:lpstr>
      <vt:lpstr>PowerPoint Presentation</vt:lpstr>
      <vt:lpstr>PowerPoint Presentation</vt:lpstr>
      <vt:lpstr>Other benefits of sunlight?</vt:lpstr>
      <vt:lpstr>PowerPoint Presentation</vt:lpstr>
      <vt:lpstr>Blood Pressure Explained</vt:lpstr>
      <vt:lpstr>PowerPoint Presentation</vt:lpstr>
      <vt:lpstr>PowerPoint Presentation</vt:lpstr>
      <vt:lpstr>PowerPoint Presentation</vt:lpstr>
      <vt:lpstr>PowerPoint Presentation</vt:lpstr>
      <vt:lpstr>PowerPoint Presentation</vt:lpstr>
      <vt:lpstr>PowerPoint Presentation</vt:lpstr>
      <vt:lpstr>Blood Pressure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of BP Results</vt:lpstr>
      <vt:lpstr>Discussion of NO Results</vt:lpstr>
      <vt:lpstr>TAKE HOME MESSAGE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Shining some Light on Heart Matters</dc:title>
  <dc:creator>Sybrand</dc:creator>
  <cp:lastModifiedBy>Editor</cp:lastModifiedBy>
  <cp:revision>97</cp:revision>
  <dcterms:created xsi:type="dcterms:W3CDTF">2006-08-16T00:00:00Z</dcterms:created>
  <dcterms:modified xsi:type="dcterms:W3CDTF">2024-05-21T10:03:07Z</dcterms:modified>
</cp:coreProperties>
</file>