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17.jpg" ContentType="image/jpeg"/>
  <Override PartName="/ppt/notesSlides/notesSlide6.xml" ContentType="application/vnd.openxmlformats-officedocument.presentationml.notesSlide+xml"/>
  <Override PartName="/ppt/media/image18.jpg" ContentType="image/jpeg"/>
  <Override PartName="/ppt/notesSlides/notesSlide7.xml" ContentType="application/vnd.openxmlformats-officedocument.presentationml.notesSlide+xml"/>
  <Override PartName="/ppt/media/image19.jpg" ContentType="image/jpeg"/>
  <Override PartName="/ppt/notesSlides/notesSlide8.xml" ContentType="application/vnd.openxmlformats-officedocument.presentationml.notesSlide+xml"/>
  <Override PartName="/ppt/media/image20.jpg" ContentType="image/jpeg"/>
  <Override PartName="/ppt/notesSlides/notesSlide9.xml" ContentType="application/vnd.openxmlformats-officedocument.presentationml.notesSlide+xml"/>
  <Override PartName="/ppt/media/image21.jpg" ContentType="image/jpeg"/>
  <Override PartName="/ppt/notesSlides/notesSlide10.xml" ContentType="application/vnd.openxmlformats-officedocument.presentationml.notesSlide+xml"/>
  <Override PartName="/ppt/media/image22.jp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26.jp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28.jp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30.jpg" ContentType="image/jpeg"/>
  <Override PartName="/ppt/notesSlides/notesSlide17.xml" ContentType="application/vnd.openxmlformats-officedocument.presentationml.notesSlide+xml"/>
  <Override PartName="/ppt/media/image31.jpg" ContentType="image/jpeg"/>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33.jpg" ContentType="image/jpeg"/>
  <Override PartName="/ppt/notesSlides/notesSlide20.xml" ContentType="application/vnd.openxmlformats-officedocument.presentationml.notesSlide+xml"/>
  <Override PartName="/ppt/media/image34.jpg" ContentType="image/jpeg"/>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36.jpg" ContentType="image/jpeg"/>
  <Override PartName="/ppt/media/image37.jpg" ContentType="image/jpeg"/>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62.jpg" ContentType="image/jpeg"/>
  <Override PartName="/ppt/notesSlides/notesSlide3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media/image63.jpg" ContentType="image/jpeg"/>
  <Override PartName="/ppt/media/image64.jpg" ContentType="image/jpeg"/>
  <Override PartName="/ppt/notesSlides/notesSlide3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6"/>
  </p:notesMasterIdLst>
  <p:sldIdLst>
    <p:sldId id="348" r:id="rId2"/>
    <p:sldId id="349" r:id="rId3"/>
    <p:sldId id="256" r:id="rId4"/>
    <p:sldId id="386" r:id="rId5"/>
    <p:sldId id="387" r:id="rId6"/>
    <p:sldId id="388" r:id="rId7"/>
    <p:sldId id="389" r:id="rId8"/>
    <p:sldId id="390" r:id="rId9"/>
    <p:sldId id="391" r:id="rId10"/>
    <p:sldId id="392" r:id="rId11"/>
    <p:sldId id="393" r:id="rId12"/>
    <p:sldId id="394" r:id="rId13"/>
    <p:sldId id="395" r:id="rId14"/>
    <p:sldId id="396" r:id="rId15"/>
    <p:sldId id="397" r:id="rId16"/>
    <p:sldId id="398" r:id="rId17"/>
    <p:sldId id="399" r:id="rId18"/>
    <p:sldId id="400" r:id="rId19"/>
    <p:sldId id="401" r:id="rId20"/>
    <p:sldId id="402" r:id="rId21"/>
    <p:sldId id="463" r:id="rId22"/>
    <p:sldId id="451" r:id="rId23"/>
    <p:sldId id="404" r:id="rId24"/>
    <p:sldId id="405" r:id="rId25"/>
    <p:sldId id="406" r:id="rId26"/>
    <p:sldId id="407" r:id="rId27"/>
    <p:sldId id="408" r:id="rId28"/>
    <p:sldId id="409" r:id="rId29"/>
    <p:sldId id="410" r:id="rId30"/>
    <p:sldId id="412" r:id="rId31"/>
    <p:sldId id="413" r:id="rId32"/>
    <p:sldId id="414" r:id="rId33"/>
    <p:sldId id="415" r:id="rId34"/>
    <p:sldId id="416" r:id="rId35"/>
    <p:sldId id="417" r:id="rId36"/>
    <p:sldId id="418" r:id="rId37"/>
    <p:sldId id="423" r:id="rId38"/>
    <p:sldId id="419" r:id="rId39"/>
    <p:sldId id="411" r:id="rId40"/>
    <p:sldId id="374" r:id="rId41"/>
    <p:sldId id="368" r:id="rId42"/>
    <p:sldId id="369" r:id="rId43"/>
    <p:sldId id="424" r:id="rId44"/>
    <p:sldId id="371" r:id="rId45"/>
    <p:sldId id="372" r:id="rId46"/>
    <p:sldId id="425" r:id="rId47"/>
    <p:sldId id="453" r:id="rId48"/>
    <p:sldId id="454" r:id="rId49"/>
    <p:sldId id="465" r:id="rId50"/>
    <p:sldId id="455" r:id="rId51"/>
    <p:sldId id="420" r:id="rId52"/>
    <p:sldId id="382" r:id="rId53"/>
    <p:sldId id="456" r:id="rId54"/>
    <p:sldId id="461" r:id="rId55"/>
    <p:sldId id="462" r:id="rId56"/>
    <p:sldId id="458" r:id="rId57"/>
    <p:sldId id="459" r:id="rId58"/>
    <p:sldId id="428" r:id="rId59"/>
    <p:sldId id="449" r:id="rId60"/>
    <p:sldId id="466" r:id="rId61"/>
    <p:sldId id="357" r:id="rId62"/>
    <p:sldId id="356" r:id="rId63"/>
    <p:sldId id="347" r:id="rId64"/>
    <p:sldId id="403"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FF0000"/>
    <a:srgbClr val="00B050"/>
    <a:srgbClr val="55A0FB"/>
    <a:srgbClr val="F77281"/>
    <a:srgbClr val="A0FFA0"/>
    <a:srgbClr val="A0A0A4"/>
    <a:srgbClr val="FF8080"/>
    <a:srgbClr val="00FF00"/>
    <a:srgbClr val="FFFF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15" autoAdjust="0"/>
    <p:restoredTop sz="66335" autoAdjust="0"/>
  </p:normalViewPr>
  <p:slideViewPr>
    <p:cSldViewPr>
      <p:cViewPr varScale="1">
        <p:scale>
          <a:sx n="44" d="100"/>
          <a:sy n="44" d="100"/>
        </p:scale>
        <p:origin x="672" y="5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534"/>
    </p:cViewPr>
  </p:sorterViewPr>
  <p:notesViewPr>
    <p:cSldViewPr showGuides="1">
      <p:cViewPr varScale="1">
        <p:scale>
          <a:sx n="49" d="100"/>
          <a:sy n="49" d="100"/>
        </p:scale>
        <p:origin x="-291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_rels/data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image" Target="../media/image57.jpeg"/><Relationship Id="rId5" Type="http://schemas.openxmlformats.org/officeDocument/2006/relationships/image" Target="../media/image61.jpeg"/><Relationship Id="rId4" Type="http://schemas.openxmlformats.org/officeDocument/2006/relationships/image" Target="../media/image60.jpeg"/></Relationships>
</file>

<file path=ppt/diagrams/_rels/data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image" Target="../media/image57.jpeg"/><Relationship Id="rId5" Type="http://schemas.openxmlformats.org/officeDocument/2006/relationships/image" Target="../media/image61.jpeg"/><Relationship Id="rId4" Type="http://schemas.openxmlformats.org/officeDocument/2006/relationships/image" Target="../media/image60.jpeg"/></Relationships>
</file>

<file path=ppt/diagrams/_rels/data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image" Target="../media/image57.jpeg"/><Relationship Id="rId5" Type="http://schemas.openxmlformats.org/officeDocument/2006/relationships/image" Target="../media/image61.jpeg"/><Relationship Id="rId4" Type="http://schemas.openxmlformats.org/officeDocument/2006/relationships/image" Target="../media/image6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1.jpeg"/><Relationship Id="rId1" Type="http://schemas.openxmlformats.org/officeDocument/2006/relationships/image" Target="../media/image60.jpeg"/><Relationship Id="rId5" Type="http://schemas.openxmlformats.org/officeDocument/2006/relationships/image" Target="../media/image58.jpeg"/><Relationship Id="rId4" Type="http://schemas.openxmlformats.org/officeDocument/2006/relationships/image" Target="../media/image57.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1.jpeg"/><Relationship Id="rId1" Type="http://schemas.openxmlformats.org/officeDocument/2006/relationships/image" Target="../media/image60.jpeg"/><Relationship Id="rId5" Type="http://schemas.openxmlformats.org/officeDocument/2006/relationships/image" Target="../media/image58.jpeg"/><Relationship Id="rId4" Type="http://schemas.openxmlformats.org/officeDocument/2006/relationships/image" Target="../media/image57.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1.jpeg"/><Relationship Id="rId1" Type="http://schemas.openxmlformats.org/officeDocument/2006/relationships/image" Target="../media/image60.jpeg"/><Relationship Id="rId5" Type="http://schemas.openxmlformats.org/officeDocument/2006/relationships/image" Target="../media/image58.jpeg"/><Relationship Id="rId4" Type="http://schemas.openxmlformats.org/officeDocument/2006/relationships/image" Target="../media/image57.jpe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B1D7DF-7EAA-43C4-BF7C-1959C75878CD}" type="doc">
      <dgm:prSet loTypeId="urn:microsoft.com/office/officeart/2008/layout/AscendingPictureAccentProcess" loCatId="process" qsTypeId="urn:microsoft.com/office/officeart/2005/8/quickstyle/simple1" qsCatId="simple" csTypeId="urn:microsoft.com/office/officeart/2005/8/colors/accent0_3" csCatId="mainScheme" phldr="1"/>
      <dgm:spPr/>
      <dgm:t>
        <a:bodyPr/>
        <a:lstStyle/>
        <a:p>
          <a:endParaRPr lang="en-ZA"/>
        </a:p>
      </dgm:t>
    </dgm:pt>
    <dgm:pt modelId="{2506BF69-68DF-434E-9C52-C664ACF24CF2}">
      <dgm:prSet phldrT="[Text]" custT="1"/>
      <dgm:spPr>
        <a:solidFill>
          <a:srgbClr val="00B050"/>
        </a:solidFill>
      </dgm:spPr>
      <dgm:t>
        <a:bodyPr/>
        <a:lstStyle/>
        <a:p>
          <a:r>
            <a:rPr lang="en-ZA" sz="1400" b="1" dirty="0" err="1"/>
            <a:t>Langendorff</a:t>
          </a:r>
          <a:endParaRPr lang="en-ZA" sz="1400" b="1" dirty="0"/>
        </a:p>
      </dgm:t>
    </dgm:pt>
    <dgm:pt modelId="{D789FB48-F6CE-4EAF-872D-B38118F6B27E}" type="parTrans" cxnId="{4DD3C6CE-CEB1-42B7-9C19-CD49CA1C33E7}">
      <dgm:prSet/>
      <dgm:spPr/>
      <dgm:t>
        <a:bodyPr/>
        <a:lstStyle/>
        <a:p>
          <a:endParaRPr lang="en-ZA"/>
        </a:p>
      </dgm:t>
    </dgm:pt>
    <dgm:pt modelId="{4EE8A0CB-94C2-436F-AF00-737093DAA36B}" type="sibTrans" cxnId="{4DD3C6CE-CEB1-42B7-9C19-CD49CA1C33E7}">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n-ZA"/>
        </a:p>
      </dgm:t>
    </dgm:pt>
    <dgm:pt modelId="{726925DC-5109-4898-87E1-5BEE68BCB292}">
      <dgm:prSet phldrT="[Text]"/>
      <dgm:spPr/>
      <dgm:t>
        <a:bodyPr/>
        <a:lstStyle/>
        <a:p>
          <a:r>
            <a:rPr lang="en-ZA" dirty="0"/>
            <a:t>10min</a:t>
          </a:r>
        </a:p>
      </dgm:t>
    </dgm:pt>
    <dgm:pt modelId="{6276C80A-87D6-4FA9-A352-B13B927E11C6}" type="parTrans" cxnId="{A41FD312-7EF3-4D92-A1FB-F65B07C1D118}">
      <dgm:prSet/>
      <dgm:spPr/>
      <dgm:t>
        <a:bodyPr/>
        <a:lstStyle/>
        <a:p>
          <a:endParaRPr lang="en-ZA"/>
        </a:p>
      </dgm:t>
    </dgm:pt>
    <dgm:pt modelId="{5DA2083B-3459-4E1C-BB47-DAB6D3170925}" type="sibTrans" cxnId="{A41FD312-7EF3-4D92-A1FB-F65B07C1D118}">
      <dgm:prSet/>
      <dgm:spPr/>
      <dgm:t>
        <a:bodyPr/>
        <a:lstStyle/>
        <a:p>
          <a:endParaRPr lang="en-ZA"/>
        </a:p>
      </dgm:t>
    </dgm:pt>
    <dgm:pt modelId="{DC5ED54D-C888-4FEA-9FA6-2F55B83E6DC0}">
      <dgm:prSet phldrT="[Text]" custT="1"/>
      <dgm:spPr>
        <a:solidFill>
          <a:srgbClr val="00B050"/>
        </a:solidFill>
      </dgm:spPr>
      <dgm:t>
        <a:bodyPr/>
        <a:lstStyle/>
        <a:p>
          <a:r>
            <a:rPr lang="en-ZA" sz="1400" b="1" dirty="0"/>
            <a:t>Working Heart</a:t>
          </a:r>
        </a:p>
      </dgm:t>
    </dgm:pt>
    <dgm:pt modelId="{A9291A33-F42F-4687-AAE7-F334BA002B2E}" type="parTrans" cxnId="{256FEE0B-096C-4AFB-907B-75537C318251}">
      <dgm:prSet/>
      <dgm:spPr/>
      <dgm:t>
        <a:bodyPr/>
        <a:lstStyle/>
        <a:p>
          <a:endParaRPr lang="en-ZA"/>
        </a:p>
      </dgm:t>
    </dgm:pt>
    <dgm:pt modelId="{7ED2C95C-ECBF-4D3D-AA3B-35FCDD601F39}" type="sibTrans" cxnId="{256FEE0B-096C-4AFB-907B-75537C318251}">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dgm:spPr>
      <dgm:t>
        <a:bodyPr/>
        <a:lstStyle/>
        <a:p>
          <a:endParaRPr lang="en-ZA"/>
        </a:p>
      </dgm:t>
    </dgm:pt>
    <dgm:pt modelId="{938D28A1-A8BE-47EA-A3F7-DEFDE9108B21}">
      <dgm:prSet phldrT="[Text]"/>
      <dgm:spPr/>
      <dgm:t>
        <a:bodyPr/>
        <a:lstStyle/>
        <a:p>
          <a:r>
            <a:rPr lang="en-ZA" dirty="0"/>
            <a:t>20min</a:t>
          </a:r>
        </a:p>
      </dgm:t>
    </dgm:pt>
    <dgm:pt modelId="{8AB38478-1A48-436F-979E-C396B0FD87CD}" type="parTrans" cxnId="{FB06EE3F-B2DD-4406-988D-8073184DAB27}">
      <dgm:prSet/>
      <dgm:spPr/>
      <dgm:t>
        <a:bodyPr/>
        <a:lstStyle/>
        <a:p>
          <a:endParaRPr lang="en-ZA"/>
        </a:p>
      </dgm:t>
    </dgm:pt>
    <dgm:pt modelId="{7724D4D5-DE50-42BA-ACF6-EA083B1EB699}" type="sibTrans" cxnId="{FB06EE3F-B2DD-4406-988D-8073184DAB27}">
      <dgm:prSet/>
      <dgm:spPr/>
      <dgm:t>
        <a:bodyPr/>
        <a:lstStyle/>
        <a:p>
          <a:endParaRPr lang="en-ZA"/>
        </a:p>
      </dgm:t>
    </dgm:pt>
    <dgm:pt modelId="{FC72B3D3-D697-4624-905B-1D0485C279D4}">
      <dgm:prSet phldrT="[Text]" custT="1"/>
      <dgm:spPr>
        <a:solidFill>
          <a:srgbClr val="FF0000"/>
        </a:solidFill>
      </dgm:spPr>
      <dgm:t>
        <a:bodyPr/>
        <a:lstStyle/>
        <a:p>
          <a:r>
            <a:rPr lang="en-ZA" sz="1400" b="1" dirty="0"/>
            <a:t>Global Ischemia</a:t>
          </a:r>
        </a:p>
      </dgm:t>
    </dgm:pt>
    <dgm:pt modelId="{EA0808A7-1BEC-4E7A-87D4-4C2CB083589D}" type="parTrans" cxnId="{748470AB-704A-4A06-A3A2-F740F27702B2}">
      <dgm:prSet/>
      <dgm:spPr/>
      <dgm:t>
        <a:bodyPr/>
        <a:lstStyle/>
        <a:p>
          <a:endParaRPr lang="en-ZA"/>
        </a:p>
      </dgm:t>
    </dgm:pt>
    <dgm:pt modelId="{0F0BFE03-7A13-47C9-AE42-DEA71FE048B4}" type="sibTrans" cxnId="{748470AB-704A-4A06-A3A2-F740F27702B2}">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9000" r="-39000"/>
          </a:stretch>
        </a:blipFill>
      </dgm:spPr>
      <dgm:t>
        <a:bodyPr/>
        <a:lstStyle/>
        <a:p>
          <a:endParaRPr lang="en-ZA"/>
        </a:p>
      </dgm:t>
    </dgm:pt>
    <dgm:pt modelId="{AB59677D-B224-48B9-8513-FA77813649B2}">
      <dgm:prSet phldrT="[Text]" custT="1"/>
      <dgm:spPr>
        <a:solidFill>
          <a:srgbClr val="0070C0"/>
        </a:solidFill>
      </dgm:spPr>
      <dgm:t>
        <a:bodyPr/>
        <a:lstStyle/>
        <a:p>
          <a:r>
            <a:rPr lang="en-ZA" sz="1400" b="1" dirty="0" err="1"/>
            <a:t>Langendorff</a:t>
          </a:r>
          <a:endParaRPr lang="en-ZA" sz="1400" b="1" dirty="0"/>
        </a:p>
      </dgm:t>
    </dgm:pt>
    <dgm:pt modelId="{1A59BB70-B013-44EB-8397-863CF7606DD3}" type="parTrans" cxnId="{009BFF35-F596-47C6-865D-B19DD301330E}">
      <dgm:prSet/>
      <dgm:spPr/>
      <dgm:t>
        <a:bodyPr/>
        <a:lstStyle/>
        <a:p>
          <a:endParaRPr lang="en-ZA"/>
        </a:p>
      </dgm:t>
    </dgm:pt>
    <dgm:pt modelId="{1E3F97B5-85F0-4CA8-904A-AD8975DCEA4C}" type="sibTrans" cxnId="{009BFF35-F596-47C6-865D-B19DD301330E}">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1000" r="-1000"/>
          </a:stretch>
        </a:blipFill>
      </dgm:spPr>
      <dgm:t>
        <a:bodyPr/>
        <a:lstStyle/>
        <a:p>
          <a:endParaRPr lang="en-ZA"/>
        </a:p>
      </dgm:t>
    </dgm:pt>
    <dgm:pt modelId="{ECCA11D1-AB7F-4904-B8DA-A7D85D6001F4}">
      <dgm:prSet phldrT="[Text]"/>
      <dgm:spPr/>
      <dgm:t>
        <a:bodyPr/>
        <a:lstStyle/>
        <a:p>
          <a:r>
            <a:rPr lang="en-ZA" dirty="0"/>
            <a:t>20min</a:t>
          </a:r>
        </a:p>
      </dgm:t>
    </dgm:pt>
    <dgm:pt modelId="{6A9B8976-3676-4E34-9CEB-21F3AA11BBDB}" type="parTrans" cxnId="{C6846C84-6D97-49E2-B793-56CE58E3D711}">
      <dgm:prSet/>
      <dgm:spPr/>
      <dgm:t>
        <a:bodyPr/>
        <a:lstStyle/>
        <a:p>
          <a:endParaRPr lang="en-ZA"/>
        </a:p>
      </dgm:t>
    </dgm:pt>
    <dgm:pt modelId="{83362C6C-33E1-4433-82D7-757D7A5B3915}" type="sibTrans" cxnId="{C6846C84-6D97-49E2-B793-56CE58E3D711}">
      <dgm:prSet/>
      <dgm:spPr/>
      <dgm:t>
        <a:bodyPr/>
        <a:lstStyle/>
        <a:p>
          <a:endParaRPr lang="en-ZA"/>
        </a:p>
      </dgm:t>
    </dgm:pt>
    <dgm:pt modelId="{E68F9DF9-9BAA-4EB8-AB8D-A8ACA647C1A9}">
      <dgm:prSet phldrT="[Text]"/>
      <dgm:spPr/>
      <dgm:t>
        <a:bodyPr/>
        <a:lstStyle/>
        <a:p>
          <a:r>
            <a:rPr lang="en-ZA" dirty="0"/>
            <a:t>10min</a:t>
          </a:r>
        </a:p>
      </dgm:t>
    </dgm:pt>
    <dgm:pt modelId="{FEDB8605-3269-4567-98D5-4D7E3DCB9E6D}" type="parTrans" cxnId="{F7D46665-17A5-498A-A3A2-F206AE04AF2D}">
      <dgm:prSet/>
      <dgm:spPr/>
      <dgm:t>
        <a:bodyPr/>
        <a:lstStyle/>
        <a:p>
          <a:endParaRPr lang="en-ZA"/>
        </a:p>
      </dgm:t>
    </dgm:pt>
    <dgm:pt modelId="{C56BABD3-4E73-4655-BF6F-50DB9961BEB0}" type="sibTrans" cxnId="{F7D46665-17A5-498A-A3A2-F206AE04AF2D}">
      <dgm:prSet/>
      <dgm:spPr/>
      <dgm:t>
        <a:bodyPr/>
        <a:lstStyle/>
        <a:p>
          <a:endParaRPr lang="en-ZA"/>
        </a:p>
      </dgm:t>
    </dgm:pt>
    <dgm:pt modelId="{BEB21424-E04C-4DF7-AA1E-85FE6A6E1F6B}">
      <dgm:prSet phldrT="[Text]" custT="1"/>
      <dgm:spPr>
        <a:solidFill>
          <a:srgbClr val="0070C0"/>
        </a:solidFill>
      </dgm:spPr>
      <dgm:t>
        <a:bodyPr/>
        <a:lstStyle/>
        <a:p>
          <a:r>
            <a:rPr lang="en-ZA" sz="1400" b="1" dirty="0"/>
            <a:t>Working Heart</a:t>
          </a:r>
        </a:p>
      </dgm:t>
    </dgm:pt>
    <dgm:pt modelId="{4C0B9E72-4E9C-4FF9-86B2-5BDD86E9FA65}" type="parTrans" cxnId="{513E2051-D2D5-4522-ACA6-B939FD1C1017}">
      <dgm:prSet/>
      <dgm:spPr/>
      <dgm:t>
        <a:bodyPr/>
        <a:lstStyle/>
        <a:p>
          <a:endParaRPr lang="en-ZA"/>
        </a:p>
      </dgm:t>
    </dgm:pt>
    <dgm:pt modelId="{95C4CDFC-1978-4995-8E88-972A235E2CA9}" type="sibTrans" cxnId="{513E2051-D2D5-4522-ACA6-B939FD1C1017}">
      <dgm:prSet/>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24000" b="-24000"/>
          </a:stretch>
        </a:blipFill>
      </dgm:spPr>
      <dgm:t>
        <a:bodyPr/>
        <a:lstStyle/>
        <a:p>
          <a:endParaRPr lang="en-ZA"/>
        </a:p>
      </dgm:t>
    </dgm:pt>
    <dgm:pt modelId="{C8795FFE-80A1-4092-899D-0D0BF604757B}">
      <dgm:prSet phldrT="[Text]"/>
      <dgm:spPr/>
      <dgm:t>
        <a:bodyPr/>
        <a:lstStyle/>
        <a:p>
          <a:r>
            <a:rPr lang="en-ZA" dirty="0"/>
            <a:t>20min</a:t>
          </a:r>
        </a:p>
      </dgm:t>
    </dgm:pt>
    <dgm:pt modelId="{11E40FDD-3A49-4EEE-AB09-B0BB620D573B}" type="parTrans" cxnId="{0D20452D-DA28-4FF3-BD45-744AE1E32ECF}">
      <dgm:prSet/>
      <dgm:spPr/>
      <dgm:t>
        <a:bodyPr/>
        <a:lstStyle/>
        <a:p>
          <a:endParaRPr lang="en-ZA"/>
        </a:p>
      </dgm:t>
    </dgm:pt>
    <dgm:pt modelId="{F10228F2-B71C-4584-B8A5-18BF7E6033DB}" type="sibTrans" cxnId="{0D20452D-DA28-4FF3-BD45-744AE1E32ECF}">
      <dgm:prSet/>
      <dgm:spPr/>
      <dgm:t>
        <a:bodyPr/>
        <a:lstStyle/>
        <a:p>
          <a:endParaRPr lang="en-ZA"/>
        </a:p>
      </dgm:t>
    </dgm:pt>
    <dgm:pt modelId="{C04F3CFF-C65F-442D-AEC0-E02E583D26C2}" type="pres">
      <dgm:prSet presAssocID="{2CB1D7DF-7EAA-43C4-BF7C-1959C75878CD}" presName="Name0" presStyleCnt="0">
        <dgm:presLayoutVars>
          <dgm:chMax val="7"/>
          <dgm:chPref val="7"/>
          <dgm:dir/>
        </dgm:presLayoutVars>
      </dgm:prSet>
      <dgm:spPr/>
    </dgm:pt>
    <dgm:pt modelId="{AD9C22A4-F9EB-4660-9956-48506212E502}" type="pres">
      <dgm:prSet presAssocID="{2CB1D7DF-7EAA-43C4-BF7C-1959C75878CD}" presName="dot1" presStyleLbl="alignNode1" presStyleIdx="0" presStyleCnt="15"/>
      <dgm:spPr/>
    </dgm:pt>
    <dgm:pt modelId="{1EAE511C-2135-4819-8D3D-8E19419A91DD}" type="pres">
      <dgm:prSet presAssocID="{2CB1D7DF-7EAA-43C4-BF7C-1959C75878CD}" presName="dot2" presStyleLbl="alignNode1" presStyleIdx="1" presStyleCnt="15"/>
      <dgm:spPr/>
    </dgm:pt>
    <dgm:pt modelId="{CEF901F2-B684-48FA-B6D7-D7BB5C1318BA}" type="pres">
      <dgm:prSet presAssocID="{2CB1D7DF-7EAA-43C4-BF7C-1959C75878CD}" presName="dot3" presStyleLbl="alignNode1" presStyleIdx="2" presStyleCnt="15"/>
      <dgm:spPr/>
    </dgm:pt>
    <dgm:pt modelId="{937BE6BC-5B02-47D2-B9B8-FC64539B9843}" type="pres">
      <dgm:prSet presAssocID="{2CB1D7DF-7EAA-43C4-BF7C-1959C75878CD}" presName="dot4" presStyleLbl="alignNode1" presStyleIdx="3" presStyleCnt="15"/>
      <dgm:spPr/>
    </dgm:pt>
    <dgm:pt modelId="{3472B10B-B305-42A4-B063-1364165F6BD8}" type="pres">
      <dgm:prSet presAssocID="{2CB1D7DF-7EAA-43C4-BF7C-1959C75878CD}" presName="dot5" presStyleLbl="alignNode1" presStyleIdx="4" presStyleCnt="15"/>
      <dgm:spPr/>
    </dgm:pt>
    <dgm:pt modelId="{DBAB31B4-E938-49F3-B436-01CBA18D5AF8}" type="pres">
      <dgm:prSet presAssocID="{2CB1D7DF-7EAA-43C4-BF7C-1959C75878CD}" presName="dot6" presStyleLbl="alignNode1" presStyleIdx="5" presStyleCnt="15"/>
      <dgm:spPr/>
    </dgm:pt>
    <dgm:pt modelId="{C3FD6413-D08A-463A-91B2-B802A7FE5873}" type="pres">
      <dgm:prSet presAssocID="{2CB1D7DF-7EAA-43C4-BF7C-1959C75878CD}" presName="dot7" presStyleLbl="alignNode1" presStyleIdx="6" presStyleCnt="15"/>
      <dgm:spPr/>
    </dgm:pt>
    <dgm:pt modelId="{815B5E7A-8507-46FB-8DFD-6C2ADC993F7A}" type="pres">
      <dgm:prSet presAssocID="{2CB1D7DF-7EAA-43C4-BF7C-1959C75878CD}" presName="dot8" presStyleLbl="alignNode1" presStyleIdx="7" presStyleCnt="15"/>
      <dgm:spPr/>
    </dgm:pt>
    <dgm:pt modelId="{DD80622E-4017-4B90-B2E0-2B9F2C8A9AF1}" type="pres">
      <dgm:prSet presAssocID="{2CB1D7DF-7EAA-43C4-BF7C-1959C75878CD}" presName="dotArrow1" presStyleLbl="alignNode1" presStyleIdx="8" presStyleCnt="15"/>
      <dgm:spPr/>
    </dgm:pt>
    <dgm:pt modelId="{F0B3202D-F3B8-4571-A7A5-70756CDE7631}" type="pres">
      <dgm:prSet presAssocID="{2CB1D7DF-7EAA-43C4-BF7C-1959C75878CD}" presName="dotArrow2" presStyleLbl="alignNode1" presStyleIdx="9" presStyleCnt="15"/>
      <dgm:spPr/>
    </dgm:pt>
    <dgm:pt modelId="{76C8F7EB-F9E9-4E7E-AF6B-4A4A52B004F9}" type="pres">
      <dgm:prSet presAssocID="{2CB1D7DF-7EAA-43C4-BF7C-1959C75878CD}" presName="dotArrow3" presStyleLbl="alignNode1" presStyleIdx="10" presStyleCnt="15"/>
      <dgm:spPr/>
    </dgm:pt>
    <dgm:pt modelId="{63CA56C0-139B-40C6-826F-B5E4604866E8}" type="pres">
      <dgm:prSet presAssocID="{2CB1D7DF-7EAA-43C4-BF7C-1959C75878CD}" presName="dotArrow4" presStyleLbl="alignNode1" presStyleIdx="11" presStyleCnt="15"/>
      <dgm:spPr/>
    </dgm:pt>
    <dgm:pt modelId="{09BD33AC-E52A-48F1-8465-ABB567710F36}" type="pres">
      <dgm:prSet presAssocID="{2CB1D7DF-7EAA-43C4-BF7C-1959C75878CD}" presName="dotArrow5" presStyleLbl="alignNode1" presStyleIdx="12" presStyleCnt="15"/>
      <dgm:spPr/>
    </dgm:pt>
    <dgm:pt modelId="{B61CA949-75FC-4C7E-9145-E4774870D7F5}" type="pres">
      <dgm:prSet presAssocID="{2CB1D7DF-7EAA-43C4-BF7C-1959C75878CD}" presName="dotArrow6" presStyleLbl="alignNode1" presStyleIdx="13" presStyleCnt="15"/>
      <dgm:spPr/>
    </dgm:pt>
    <dgm:pt modelId="{017FE2CB-8855-467E-A506-56A8812F4EC6}" type="pres">
      <dgm:prSet presAssocID="{2CB1D7DF-7EAA-43C4-BF7C-1959C75878CD}" presName="dotArrow7" presStyleLbl="alignNode1" presStyleIdx="14" presStyleCnt="15"/>
      <dgm:spPr/>
    </dgm:pt>
    <dgm:pt modelId="{2D0CABC7-EF7B-4482-A9E1-DFCB255F043B}" type="pres">
      <dgm:prSet presAssocID="{AB59677D-B224-48B9-8513-FA77813649B2}" presName="parTx1" presStyleLbl="node1" presStyleIdx="0" presStyleCnt="5"/>
      <dgm:spPr/>
    </dgm:pt>
    <dgm:pt modelId="{B4EFB045-2F7A-4C9A-B493-8108665786C2}" type="pres">
      <dgm:prSet presAssocID="{AB59677D-B224-48B9-8513-FA77813649B2}" presName="desTx1" presStyleLbl="revTx" presStyleIdx="0" presStyleCnt="5">
        <dgm:presLayoutVars>
          <dgm:bulletEnabled val="1"/>
        </dgm:presLayoutVars>
      </dgm:prSet>
      <dgm:spPr/>
    </dgm:pt>
    <dgm:pt modelId="{DB494928-2E94-4562-B2C6-16A8A861105F}" type="pres">
      <dgm:prSet presAssocID="{1E3F97B5-85F0-4CA8-904A-AD8975DCEA4C}" presName="picture1" presStyleCnt="0"/>
      <dgm:spPr/>
    </dgm:pt>
    <dgm:pt modelId="{9D4F2CD3-0950-4819-BCD5-C505382773E1}" type="pres">
      <dgm:prSet presAssocID="{1E3F97B5-85F0-4CA8-904A-AD8975DCEA4C}" presName="imageRepeatNode" presStyleLbl="fgImgPlace1" presStyleIdx="0" presStyleCnt="5"/>
      <dgm:spPr/>
    </dgm:pt>
    <dgm:pt modelId="{70EA532F-4D88-48DD-93A8-A280A780ACCE}" type="pres">
      <dgm:prSet presAssocID="{BEB21424-E04C-4DF7-AA1E-85FE6A6E1F6B}" presName="parTx2" presStyleLbl="node1" presStyleIdx="1" presStyleCnt="5"/>
      <dgm:spPr/>
    </dgm:pt>
    <dgm:pt modelId="{0B846EFC-310D-48F7-9986-D9777C16F588}" type="pres">
      <dgm:prSet presAssocID="{BEB21424-E04C-4DF7-AA1E-85FE6A6E1F6B}" presName="desTx2" presStyleLbl="revTx" presStyleIdx="1" presStyleCnt="5">
        <dgm:presLayoutVars>
          <dgm:bulletEnabled val="1"/>
        </dgm:presLayoutVars>
      </dgm:prSet>
      <dgm:spPr/>
    </dgm:pt>
    <dgm:pt modelId="{FF929B20-1E23-46AA-B173-355445C4657B}" type="pres">
      <dgm:prSet presAssocID="{95C4CDFC-1978-4995-8E88-972A235E2CA9}" presName="picture2" presStyleCnt="0"/>
      <dgm:spPr/>
    </dgm:pt>
    <dgm:pt modelId="{BEC65301-7B98-4E9A-BC76-D9ABC5485AE6}" type="pres">
      <dgm:prSet presAssocID="{95C4CDFC-1978-4995-8E88-972A235E2CA9}" presName="imageRepeatNode" presStyleLbl="fgImgPlace1" presStyleIdx="1" presStyleCnt="5"/>
      <dgm:spPr/>
    </dgm:pt>
    <dgm:pt modelId="{A4D90A07-8F2E-4E1B-A997-DA3586ACF49C}" type="pres">
      <dgm:prSet presAssocID="{FC72B3D3-D697-4624-905B-1D0485C279D4}" presName="parTx3" presStyleLbl="node1" presStyleIdx="2" presStyleCnt="5"/>
      <dgm:spPr/>
    </dgm:pt>
    <dgm:pt modelId="{3D4173DD-04A8-4987-909E-66312BE66B83}" type="pres">
      <dgm:prSet presAssocID="{FC72B3D3-D697-4624-905B-1D0485C279D4}" presName="desTx3" presStyleLbl="revTx" presStyleIdx="2" presStyleCnt="5">
        <dgm:presLayoutVars>
          <dgm:bulletEnabled val="1"/>
        </dgm:presLayoutVars>
      </dgm:prSet>
      <dgm:spPr/>
    </dgm:pt>
    <dgm:pt modelId="{D1FB35FD-EC81-404A-9541-A79C045F3941}" type="pres">
      <dgm:prSet presAssocID="{0F0BFE03-7A13-47C9-AE42-DEA71FE048B4}" presName="picture3" presStyleCnt="0"/>
      <dgm:spPr/>
    </dgm:pt>
    <dgm:pt modelId="{26C2AA52-D9F4-492B-8204-FD119C921F21}" type="pres">
      <dgm:prSet presAssocID="{0F0BFE03-7A13-47C9-AE42-DEA71FE048B4}" presName="imageRepeatNode" presStyleLbl="fgImgPlace1" presStyleIdx="2" presStyleCnt="5"/>
      <dgm:spPr/>
    </dgm:pt>
    <dgm:pt modelId="{01A8DC72-837B-4C16-8D6E-5AF000D18517}" type="pres">
      <dgm:prSet presAssocID="{2506BF69-68DF-434E-9C52-C664ACF24CF2}" presName="parTx4" presStyleLbl="node1" presStyleIdx="3" presStyleCnt="5"/>
      <dgm:spPr/>
    </dgm:pt>
    <dgm:pt modelId="{2E220A04-B6D0-4F0F-AE43-0EC5956C81AA}" type="pres">
      <dgm:prSet presAssocID="{2506BF69-68DF-434E-9C52-C664ACF24CF2}" presName="desTx4" presStyleLbl="revTx" presStyleIdx="3" presStyleCnt="5">
        <dgm:presLayoutVars>
          <dgm:bulletEnabled val="1"/>
        </dgm:presLayoutVars>
      </dgm:prSet>
      <dgm:spPr/>
    </dgm:pt>
    <dgm:pt modelId="{F8C97CAE-D0D2-4F9E-A625-3CDEE601CDDC}" type="pres">
      <dgm:prSet presAssocID="{4EE8A0CB-94C2-436F-AF00-737093DAA36B}" presName="picture4" presStyleCnt="0"/>
      <dgm:spPr/>
    </dgm:pt>
    <dgm:pt modelId="{7397DE4A-1C34-4A7E-9A57-7E190224A033}" type="pres">
      <dgm:prSet presAssocID="{4EE8A0CB-94C2-436F-AF00-737093DAA36B}" presName="imageRepeatNode" presStyleLbl="fgImgPlace1" presStyleIdx="3" presStyleCnt="5"/>
      <dgm:spPr/>
    </dgm:pt>
    <dgm:pt modelId="{CE9CA286-848D-4822-ACD1-AEFC13A397E0}" type="pres">
      <dgm:prSet presAssocID="{DC5ED54D-C888-4FEA-9FA6-2F55B83E6DC0}" presName="parTx5" presStyleLbl="node1" presStyleIdx="4" presStyleCnt="5"/>
      <dgm:spPr/>
    </dgm:pt>
    <dgm:pt modelId="{5A339577-9F64-44F0-A17B-564205D2CFD5}" type="pres">
      <dgm:prSet presAssocID="{DC5ED54D-C888-4FEA-9FA6-2F55B83E6DC0}" presName="desTx5" presStyleLbl="revTx" presStyleIdx="4" presStyleCnt="5">
        <dgm:presLayoutVars>
          <dgm:bulletEnabled val="1"/>
        </dgm:presLayoutVars>
      </dgm:prSet>
      <dgm:spPr/>
    </dgm:pt>
    <dgm:pt modelId="{B6F3B451-2C0F-4666-B027-AE994BBCBE67}" type="pres">
      <dgm:prSet presAssocID="{7ED2C95C-ECBF-4D3D-AA3B-35FCDD601F39}" presName="picture5" presStyleCnt="0"/>
      <dgm:spPr/>
    </dgm:pt>
    <dgm:pt modelId="{48A61EA2-DA75-40F4-9239-37CE7A9FCB05}" type="pres">
      <dgm:prSet presAssocID="{7ED2C95C-ECBF-4D3D-AA3B-35FCDD601F39}" presName="imageRepeatNode" presStyleLbl="fgImgPlace1" presStyleIdx="4" presStyleCnt="5"/>
      <dgm:spPr/>
    </dgm:pt>
  </dgm:ptLst>
  <dgm:cxnLst>
    <dgm:cxn modelId="{256FEE0B-096C-4AFB-907B-75537C318251}" srcId="{2CB1D7DF-7EAA-43C4-BF7C-1959C75878CD}" destId="{DC5ED54D-C888-4FEA-9FA6-2F55B83E6DC0}" srcOrd="4" destOrd="0" parTransId="{A9291A33-F42F-4687-AAE7-F334BA002B2E}" sibTransId="{7ED2C95C-ECBF-4D3D-AA3B-35FCDD601F39}"/>
    <dgm:cxn modelId="{A41FD312-7EF3-4D92-A1FB-F65B07C1D118}" srcId="{2506BF69-68DF-434E-9C52-C664ACF24CF2}" destId="{726925DC-5109-4898-87E1-5BEE68BCB292}" srcOrd="0" destOrd="0" parTransId="{6276C80A-87D6-4FA9-A352-B13B927E11C6}" sibTransId="{5DA2083B-3459-4E1C-BB47-DAB6D3170925}"/>
    <dgm:cxn modelId="{BAC09A17-C909-493C-A1EF-66317FA5C99F}" type="presOf" srcId="{2506BF69-68DF-434E-9C52-C664ACF24CF2}" destId="{01A8DC72-837B-4C16-8D6E-5AF000D18517}" srcOrd="0" destOrd="0" presId="urn:microsoft.com/office/officeart/2008/layout/AscendingPictureAccentProcess"/>
    <dgm:cxn modelId="{96A5A11A-D2A5-4530-B854-1CB35F41F042}" type="presOf" srcId="{E68F9DF9-9BAA-4EB8-AB8D-A8ACA647C1A9}" destId="{B4EFB045-2F7A-4C9A-B493-8108665786C2}" srcOrd="0" destOrd="0" presId="urn:microsoft.com/office/officeart/2008/layout/AscendingPictureAccentProcess"/>
    <dgm:cxn modelId="{8DD3CB2C-EFEE-42AF-A56E-152D11CA5902}" type="presOf" srcId="{4EE8A0CB-94C2-436F-AF00-737093DAA36B}" destId="{7397DE4A-1C34-4A7E-9A57-7E190224A033}" srcOrd="0" destOrd="0" presId="urn:microsoft.com/office/officeart/2008/layout/AscendingPictureAccentProcess"/>
    <dgm:cxn modelId="{0D20452D-DA28-4FF3-BD45-744AE1E32ECF}" srcId="{BEB21424-E04C-4DF7-AA1E-85FE6A6E1F6B}" destId="{C8795FFE-80A1-4092-899D-0D0BF604757B}" srcOrd="0" destOrd="0" parTransId="{11E40FDD-3A49-4EEE-AB09-B0BB620D573B}" sibTransId="{F10228F2-B71C-4584-B8A5-18BF7E6033DB}"/>
    <dgm:cxn modelId="{39EE2632-B15F-4D60-ABCA-6B71626E54D5}" type="presOf" srcId="{95C4CDFC-1978-4995-8E88-972A235E2CA9}" destId="{BEC65301-7B98-4E9A-BC76-D9ABC5485AE6}" srcOrd="0" destOrd="0" presId="urn:microsoft.com/office/officeart/2008/layout/AscendingPictureAccentProcess"/>
    <dgm:cxn modelId="{009BFF35-F596-47C6-865D-B19DD301330E}" srcId="{2CB1D7DF-7EAA-43C4-BF7C-1959C75878CD}" destId="{AB59677D-B224-48B9-8513-FA77813649B2}" srcOrd="0" destOrd="0" parTransId="{1A59BB70-B013-44EB-8397-863CF7606DD3}" sibTransId="{1E3F97B5-85F0-4CA8-904A-AD8975DCEA4C}"/>
    <dgm:cxn modelId="{38A5AC3E-31D0-4C39-9425-CA228881041F}" type="presOf" srcId="{2CB1D7DF-7EAA-43C4-BF7C-1959C75878CD}" destId="{C04F3CFF-C65F-442D-AEC0-E02E583D26C2}" srcOrd="0" destOrd="0" presId="urn:microsoft.com/office/officeart/2008/layout/AscendingPictureAccentProcess"/>
    <dgm:cxn modelId="{FB06EE3F-B2DD-4406-988D-8073184DAB27}" srcId="{DC5ED54D-C888-4FEA-9FA6-2F55B83E6DC0}" destId="{938D28A1-A8BE-47EA-A3F7-DEFDE9108B21}" srcOrd="0" destOrd="0" parTransId="{8AB38478-1A48-436F-979E-C396B0FD87CD}" sibTransId="{7724D4D5-DE50-42BA-ACF6-EA083B1EB699}"/>
    <dgm:cxn modelId="{F7D46665-17A5-498A-A3A2-F206AE04AF2D}" srcId="{AB59677D-B224-48B9-8513-FA77813649B2}" destId="{E68F9DF9-9BAA-4EB8-AB8D-A8ACA647C1A9}" srcOrd="0" destOrd="0" parTransId="{FEDB8605-3269-4567-98D5-4D7E3DCB9E6D}" sibTransId="{C56BABD3-4E73-4655-BF6F-50DB9961BEB0}"/>
    <dgm:cxn modelId="{5842186B-1F15-499B-96EC-46AD9FDB5087}" type="presOf" srcId="{726925DC-5109-4898-87E1-5BEE68BCB292}" destId="{2E220A04-B6D0-4F0F-AE43-0EC5956C81AA}" srcOrd="0" destOrd="0" presId="urn:microsoft.com/office/officeart/2008/layout/AscendingPictureAccentProcess"/>
    <dgm:cxn modelId="{513E2051-D2D5-4522-ACA6-B939FD1C1017}" srcId="{2CB1D7DF-7EAA-43C4-BF7C-1959C75878CD}" destId="{BEB21424-E04C-4DF7-AA1E-85FE6A6E1F6B}" srcOrd="1" destOrd="0" parTransId="{4C0B9E72-4E9C-4FF9-86B2-5BDD86E9FA65}" sibTransId="{95C4CDFC-1978-4995-8E88-972A235E2CA9}"/>
    <dgm:cxn modelId="{918EE155-A206-4153-A4F7-EC759ABCBA86}" type="presOf" srcId="{BEB21424-E04C-4DF7-AA1E-85FE6A6E1F6B}" destId="{70EA532F-4D88-48DD-93A8-A280A780ACCE}" srcOrd="0" destOrd="0" presId="urn:microsoft.com/office/officeart/2008/layout/AscendingPictureAccentProcess"/>
    <dgm:cxn modelId="{A636AF77-3915-48A4-AF86-E057D4A30CE0}" type="presOf" srcId="{7ED2C95C-ECBF-4D3D-AA3B-35FCDD601F39}" destId="{48A61EA2-DA75-40F4-9239-37CE7A9FCB05}" srcOrd="0" destOrd="0" presId="urn:microsoft.com/office/officeart/2008/layout/AscendingPictureAccentProcess"/>
    <dgm:cxn modelId="{C6846C84-6D97-49E2-B793-56CE58E3D711}" srcId="{FC72B3D3-D697-4624-905B-1D0485C279D4}" destId="{ECCA11D1-AB7F-4904-B8DA-A7D85D6001F4}" srcOrd="0" destOrd="0" parTransId="{6A9B8976-3676-4E34-9CEB-21F3AA11BBDB}" sibTransId="{83362C6C-33E1-4433-82D7-757D7A5B3915}"/>
    <dgm:cxn modelId="{FDE483A8-6C36-495F-A2D0-9E570F6359CB}" type="presOf" srcId="{0F0BFE03-7A13-47C9-AE42-DEA71FE048B4}" destId="{26C2AA52-D9F4-492B-8204-FD119C921F21}" srcOrd="0" destOrd="0" presId="urn:microsoft.com/office/officeart/2008/layout/AscendingPictureAccentProcess"/>
    <dgm:cxn modelId="{748470AB-704A-4A06-A3A2-F740F27702B2}" srcId="{2CB1D7DF-7EAA-43C4-BF7C-1959C75878CD}" destId="{FC72B3D3-D697-4624-905B-1D0485C279D4}" srcOrd="2" destOrd="0" parTransId="{EA0808A7-1BEC-4E7A-87D4-4C2CB083589D}" sibTransId="{0F0BFE03-7A13-47C9-AE42-DEA71FE048B4}"/>
    <dgm:cxn modelId="{BA2D08B6-0E61-4D59-B408-D552B9E68F2F}" type="presOf" srcId="{938D28A1-A8BE-47EA-A3F7-DEFDE9108B21}" destId="{5A339577-9F64-44F0-A17B-564205D2CFD5}" srcOrd="0" destOrd="0" presId="urn:microsoft.com/office/officeart/2008/layout/AscendingPictureAccentProcess"/>
    <dgm:cxn modelId="{84A5D0B8-9736-4990-931C-D8E64EEC2D80}" type="presOf" srcId="{FC72B3D3-D697-4624-905B-1D0485C279D4}" destId="{A4D90A07-8F2E-4E1B-A997-DA3586ACF49C}" srcOrd="0" destOrd="0" presId="urn:microsoft.com/office/officeart/2008/layout/AscendingPictureAccentProcess"/>
    <dgm:cxn modelId="{2B52DFC9-3D2A-4384-A31E-4F782DB521E1}" type="presOf" srcId="{ECCA11D1-AB7F-4904-B8DA-A7D85D6001F4}" destId="{3D4173DD-04A8-4987-909E-66312BE66B83}" srcOrd="0" destOrd="0" presId="urn:microsoft.com/office/officeart/2008/layout/AscendingPictureAccentProcess"/>
    <dgm:cxn modelId="{B29C0FCE-2B59-4E95-AC28-027C9EACC635}" type="presOf" srcId="{1E3F97B5-85F0-4CA8-904A-AD8975DCEA4C}" destId="{9D4F2CD3-0950-4819-BCD5-C505382773E1}" srcOrd="0" destOrd="0" presId="urn:microsoft.com/office/officeart/2008/layout/AscendingPictureAccentProcess"/>
    <dgm:cxn modelId="{4DD3C6CE-CEB1-42B7-9C19-CD49CA1C33E7}" srcId="{2CB1D7DF-7EAA-43C4-BF7C-1959C75878CD}" destId="{2506BF69-68DF-434E-9C52-C664ACF24CF2}" srcOrd="3" destOrd="0" parTransId="{D789FB48-F6CE-4EAF-872D-B38118F6B27E}" sibTransId="{4EE8A0CB-94C2-436F-AF00-737093DAA36B}"/>
    <dgm:cxn modelId="{AAC288D9-0860-41D9-84ED-0557017EE2C6}" type="presOf" srcId="{DC5ED54D-C888-4FEA-9FA6-2F55B83E6DC0}" destId="{CE9CA286-848D-4822-ACD1-AEFC13A397E0}" srcOrd="0" destOrd="0" presId="urn:microsoft.com/office/officeart/2008/layout/AscendingPictureAccentProcess"/>
    <dgm:cxn modelId="{456A8EDB-E983-4107-995C-E860B335FC8B}" type="presOf" srcId="{AB59677D-B224-48B9-8513-FA77813649B2}" destId="{2D0CABC7-EF7B-4482-A9E1-DFCB255F043B}" srcOrd="0" destOrd="0" presId="urn:microsoft.com/office/officeart/2008/layout/AscendingPictureAccentProcess"/>
    <dgm:cxn modelId="{BFF75FDF-8D00-4027-A3EA-FD5A056AF3D9}" type="presOf" srcId="{C8795FFE-80A1-4092-899D-0D0BF604757B}" destId="{0B846EFC-310D-48F7-9986-D9777C16F588}" srcOrd="0" destOrd="0" presId="urn:microsoft.com/office/officeart/2008/layout/AscendingPictureAccentProcess"/>
    <dgm:cxn modelId="{3F752041-0E15-4860-8761-7A68F8B3BED8}" type="presParOf" srcId="{C04F3CFF-C65F-442D-AEC0-E02E583D26C2}" destId="{AD9C22A4-F9EB-4660-9956-48506212E502}" srcOrd="0" destOrd="0" presId="urn:microsoft.com/office/officeart/2008/layout/AscendingPictureAccentProcess"/>
    <dgm:cxn modelId="{C80A34B0-18DC-4A51-94E5-4D096C151E33}" type="presParOf" srcId="{C04F3CFF-C65F-442D-AEC0-E02E583D26C2}" destId="{1EAE511C-2135-4819-8D3D-8E19419A91DD}" srcOrd="1" destOrd="0" presId="urn:microsoft.com/office/officeart/2008/layout/AscendingPictureAccentProcess"/>
    <dgm:cxn modelId="{BA18649F-0A22-429B-82D1-8A29594343A3}" type="presParOf" srcId="{C04F3CFF-C65F-442D-AEC0-E02E583D26C2}" destId="{CEF901F2-B684-48FA-B6D7-D7BB5C1318BA}" srcOrd="2" destOrd="0" presId="urn:microsoft.com/office/officeart/2008/layout/AscendingPictureAccentProcess"/>
    <dgm:cxn modelId="{8F34FBAC-BC52-41FF-A152-E46CA717EA13}" type="presParOf" srcId="{C04F3CFF-C65F-442D-AEC0-E02E583D26C2}" destId="{937BE6BC-5B02-47D2-B9B8-FC64539B9843}" srcOrd="3" destOrd="0" presId="urn:microsoft.com/office/officeart/2008/layout/AscendingPictureAccentProcess"/>
    <dgm:cxn modelId="{72CD39B2-3BC1-4238-9628-5C86DEB4669B}" type="presParOf" srcId="{C04F3CFF-C65F-442D-AEC0-E02E583D26C2}" destId="{3472B10B-B305-42A4-B063-1364165F6BD8}" srcOrd="4" destOrd="0" presId="urn:microsoft.com/office/officeart/2008/layout/AscendingPictureAccentProcess"/>
    <dgm:cxn modelId="{9B75E7EB-4807-4C16-AD34-B421A7ECDDFC}" type="presParOf" srcId="{C04F3CFF-C65F-442D-AEC0-E02E583D26C2}" destId="{DBAB31B4-E938-49F3-B436-01CBA18D5AF8}" srcOrd="5" destOrd="0" presId="urn:microsoft.com/office/officeart/2008/layout/AscendingPictureAccentProcess"/>
    <dgm:cxn modelId="{311E3EA0-212B-4772-B9F5-EC6271BD619C}" type="presParOf" srcId="{C04F3CFF-C65F-442D-AEC0-E02E583D26C2}" destId="{C3FD6413-D08A-463A-91B2-B802A7FE5873}" srcOrd="6" destOrd="0" presId="urn:microsoft.com/office/officeart/2008/layout/AscendingPictureAccentProcess"/>
    <dgm:cxn modelId="{5443B11B-A171-466A-ADA6-7AD9CEFC10D9}" type="presParOf" srcId="{C04F3CFF-C65F-442D-AEC0-E02E583D26C2}" destId="{815B5E7A-8507-46FB-8DFD-6C2ADC993F7A}" srcOrd="7" destOrd="0" presId="urn:microsoft.com/office/officeart/2008/layout/AscendingPictureAccentProcess"/>
    <dgm:cxn modelId="{B8794288-AD84-4937-B797-C4E90F74410E}" type="presParOf" srcId="{C04F3CFF-C65F-442D-AEC0-E02E583D26C2}" destId="{DD80622E-4017-4B90-B2E0-2B9F2C8A9AF1}" srcOrd="8" destOrd="0" presId="urn:microsoft.com/office/officeart/2008/layout/AscendingPictureAccentProcess"/>
    <dgm:cxn modelId="{6F8500F7-D15E-4FD4-9B55-17E15763B997}" type="presParOf" srcId="{C04F3CFF-C65F-442D-AEC0-E02E583D26C2}" destId="{F0B3202D-F3B8-4571-A7A5-70756CDE7631}" srcOrd="9" destOrd="0" presId="urn:microsoft.com/office/officeart/2008/layout/AscendingPictureAccentProcess"/>
    <dgm:cxn modelId="{DEB1BC31-47A0-4923-B354-DB9F2E52E0AE}" type="presParOf" srcId="{C04F3CFF-C65F-442D-AEC0-E02E583D26C2}" destId="{76C8F7EB-F9E9-4E7E-AF6B-4A4A52B004F9}" srcOrd="10" destOrd="0" presId="urn:microsoft.com/office/officeart/2008/layout/AscendingPictureAccentProcess"/>
    <dgm:cxn modelId="{EF6ECA22-79EB-4E7D-85B7-1B13D816B9FE}" type="presParOf" srcId="{C04F3CFF-C65F-442D-AEC0-E02E583D26C2}" destId="{63CA56C0-139B-40C6-826F-B5E4604866E8}" srcOrd="11" destOrd="0" presId="urn:microsoft.com/office/officeart/2008/layout/AscendingPictureAccentProcess"/>
    <dgm:cxn modelId="{FD92619D-AE8F-4C2A-80A6-06F2C38B5ABE}" type="presParOf" srcId="{C04F3CFF-C65F-442D-AEC0-E02E583D26C2}" destId="{09BD33AC-E52A-48F1-8465-ABB567710F36}" srcOrd="12" destOrd="0" presId="urn:microsoft.com/office/officeart/2008/layout/AscendingPictureAccentProcess"/>
    <dgm:cxn modelId="{67EE51C5-722D-496D-9A90-8BD22313A874}" type="presParOf" srcId="{C04F3CFF-C65F-442D-AEC0-E02E583D26C2}" destId="{B61CA949-75FC-4C7E-9145-E4774870D7F5}" srcOrd="13" destOrd="0" presId="urn:microsoft.com/office/officeart/2008/layout/AscendingPictureAccentProcess"/>
    <dgm:cxn modelId="{8B3BC4D9-3EB8-473B-81F7-9F85F1C64CEA}" type="presParOf" srcId="{C04F3CFF-C65F-442D-AEC0-E02E583D26C2}" destId="{017FE2CB-8855-467E-A506-56A8812F4EC6}" srcOrd="14" destOrd="0" presId="urn:microsoft.com/office/officeart/2008/layout/AscendingPictureAccentProcess"/>
    <dgm:cxn modelId="{F4A461F3-755D-470B-BFAF-771BEC251ECB}" type="presParOf" srcId="{C04F3CFF-C65F-442D-AEC0-E02E583D26C2}" destId="{2D0CABC7-EF7B-4482-A9E1-DFCB255F043B}" srcOrd="15" destOrd="0" presId="urn:microsoft.com/office/officeart/2008/layout/AscendingPictureAccentProcess"/>
    <dgm:cxn modelId="{F7DFE15A-C604-4707-9BEF-11058F3AE0D0}" type="presParOf" srcId="{C04F3CFF-C65F-442D-AEC0-E02E583D26C2}" destId="{B4EFB045-2F7A-4C9A-B493-8108665786C2}" srcOrd="16" destOrd="0" presId="urn:microsoft.com/office/officeart/2008/layout/AscendingPictureAccentProcess"/>
    <dgm:cxn modelId="{47C81C1F-3DE1-469F-876E-074DE9DB8584}" type="presParOf" srcId="{C04F3CFF-C65F-442D-AEC0-E02E583D26C2}" destId="{DB494928-2E94-4562-B2C6-16A8A861105F}" srcOrd="17" destOrd="0" presId="urn:microsoft.com/office/officeart/2008/layout/AscendingPictureAccentProcess"/>
    <dgm:cxn modelId="{D9590428-3A70-47BC-A01E-CD41653B45EA}" type="presParOf" srcId="{DB494928-2E94-4562-B2C6-16A8A861105F}" destId="{9D4F2CD3-0950-4819-BCD5-C505382773E1}" srcOrd="0" destOrd="0" presId="urn:microsoft.com/office/officeart/2008/layout/AscendingPictureAccentProcess"/>
    <dgm:cxn modelId="{F965807C-1A52-46CF-AD1B-E993B3569ACD}" type="presParOf" srcId="{C04F3CFF-C65F-442D-AEC0-E02E583D26C2}" destId="{70EA532F-4D88-48DD-93A8-A280A780ACCE}" srcOrd="18" destOrd="0" presId="urn:microsoft.com/office/officeart/2008/layout/AscendingPictureAccentProcess"/>
    <dgm:cxn modelId="{5B17937D-7272-4023-8D34-02256502B6BB}" type="presParOf" srcId="{C04F3CFF-C65F-442D-AEC0-E02E583D26C2}" destId="{0B846EFC-310D-48F7-9986-D9777C16F588}" srcOrd="19" destOrd="0" presId="urn:microsoft.com/office/officeart/2008/layout/AscendingPictureAccentProcess"/>
    <dgm:cxn modelId="{114FE07C-FA8C-4AEC-B69F-96CEED67381A}" type="presParOf" srcId="{C04F3CFF-C65F-442D-AEC0-E02E583D26C2}" destId="{FF929B20-1E23-46AA-B173-355445C4657B}" srcOrd="20" destOrd="0" presId="urn:microsoft.com/office/officeart/2008/layout/AscendingPictureAccentProcess"/>
    <dgm:cxn modelId="{26CC1471-DD4E-42CC-BAD4-E4B695C7C3AD}" type="presParOf" srcId="{FF929B20-1E23-46AA-B173-355445C4657B}" destId="{BEC65301-7B98-4E9A-BC76-D9ABC5485AE6}" srcOrd="0" destOrd="0" presId="urn:microsoft.com/office/officeart/2008/layout/AscendingPictureAccentProcess"/>
    <dgm:cxn modelId="{F1482457-4E87-454C-BEA3-E9159A1DC217}" type="presParOf" srcId="{C04F3CFF-C65F-442D-AEC0-E02E583D26C2}" destId="{A4D90A07-8F2E-4E1B-A997-DA3586ACF49C}" srcOrd="21" destOrd="0" presId="urn:microsoft.com/office/officeart/2008/layout/AscendingPictureAccentProcess"/>
    <dgm:cxn modelId="{CB8D4843-BC98-485C-A681-5DFEB680E02A}" type="presParOf" srcId="{C04F3CFF-C65F-442D-AEC0-E02E583D26C2}" destId="{3D4173DD-04A8-4987-909E-66312BE66B83}" srcOrd="22" destOrd="0" presId="urn:microsoft.com/office/officeart/2008/layout/AscendingPictureAccentProcess"/>
    <dgm:cxn modelId="{409BFA0C-8ABA-4F17-9F59-DB95A3A50667}" type="presParOf" srcId="{C04F3CFF-C65F-442D-AEC0-E02E583D26C2}" destId="{D1FB35FD-EC81-404A-9541-A79C045F3941}" srcOrd="23" destOrd="0" presId="urn:microsoft.com/office/officeart/2008/layout/AscendingPictureAccentProcess"/>
    <dgm:cxn modelId="{424E3B4B-2155-4F78-B224-314C9DAB7569}" type="presParOf" srcId="{D1FB35FD-EC81-404A-9541-A79C045F3941}" destId="{26C2AA52-D9F4-492B-8204-FD119C921F21}" srcOrd="0" destOrd="0" presId="urn:microsoft.com/office/officeart/2008/layout/AscendingPictureAccentProcess"/>
    <dgm:cxn modelId="{F28AAB17-A341-4DFB-B8F0-3E68BD06E896}" type="presParOf" srcId="{C04F3CFF-C65F-442D-AEC0-E02E583D26C2}" destId="{01A8DC72-837B-4C16-8D6E-5AF000D18517}" srcOrd="24" destOrd="0" presId="urn:microsoft.com/office/officeart/2008/layout/AscendingPictureAccentProcess"/>
    <dgm:cxn modelId="{7D674EE8-259A-40D4-9632-973C72D60865}" type="presParOf" srcId="{C04F3CFF-C65F-442D-AEC0-E02E583D26C2}" destId="{2E220A04-B6D0-4F0F-AE43-0EC5956C81AA}" srcOrd="25" destOrd="0" presId="urn:microsoft.com/office/officeart/2008/layout/AscendingPictureAccentProcess"/>
    <dgm:cxn modelId="{C063EBC7-33B0-4CA7-8E51-341A5FE39181}" type="presParOf" srcId="{C04F3CFF-C65F-442D-AEC0-E02E583D26C2}" destId="{F8C97CAE-D0D2-4F9E-A625-3CDEE601CDDC}" srcOrd="26" destOrd="0" presId="urn:microsoft.com/office/officeart/2008/layout/AscendingPictureAccentProcess"/>
    <dgm:cxn modelId="{ABA46E7C-9CEF-4FCC-B6EF-6A987ED1FE87}" type="presParOf" srcId="{F8C97CAE-D0D2-4F9E-A625-3CDEE601CDDC}" destId="{7397DE4A-1C34-4A7E-9A57-7E190224A033}" srcOrd="0" destOrd="0" presId="urn:microsoft.com/office/officeart/2008/layout/AscendingPictureAccentProcess"/>
    <dgm:cxn modelId="{7F96AB1B-C9BF-4A30-9F22-240D79167A98}" type="presParOf" srcId="{C04F3CFF-C65F-442D-AEC0-E02E583D26C2}" destId="{CE9CA286-848D-4822-ACD1-AEFC13A397E0}" srcOrd="27" destOrd="0" presId="urn:microsoft.com/office/officeart/2008/layout/AscendingPictureAccentProcess"/>
    <dgm:cxn modelId="{7FADBF00-A0F8-493C-B1CE-FCB8EC4043B1}" type="presParOf" srcId="{C04F3CFF-C65F-442D-AEC0-E02E583D26C2}" destId="{5A339577-9F64-44F0-A17B-564205D2CFD5}" srcOrd="28" destOrd="0" presId="urn:microsoft.com/office/officeart/2008/layout/AscendingPictureAccentProcess"/>
    <dgm:cxn modelId="{3FF79B62-DD9B-4D0B-B3F3-F2C28E430C23}" type="presParOf" srcId="{C04F3CFF-C65F-442D-AEC0-E02E583D26C2}" destId="{B6F3B451-2C0F-4666-B027-AE994BBCBE67}" srcOrd="29" destOrd="0" presId="urn:microsoft.com/office/officeart/2008/layout/AscendingPictureAccentProcess"/>
    <dgm:cxn modelId="{A99C4503-756D-4CF0-8A68-1C4EA4A60F95}" type="presParOf" srcId="{B6F3B451-2C0F-4666-B027-AE994BBCBE67}" destId="{48A61EA2-DA75-40F4-9239-37CE7A9FCB05}"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B1D7DF-7EAA-43C4-BF7C-1959C75878CD}" type="doc">
      <dgm:prSet loTypeId="urn:microsoft.com/office/officeart/2005/8/layout/arrow2" loCatId="process" qsTypeId="urn:microsoft.com/office/officeart/2005/8/quickstyle/simple1" qsCatId="simple" csTypeId="urn:microsoft.com/office/officeart/2005/8/colors/accent1_2" csCatId="accent1" phldr="1"/>
      <dgm:spPr/>
    </dgm:pt>
    <dgm:pt modelId="{080EFDAF-F302-4F24-BDF8-5FE86057D120}" type="pres">
      <dgm:prSet presAssocID="{2CB1D7DF-7EAA-43C4-BF7C-1959C75878CD}" presName="arrowDiagram" presStyleCnt="0">
        <dgm:presLayoutVars>
          <dgm:chMax val="5"/>
          <dgm:dir/>
          <dgm:resizeHandles val="exact"/>
        </dgm:presLayoutVars>
      </dgm:prSet>
      <dgm:spPr/>
    </dgm:pt>
  </dgm:ptLst>
  <dgm:cxnLst>
    <dgm:cxn modelId="{C721C125-867E-4DF2-AC6D-50248B760540}" type="presOf" srcId="{2CB1D7DF-7EAA-43C4-BF7C-1959C75878CD}" destId="{080EFDAF-F302-4F24-BDF8-5FE86057D120}" srcOrd="0" destOrd="0" presId="urn:microsoft.com/office/officeart/2005/8/layout/arrow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B1D7DF-7EAA-43C4-BF7C-1959C75878CD}" type="doc">
      <dgm:prSet loTypeId="urn:microsoft.com/office/officeart/2008/layout/AscendingPictureAccentProcess" loCatId="process" qsTypeId="urn:microsoft.com/office/officeart/2005/8/quickstyle/simple1" qsCatId="simple" csTypeId="urn:microsoft.com/office/officeart/2005/8/colors/accent0_3" csCatId="mainScheme" phldr="1"/>
      <dgm:spPr/>
      <dgm:t>
        <a:bodyPr/>
        <a:lstStyle/>
        <a:p>
          <a:endParaRPr lang="en-ZA"/>
        </a:p>
      </dgm:t>
    </dgm:pt>
    <dgm:pt modelId="{2506BF69-68DF-434E-9C52-C664ACF24CF2}">
      <dgm:prSet phldrT="[Text]" custT="1"/>
      <dgm:spPr>
        <a:solidFill>
          <a:srgbClr val="00B050"/>
        </a:solidFill>
      </dgm:spPr>
      <dgm:t>
        <a:bodyPr/>
        <a:lstStyle/>
        <a:p>
          <a:r>
            <a:rPr lang="en-ZA" sz="1400" b="1" dirty="0" err="1"/>
            <a:t>Langendorff</a:t>
          </a:r>
          <a:endParaRPr lang="en-ZA" sz="1400" b="1" dirty="0"/>
        </a:p>
      </dgm:t>
    </dgm:pt>
    <dgm:pt modelId="{D789FB48-F6CE-4EAF-872D-B38118F6B27E}" type="parTrans" cxnId="{4DD3C6CE-CEB1-42B7-9C19-CD49CA1C33E7}">
      <dgm:prSet/>
      <dgm:spPr/>
      <dgm:t>
        <a:bodyPr/>
        <a:lstStyle/>
        <a:p>
          <a:endParaRPr lang="en-ZA"/>
        </a:p>
      </dgm:t>
    </dgm:pt>
    <dgm:pt modelId="{4EE8A0CB-94C2-436F-AF00-737093DAA36B}" type="sibTrans" cxnId="{4DD3C6CE-CEB1-42B7-9C19-CD49CA1C33E7}">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n-ZA"/>
        </a:p>
      </dgm:t>
    </dgm:pt>
    <dgm:pt modelId="{726925DC-5109-4898-87E1-5BEE68BCB292}">
      <dgm:prSet phldrT="[Text]"/>
      <dgm:spPr/>
      <dgm:t>
        <a:bodyPr/>
        <a:lstStyle/>
        <a:p>
          <a:r>
            <a:rPr lang="en-ZA" dirty="0"/>
            <a:t>10min</a:t>
          </a:r>
        </a:p>
      </dgm:t>
    </dgm:pt>
    <dgm:pt modelId="{6276C80A-87D6-4FA9-A352-B13B927E11C6}" type="parTrans" cxnId="{A41FD312-7EF3-4D92-A1FB-F65B07C1D118}">
      <dgm:prSet/>
      <dgm:spPr/>
      <dgm:t>
        <a:bodyPr/>
        <a:lstStyle/>
        <a:p>
          <a:endParaRPr lang="en-ZA"/>
        </a:p>
      </dgm:t>
    </dgm:pt>
    <dgm:pt modelId="{5DA2083B-3459-4E1C-BB47-DAB6D3170925}" type="sibTrans" cxnId="{A41FD312-7EF3-4D92-A1FB-F65B07C1D118}">
      <dgm:prSet/>
      <dgm:spPr/>
      <dgm:t>
        <a:bodyPr/>
        <a:lstStyle/>
        <a:p>
          <a:endParaRPr lang="en-ZA"/>
        </a:p>
      </dgm:t>
    </dgm:pt>
    <dgm:pt modelId="{DC5ED54D-C888-4FEA-9FA6-2F55B83E6DC0}">
      <dgm:prSet phldrT="[Text]" custT="1"/>
      <dgm:spPr>
        <a:solidFill>
          <a:srgbClr val="00B050"/>
        </a:solidFill>
      </dgm:spPr>
      <dgm:t>
        <a:bodyPr/>
        <a:lstStyle/>
        <a:p>
          <a:r>
            <a:rPr lang="en-ZA" sz="1400" b="1" dirty="0"/>
            <a:t>Working Heart</a:t>
          </a:r>
        </a:p>
      </dgm:t>
    </dgm:pt>
    <dgm:pt modelId="{A9291A33-F42F-4687-AAE7-F334BA002B2E}" type="parTrans" cxnId="{256FEE0B-096C-4AFB-907B-75537C318251}">
      <dgm:prSet/>
      <dgm:spPr/>
      <dgm:t>
        <a:bodyPr/>
        <a:lstStyle/>
        <a:p>
          <a:endParaRPr lang="en-ZA"/>
        </a:p>
      </dgm:t>
    </dgm:pt>
    <dgm:pt modelId="{7ED2C95C-ECBF-4D3D-AA3B-35FCDD601F39}" type="sibTrans" cxnId="{256FEE0B-096C-4AFB-907B-75537C318251}">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dgm:spPr>
      <dgm:t>
        <a:bodyPr/>
        <a:lstStyle/>
        <a:p>
          <a:endParaRPr lang="en-ZA"/>
        </a:p>
      </dgm:t>
    </dgm:pt>
    <dgm:pt modelId="{938D28A1-A8BE-47EA-A3F7-DEFDE9108B21}">
      <dgm:prSet phldrT="[Text]"/>
      <dgm:spPr/>
      <dgm:t>
        <a:bodyPr/>
        <a:lstStyle/>
        <a:p>
          <a:r>
            <a:rPr lang="en-ZA" dirty="0"/>
            <a:t>20min</a:t>
          </a:r>
        </a:p>
      </dgm:t>
    </dgm:pt>
    <dgm:pt modelId="{8AB38478-1A48-436F-979E-C396B0FD87CD}" type="parTrans" cxnId="{FB06EE3F-B2DD-4406-988D-8073184DAB27}">
      <dgm:prSet/>
      <dgm:spPr/>
      <dgm:t>
        <a:bodyPr/>
        <a:lstStyle/>
        <a:p>
          <a:endParaRPr lang="en-ZA"/>
        </a:p>
      </dgm:t>
    </dgm:pt>
    <dgm:pt modelId="{7724D4D5-DE50-42BA-ACF6-EA083B1EB699}" type="sibTrans" cxnId="{FB06EE3F-B2DD-4406-988D-8073184DAB27}">
      <dgm:prSet/>
      <dgm:spPr/>
      <dgm:t>
        <a:bodyPr/>
        <a:lstStyle/>
        <a:p>
          <a:endParaRPr lang="en-ZA"/>
        </a:p>
      </dgm:t>
    </dgm:pt>
    <dgm:pt modelId="{FC72B3D3-D697-4624-905B-1D0485C279D4}">
      <dgm:prSet phldrT="[Text]" custT="1"/>
      <dgm:spPr>
        <a:solidFill>
          <a:srgbClr val="FF0000"/>
        </a:solidFill>
      </dgm:spPr>
      <dgm:t>
        <a:bodyPr/>
        <a:lstStyle/>
        <a:p>
          <a:r>
            <a:rPr lang="en-ZA" sz="1400" b="1" dirty="0"/>
            <a:t>Global Ischemia</a:t>
          </a:r>
        </a:p>
      </dgm:t>
    </dgm:pt>
    <dgm:pt modelId="{EA0808A7-1BEC-4E7A-87D4-4C2CB083589D}" type="parTrans" cxnId="{748470AB-704A-4A06-A3A2-F740F27702B2}">
      <dgm:prSet/>
      <dgm:spPr/>
      <dgm:t>
        <a:bodyPr/>
        <a:lstStyle/>
        <a:p>
          <a:endParaRPr lang="en-ZA"/>
        </a:p>
      </dgm:t>
    </dgm:pt>
    <dgm:pt modelId="{0F0BFE03-7A13-47C9-AE42-DEA71FE048B4}" type="sibTrans" cxnId="{748470AB-704A-4A06-A3A2-F740F27702B2}">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9000" r="-39000"/>
          </a:stretch>
        </a:blipFill>
      </dgm:spPr>
      <dgm:t>
        <a:bodyPr/>
        <a:lstStyle/>
        <a:p>
          <a:endParaRPr lang="en-ZA"/>
        </a:p>
      </dgm:t>
    </dgm:pt>
    <dgm:pt modelId="{AB59677D-B224-48B9-8513-FA77813649B2}">
      <dgm:prSet phldrT="[Text]" custT="1"/>
      <dgm:spPr>
        <a:solidFill>
          <a:srgbClr val="0070C0"/>
        </a:solidFill>
      </dgm:spPr>
      <dgm:t>
        <a:bodyPr/>
        <a:lstStyle/>
        <a:p>
          <a:r>
            <a:rPr lang="en-ZA" sz="1400" b="1" dirty="0" err="1"/>
            <a:t>Langendorff</a:t>
          </a:r>
          <a:endParaRPr lang="en-ZA" sz="1400" b="1" dirty="0"/>
        </a:p>
      </dgm:t>
    </dgm:pt>
    <dgm:pt modelId="{1A59BB70-B013-44EB-8397-863CF7606DD3}" type="parTrans" cxnId="{009BFF35-F596-47C6-865D-B19DD301330E}">
      <dgm:prSet/>
      <dgm:spPr/>
      <dgm:t>
        <a:bodyPr/>
        <a:lstStyle/>
        <a:p>
          <a:endParaRPr lang="en-ZA"/>
        </a:p>
      </dgm:t>
    </dgm:pt>
    <dgm:pt modelId="{1E3F97B5-85F0-4CA8-904A-AD8975DCEA4C}" type="sibTrans" cxnId="{009BFF35-F596-47C6-865D-B19DD301330E}">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1000" r="-1000"/>
          </a:stretch>
        </a:blipFill>
      </dgm:spPr>
      <dgm:t>
        <a:bodyPr/>
        <a:lstStyle/>
        <a:p>
          <a:endParaRPr lang="en-ZA"/>
        </a:p>
      </dgm:t>
    </dgm:pt>
    <dgm:pt modelId="{E68F9DF9-9BAA-4EB8-AB8D-A8ACA647C1A9}">
      <dgm:prSet phldrT="[Text]"/>
      <dgm:spPr/>
      <dgm:t>
        <a:bodyPr/>
        <a:lstStyle/>
        <a:p>
          <a:r>
            <a:rPr lang="en-ZA" dirty="0"/>
            <a:t>10min</a:t>
          </a:r>
        </a:p>
      </dgm:t>
    </dgm:pt>
    <dgm:pt modelId="{FEDB8605-3269-4567-98D5-4D7E3DCB9E6D}" type="parTrans" cxnId="{F7D46665-17A5-498A-A3A2-F206AE04AF2D}">
      <dgm:prSet/>
      <dgm:spPr/>
      <dgm:t>
        <a:bodyPr/>
        <a:lstStyle/>
        <a:p>
          <a:endParaRPr lang="en-ZA"/>
        </a:p>
      </dgm:t>
    </dgm:pt>
    <dgm:pt modelId="{C56BABD3-4E73-4655-BF6F-50DB9961BEB0}" type="sibTrans" cxnId="{F7D46665-17A5-498A-A3A2-F206AE04AF2D}">
      <dgm:prSet/>
      <dgm:spPr/>
      <dgm:t>
        <a:bodyPr/>
        <a:lstStyle/>
        <a:p>
          <a:endParaRPr lang="en-ZA"/>
        </a:p>
      </dgm:t>
    </dgm:pt>
    <dgm:pt modelId="{BEB21424-E04C-4DF7-AA1E-85FE6A6E1F6B}">
      <dgm:prSet phldrT="[Text]" custT="1"/>
      <dgm:spPr>
        <a:solidFill>
          <a:srgbClr val="0070C0"/>
        </a:solidFill>
      </dgm:spPr>
      <dgm:t>
        <a:bodyPr/>
        <a:lstStyle/>
        <a:p>
          <a:r>
            <a:rPr lang="en-ZA" sz="1400" b="1" dirty="0"/>
            <a:t>Working Heart</a:t>
          </a:r>
        </a:p>
      </dgm:t>
    </dgm:pt>
    <dgm:pt modelId="{4C0B9E72-4E9C-4FF9-86B2-5BDD86E9FA65}" type="parTrans" cxnId="{513E2051-D2D5-4522-ACA6-B939FD1C1017}">
      <dgm:prSet/>
      <dgm:spPr/>
      <dgm:t>
        <a:bodyPr/>
        <a:lstStyle/>
        <a:p>
          <a:endParaRPr lang="en-ZA"/>
        </a:p>
      </dgm:t>
    </dgm:pt>
    <dgm:pt modelId="{95C4CDFC-1978-4995-8E88-972A235E2CA9}" type="sibTrans" cxnId="{513E2051-D2D5-4522-ACA6-B939FD1C1017}">
      <dgm:prSet/>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24000" b="-24000"/>
          </a:stretch>
        </a:blipFill>
      </dgm:spPr>
      <dgm:t>
        <a:bodyPr/>
        <a:lstStyle/>
        <a:p>
          <a:endParaRPr lang="en-ZA"/>
        </a:p>
      </dgm:t>
    </dgm:pt>
    <dgm:pt modelId="{C8795FFE-80A1-4092-899D-0D0BF604757B}">
      <dgm:prSet phldrT="[Text]"/>
      <dgm:spPr/>
      <dgm:t>
        <a:bodyPr/>
        <a:lstStyle/>
        <a:p>
          <a:r>
            <a:rPr lang="en-ZA" dirty="0"/>
            <a:t>20min</a:t>
          </a:r>
        </a:p>
      </dgm:t>
    </dgm:pt>
    <dgm:pt modelId="{11E40FDD-3A49-4EEE-AB09-B0BB620D573B}" type="parTrans" cxnId="{0D20452D-DA28-4FF3-BD45-744AE1E32ECF}">
      <dgm:prSet/>
      <dgm:spPr/>
      <dgm:t>
        <a:bodyPr/>
        <a:lstStyle/>
        <a:p>
          <a:endParaRPr lang="en-ZA"/>
        </a:p>
      </dgm:t>
    </dgm:pt>
    <dgm:pt modelId="{F10228F2-B71C-4584-B8A5-18BF7E6033DB}" type="sibTrans" cxnId="{0D20452D-DA28-4FF3-BD45-744AE1E32ECF}">
      <dgm:prSet/>
      <dgm:spPr/>
      <dgm:t>
        <a:bodyPr/>
        <a:lstStyle/>
        <a:p>
          <a:endParaRPr lang="en-ZA"/>
        </a:p>
      </dgm:t>
    </dgm:pt>
    <dgm:pt modelId="{ECCA11D1-AB7F-4904-B8DA-A7D85D6001F4}">
      <dgm:prSet phldrT="[Text]"/>
      <dgm:spPr/>
      <dgm:t>
        <a:bodyPr/>
        <a:lstStyle/>
        <a:p>
          <a:r>
            <a:rPr lang="en-ZA" dirty="0"/>
            <a:t>20min</a:t>
          </a:r>
        </a:p>
      </dgm:t>
    </dgm:pt>
    <dgm:pt modelId="{83362C6C-33E1-4433-82D7-757D7A5B3915}" type="sibTrans" cxnId="{C6846C84-6D97-49E2-B793-56CE58E3D711}">
      <dgm:prSet/>
      <dgm:spPr/>
      <dgm:t>
        <a:bodyPr/>
        <a:lstStyle/>
        <a:p>
          <a:endParaRPr lang="en-ZA"/>
        </a:p>
      </dgm:t>
    </dgm:pt>
    <dgm:pt modelId="{6A9B8976-3676-4E34-9CEB-21F3AA11BBDB}" type="parTrans" cxnId="{C6846C84-6D97-49E2-B793-56CE58E3D711}">
      <dgm:prSet/>
      <dgm:spPr/>
      <dgm:t>
        <a:bodyPr/>
        <a:lstStyle/>
        <a:p>
          <a:endParaRPr lang="en-ZA"/>
        </a:p>
      </dgm:t>
    </dgm:pt>
    <dgm:pt modelId="{C04F3CFF-C65F-442D-AEC0-E02E583D26C2}" type="pres">
      <dgm:prSet presAssocID="{2CB1D7DF-7EAA-43C4-BF7C-1959C75878CD}" presName="Name0" presStyleCnt="0">
        <dgm:presLayoutVars>
          <dgm:chMax val="7"/>
          <dgm:chPref val="7"/>
          <dgm:dir/>
        </dgm:presLayoutVars>
      </dgm:prSet>
      <dgm:spPr/>
    </dgm:pt>
    <dgm:pt modelId="{AD9C22A4-F9EB-4660-9956-48506212E502}" type="pres">
      <dgm:prSet presAssocID="{2CB1D7DF-7EAA-43C4-BF7C-1959C75878CD}" presName="dot1" presStyleLbl="alignNode1" presStyleIdx="0" presStyleCnt="15"/>
      <dgm:spPr/>
    </dgm:pt>
    <dgm:pt modelId="{1EAE511C-2135-4819-8D3D-8E19419A91DD}" type="pres">
      <dgm:prSet presAssocID="{2CB1D7DF-7EAA-43C4-BF7C-1959C75878CD}" presName="dot2" presStyleLbl="alignNode1" presStyleIdx="1" presStyleCnt="15"/>
      <dgm:spPr/>
    </dgm:pt>
    <dgm:pt modelId="{CEF901F2-B684-48FA-B6D7-D7BB5C1318BA}" type="pres">
      <dgm:prSet presAssocID="{2CB1D7DF-7EAA-43C4-BF7C-1959C75878CD}" presName="dot3" presStyleLbl="alignNode1" presStyleIdx="2" presStyleCnt="15"/>
      <dgm:spPr/>
    </dgm:pt>
    <dgm:pt modelId="{937BE6BC-5B02-47D2-B9B8-FC64539B9843}" type="pres">
      <dgm:prSet presAssocID="{2CB1D7DF-7EAA-43C4-BF7C-1959C75878CD}" presName="dot4" presStyleLbl="alignNode1" presStyleIdx="3" presStyleCnt="15"/>
      <dgm:spPr/>
    </dgm:pt>
    <dgm:pt modelId="{3472B10B-B305-42A4-B063-1364165F6BD8}" type="pres">
      <dgm:prSet presAssocID="{2CB1D7DF-7EAA-43C4-BF7C-1959C75878CD}" presName="dot5" presStyleLbl="alignNode1" presStyleIdx="4" presStyleCnt="15"/>
      <dgm:spPr/>
    </dgm:pt>
    <dgm:pt modelId="{DBAB31B4-E938-49F3-B436-01CBA18D5AF8}" type="pres">
      <dgm:prSet presAssocID="{2CB1D7DF-7EAA-43C4-BF7C-1959C75878CD}" presName="dot6" presStyleLbl="alignNode1" presStyleIdx="5" presStyleCnt="15"/>
      <dgm:spPr/>
    </dgm:pt>
    <dgm:pt modelId="{C3FD6413-D08A-463A-91B2-B802A7FE5873}" type="pres">
      <dgm:prSet presAssocID="{2CB1D7DF-7EAA-43C4-BF7C-1959C75878CD}" presName="dot7" presStyleLbl="alignNode1" presStyleIdx="6" presStyleCnt="15"/>
      <dgm:spPr/>
    </dgm:pt>
    <dgm:pt modelId="{815B5E7A-8507-46FB-8DFD-6C2ADC993F7A}" type="pres">
      <dgm:prSet presAssocID="{2CB1D7DF-7EAA-43C4-BF7C-1959C75878CD}" presName="dot8" presStyleLbl="alignNode1" presStyleIdx="7" presStyleCnt="15"/>
      <dgm:spPr/>
    </dgm:pt>
    <dgm:pt modelId="{DD80622E-4017-4B90-B2E0-2B9F2C8A9AF1}" type="pres">
      <dgm:prSet presAssocID="{2CB1D7DF-7EAA-43C4-BF7C-1959C75878CD}" presName="dotArrow1" presStyleLbl="alignNode1" presStyleIdx="8" presStyleCnt="15"/>
      <dgm:spPr/>
    </dgm:pt>
    <dgm:pt modelId="{F0B3202D-F3B8-4571-A7A5-70756CDE7631}" type="pres">
      <dgm:prSet presAssocID="{2CB1D7DF-7EAA-43C4-BF7C-1959C75878CD}" presName="dotArrow2" presStyleLbl="alignNode1" presStyleIdx="9" presStyleCnt="15"/>
      <dgm:spPr/>
    </dgm:pt>
    <dgm:pt modelId="{76C8F7EB-F9E9-4E7E-AF6B-4A4A52B004F9}" type="pres">
      <dgm:prSet presAssocID="{2CB1D7DF-7EAA-43C4-BF7C-1959C75878CD}" presName="dotArrow3" presStyleLbl="alignNode1" presStyleIdx="10" presStyleCnt="15"/>
      <dgm:spPr/>
    </dgm:pt>
    <dgm:pt modelId="{63CA56C0-139B-40C6-826F-B5E4604866E8}" type="pres">
      <dgm:prSet presAssocID="{2CB1D7DF-7EAA-43C4-BF7C-1959C75878CD}" presName="dotArrow4" presStyleLbl="alignNode1" presStyleIdx="11" presStyleCnt="15"/>
      <dgm:spPr/>
    </dgm:pt>
    <dgm:pt modelId="{09BD33AC-E52A-48F1-8465-ABB567710F36}" type="pres">
      <dgm:prSet presAssocID="{2CB1D7DF-7EAA-43C4-BF7C-1959C75878CD}" presName="dotArrow5" presStyleLbl="alignNode1" presStyleIdx="12" presStyleCnt="15"/>
      <dgm:spPr/>
    </dgm:pt>
    <dgm:pt modelId="{B61CA949-75FC-4C7E-9145-E4774870D7F5}" type="pres">
      <dgm:prSet presAssocID="{2CB1D7DF-7EAA-43C4-BF7C-1959C75878CD}" presName="dotArrow6" presStyleLbl="alignNode1" presStyleIdx="13" presStyleCnt="15"/>
      <dgm:spPr/>
    </dgm:pt>
    <dgm:pt modelId="{017FE2CB-8855-467E-A506-56A8812F4EC6}" type="pres">
      <dgm:prSet presAssocID="{2CB1D7DF-7EAA-43C4-BF7C-1959C75878CD}" presName="dotArrow7" presStyleLbl="alignNode1" presStyleIdx="14" presStyleCnt="15"/>
      <dgm:spPr/>
    </dgm:pt>
    <dgm:pt modelId="{2D0CABC7-EF7B-4482-A9E1-DFCB255F043B}" type="pres">
      <dgm:prSet presAssocID="{AB59677D-B224-48B9-8513-FA77813649B2}" presName="parTx1" presStyleLbl="node1" presStyleIdx="0" presStyleCnt="5"/>
      <dgm:spPr/>
    </dgm:pt>
    <dgm:pt modelId="{B4EFB045-2F7A-4C9A-B493-8108665786C2}" type="pres">
      <dgm:prSet presAssocID="{AB59677D-B224-48B9-8513-FA77813649B2}" presName="desTx1" presStyleLbl="revTx" presStyleIdx="0" presStyleCnt="5">
        <dgm:presLayoutVars>
          <dgm:bulletEnabled val="1"/>
        </dgm:presLayoutVars>
      </dgm:prSet>
      <dgm:spPr/>
    </dgm:pt>
    <dgm:pt modelId="{DB494928-2E94-4562-B2C6-16A8A861105F}" type="pres">
      <dgm:prSet presAssocID="{1E3F97B5-85F0-4CA8-904A-AD8975DCEA4C}" presName="picture1" presStyleCnt="0"/>
      <dgm:spPr/>
    </dgm:pt>
    <dgm:pt modelId="{9D4F2CD3-0950-4819-BCD5-C505382773E1}" type="pres">
      <dgm:prSet presAssocID="{1E3F97B5-85F0-4CA8-904A-AD8975DCEA4C}" presName="imageRepeatNode" presStyleLbl="fgImgPlace1" presStyleIdx="0" presStyleCnt="5"/>
      <dgm:spPr/>
    </dgm:pt>
    <dgm:pt modelId="{70EA532F-4D88-48DD-93A8-A280A780ACCE}" type="pres">
      <dgm:prSet presAssocID="{BEB21424-E04C-4DF7-AA1E-85FE6A6E1F6B}" presName="parTx2" presStyleLbl="node1" presStyleIdx="1" presStyleCnt="5"/>
      <dgm:spPr/>
    </dgm:pt>
    <dgm:pt modelId="{0B846EFC-310D-48F7-9986-D9777C16F588}" type="pres">
      <dgm:prSet presAssocID="{BEB21424-E04C-4DF7-AA1E-85FE6A6E1F6B}" presName="desTx2" presStyleLbl="revTx" presStyleIdx="1" presStyleCnt="5">
        <dgm:presLayoutVars>
          <dgm:bulletEnabled val="1"/>
        </dgm:presLayoutVars>
      </dgm:prSet>
      <dgm:spPr/>
    </dgm:pt>
    <dgm:pt modelId="{FF929B20-1E23-46AA-B173-355445C4657B}" type="pres">
      <dgm:prSet presAssocID="{95C4CDFC-1978-4995-8E88-972A235E2CA9}" presName="picture2" presStyleCnt="0"/>
      <dgm:spPr/>
    </dgm:pt>
    <dgm:pt modelId="{BEC65301-7B98-4E9A-BC76-D9ABC5485AE6}" type="pres">
      <dgm:prSet presAssocID="{95C4CDFC-1978-4995-8E88-972A235E2CA9}" presName="imageRepeatNode" presStyleLbl="fgImgPlace1" presStyleIdx="1" presStyleCnt="5"/>
      <dgm:spPr/>
    </dgm:pt>
    <dgm:pt modelId="{A4D90A07-8F2E-4E1B-A997-DA3586ACF49C}" type="pres">
      <dgm:prSet presAssocID="{FC72B3D3-D697-4624-905B-1D0485C279D4}" presName="parTx3" presStyleLbl="node1" presStyleIdx="2" presStyleCnt="5"/>
      <dgm:spPr/>
    </dgm:pt>
    <dgm:pt modelId="{3D4173DD-04A8-4987-909E-66312BE66B83}" type="pres">
      <dgm:prSet presAssocID="{FC72B3D3-D697-4624-905B-1D0485C279D4}" presName="desTx3" presStyleLbl="revTx" presStyleIdx="2" presStyleCnt="5">
        <dgm:presLayoutVars>
          <dgm:bulletEnabled val="1"/>
        </dgm:presLayoutVars>
      </dgm:prSet>
      <dgm:spPr/>
    </dgm:pt>
    <dgm:pt modelId="{D1FB35FD-EC81-404A-9541-A79C045F3941}" type="pres">
      <dgm:prSet presAssocID="{0F0BFE03-7A13-47C9-AE42-DEA71FE048B4}" presName="picture3" presStyleCnt="0"/>
      <dgm:spPr/>
    </dgm:pt>
    <dgm:pt modelId="{26C2AA52-D9F4-492B-8204-FD119C921F21}" type="pres">
      <dgm:prSet presAssocID="{0F0BFE03-7A13-47C9-AE42-DEA71FE048B4}" presName="imageRepeatNode" presStyleLbl="fgImgPlace1" presStyleIdx="2" presStyleCnt="5"/>
      <dgm:spPr/>
    </dgm:pt>
    <dgm:pt modelId="{01A8DC72-837B-4C16-8D6E-5AF000D18517}" type="pres">
      <dgm:prSet presAssocID="{2506BF69-68DF-434E-9C52-C664ACF24CF2}" presName="parTx4" presStyleLbl="node1" presStyleIdx="3" presStyleCnt="5"/>
      <dgm:spPr/>
    </dgm:pt>
    <dgm:pt modelId="{2E220A04-B6D0-4F0F-AE43-0EC5956C81AA}" type="pres">
      <dgm:prSet presAssocID="{2506BF69-68DF-434E-9C52-C664ACF24CF2}" presName="desTx4" presStyleLbl="revTx" presStyleIdx="3" presStyleCnt="5">
        <dgm:presLayoutVars>
          <dgm:bulletEnabled val="1"/>
        </dgm:presLayoutVars>
      </dgm:prSet>
      <dgm:spPr/>
    </dgm:pt>
    <dgm:pt modelId="{F8C97CAE-D0D2-4F9E-A625-3CDEE601CDDC}" type="pres">
      <dgm:prSet presAssocID="{4EE8A0CB-94C2-436F-AF00-737093DAA36B}" presName="picture4" presStyleCnt="0"/>
      <dgm:spPr/>
    </dgm:pt>
    <dgm:pt modelId="{7397DE4A-1C34-4A7E-9A57-7E190224A033}" type="pres">
      <dgm:prSet presAssocID="{4EE8A0CB-94C2-436F-AF00-737093DAA36B}" presName="imageRepeatNode" presStyleLbl="fgImgPlace1" presStyleIdx="3" presStyleCnt="5"/>
      <dgm:spPr/>
    </dgm:pt>
    <dgm:pt modelId="{CE9CA286-848D-4822-ACD1-AEFC13A397E0}" type="pres">
      <dgm:prSet presAssocID="{DC5ED54D-C888-4FEA-9FA6-2F55B83E6DC0}" presName="parTx5" presStyleLbl="node1" presStyleIdx="4" presStyleCnt="5"/>
      <dgm:spPr/>
    </dgm:pt>
    <dgm:pt modelId="{5A339577-9F64-44F0-A17B-564205D2CFD5}" type="pres">
      <dgm:prSet presAssocID="{DC5ED54D-C888-4FEA-9FA6-2F55B83E6DC0}" presName="desTx5" presStyleLbl="revTx" presStyleIdx="4" presStyleCnt="5">
        <dgm:presLayoutVars>
          <dgm:bulletEnabled val="1"/>
        </dgm:presLayoutVars>
      </dgm:prSet>
      <dgm:spPr/>
    </dgm:pt>
    <dgm:pt modelId="{B6F3B451-2C0F-4666-B027-AE994BBCBE67}" type="pres">
      <dgm:prSet presAssocID="{7ED2C95C-ECBF-4D3D-AA3B-35FCDD601F39}" presName="picture5" presStyleCnt="0"/>
      <dgm:spPr/>
    </dgm:pt>
    <dgm:pt modelId="{48A61EA2-DA75-40F4-9239-37CE7A9FCB05}" type="pres">
      <dgm:prSet presAssocID="{7ED2C95C-ECBF-4D3D-AA3B-35FCDD601F39}" presName="imageRepeatNode" presStyleLbl="fgImgPlace1" presStyleIdx="4" presStyleCnt="5"/>
      <dgm:spPr/>
    </dgm:pt>
  </dgm:ptLst>
  <dgm:cxnLst>
    <dgm:cxn modelId="{256FEE0B-096C-4AFB-907B-75537C318251}" srcId="{2CB1D7DF-7EAA-43C4-BF7C-1959C75878CD}" destId="{DC5ED54D-C888-4FEA-9FA6-2F55B83E6DC0}" srcOrd="4" destOrd="0" parTransId="{A9291A33-F42F-4687-AAE7-F334BA002B2E}" sibTransId="{7ED2C95C-ECBF-4D3D-AA3B-35FCDD601F39}"/>
    <dgm:cxn modelId="{A41FD312-7EF3-4D92-A1FB-F65B07C1D118}" srcId="{2506BF69-68DF-434E-9C52-C664ACF24CF2}" destId="{726925DC-5109-4898-87E1-5BEE68BCB292}" srcOrd="0" destOrd="0" parTransId="{6276C80A-87D6-4FA9-A352-B13B927E11C6}" sibTransId="{5DA2083B-3459-4E1C-BB47-DAB6D3170925}"/>
    <dgm:cxn modelId="{BAC09A17-C909-493C-A1EF-66317FA5C99F}" type="presOf" srcId="{2506BF69-68DF-434E-9C52-C664ACF24CF2}" destId="{01A8DC72-837B-4C16-8D6E-5AF000D18517}" srcOrd="0" destOrd="0" presId="urn:microsoft.com/office/officeart/2008/layout/AscendingPictureAccentProcess"/>
    <dgm:cxn modelId="{96A5A11A-D2A5-4530-B854-1CB35F41F042}" type="presOf" srcId="{E68F9DF9-9BAA-4EB8-AB8D-A8ACA647C1A9}" destId="{B4EFB045-2F7A-4C9A-B493-8108665786C2}" srcOrd="0" destOrd="0" presId="urn:microsoft.com/office/officeart/2008/layout/AscendingPictureAccentProcess"/>
    <dgm:cxn modelId="{8DD3CB2C-EFEE-42AF-A56E-152D11CA5902}" type="presOf" srcId="{4EE8A0CB-94C2-436F-AF00-737093DAA36B}" destId="{7397DE4A-1C34-4A7E-9A57-7E190224A033}" srcOrd="0" destOrd="0" presId="urn:microsoft.com/office/officeart/2008/layout/AscendingPictureAccentProcess"/>
    <dgm:cxn modelId="{0D20452D-DA28-4FF3-BD45-744AE1E32ECF}" srcId="{BEB21424-E04C-4DF7-AA1E-85FE6A6E1F6B}" destId="{C8795FFE-80A1-4092-899D-0D0BF604757B}" srcOrd="0" destOrd="0" parTransId="{11E40FDD-3A49-4EEE-AB09-B0BB620D573B}" sibTransId="{F10228F2-B71C-4584-B8A5-18BF7E6033DB}"/>
    <dgm:cxn modelId="{39EE2632-B15F-4D60-ABCA-6B71626E54D5}" type="presOf" srcId="{95C4CDFC-1978-4995-8E88-972A235E2CA9}" destId="{BEC65301-7B98-4E9A-BC76-D9ABC5485AE6}" srcOrd="0" destOrd="0" presId="urn:microsoft.com/office/officeart/2008/layout/AscendingPictureAccentProcess"/>
    <dgm:cxn modelId="{009BFF35-F596-47C6-865D-B19DD301330E}" srcId="{2CB1D7DF-7EAA-43C4-BF7C-1959C75878CD}" destId="{AB59677D-B224-48B9-8513-FA77813649B2}" srcOrd="0" destOrd="0" parTransId="{1A59BB70-B013-44EB-8397-863CF7606DD3}" sibTransId="{1E3F97B5-85F0-4CA8-904A-AD8975DCEA4C}"/>
    <dgm:cxn modelId="{38A5AC3E-31D0-4C39-9425-CA228881041F}" type="presOf" srcId="{2CB1D7DF-7EAA-43C4-BF7C-1959C75878CD}" destId="{C04F3CFF-C65F-442D-AEC0-E02E583D26C2}" srcOrd="0" destOrd="0" presId="urn:microsoft.com/office/officeart/2008/layout/AscendingPictureAccentProcess"/>
    <dgm:cxn modelId="{FB06EE3F-B2DD-4406-988D-8073184DAB27}" srcId="{DC5ED54D-C888-4FEA-9FA6-2F55B83E6DC0}" destId="{938D28A1-A8BE-47EA-A3F7-DEFDE9108B21}" srcOrd="0" destOrd="0" parTransId="{8AB38478-1A48-436F-979E-C396B0FD87CD}" sibTransId="{7724D4D5-DE50-42BA-ACF6-EA083B1EB699}"/>
    <dgm:cxn modelId="{F7D46665-17A5-498A-A3A2-F206AE04AF2D}" srcId="{AB59677D-B224-48B9-8513-FA77813649B2}" destId="{E68F9DF9-9BAA-4EB8-AB8D-A8ACA647C1A9}" srcOrd="0" destOrd="0" parTransId="{FEDB8605-3269-4567-98D5-4D7E3DCB9E6D}" sibTransId="{C56BABD3-4E73-4655-BF6F-50DB9961BEB0}"/>
    <dgm:cxn modelId="{5842186B-1F15-499B-96EC-46AD9FDB5087}" type="presOf" srcId="{726925DC-5109-4898-87E1-5BEE68BCB292}" destId="{2E220A04-B6D0-4F0F-AE43-0EC5956C81AA}" srcOrd="0" destOrd="0" presId="urn:microsoft.com/office/officeart/2008/layout/AscendingPictureAccentProcess"/>
    <dgm:cxn modelId="{513E2051-D2D5-4522-ACA6-B939FD1C1017}" srcId="{2CB1D7DF-7EAA-43C4-BF7C-1959C75878CD}" destId="{BEB21424-E04C-4DF7-AA1E-85FE6A6E1F6B}" srcOrd="1" destOrd="0" parTransId="{4C0B9E72-4E9C-4FF9-86B2-5BDD86E9FA65}" sibTransId="{95C4CDFC-1978-4995-8E88-972A235E2CA9}"/>
    <dgm:cxn modelId="{918EE155-A206-4153-A4F7-EC759ABCBA86}" type="presOf" srcId="{BEB21424-E04C-4DF7-AA1E-85FE6A6E1F6B}" destId="{70EA532F-4D88-48DD-93A8-A280A780ACCE}" srcOrd="0" destOrd="0" presId="urn:microsoft.com/office/officeart/2008/layout/AscendingPictureAccentProcess"/>
    <dgm:cxn modelId="{A636AF77-3915-48A4-AF86-E057D4A30CE0}" type="presOf" srcId="{7ED2C95C-ECBF-4D3D-AA3B-35FCDD601F39}" destId="{48A61EA2-DA75-40F4-9239-37CE7A9FCB05}" srcOrd="0" destOrd="0" presId="urn:microsoft.com/office/officeart/2008/layout/AscendingPictureAccentProcess"/>
    <dgm:cxn modelId="{C6846C84-6D97-49E2-B793-56CE58E3D711}" srcId="{FC72B3D3-D697-4624-905B-1D0485C279D4}" destId="{ECCA11D1-AB7F-4904-B8DA-A7D85D6001F4}" srcOrd="0" destOrd="0" parTransId="{6A9B8976-3676-4E34-9CEB-21F3AA11BBDB}" sibTransId="{83362C6C-33E1-4433-82D7-757D7A5B3915}"/>
    <dgm:cxn modelId="{FDE483A8-6C36-495F-A2D0-9E570F6359CB}" type="presOf" srcId="{0F0BFE03-7A13-47C9-AE42-DEA71FE048B4}" destId="{26C2AA52-D9F4-492B-8204-FD119C921F21}" srcOrd="0" destOrd="0" presId="urn:microsoft.com/office/officeart/2008/layout/AscendingPictureAccentProcess"/>
    <dgm:cxn modelId="{748470AB-704A-4A06-A3A2-F740F27702B2}" srcId="{2CB1D7DF-7EAA-43C4-BF7C-1959C75878CD}" destId="{FC72B3D3-D697-4624-905B-1D0485C279D4}" srcOrd="2" destOrd="0" parTransId="{EA0808A7-1BEC-4E7A-87D4-4C2CB083589D}" sibTransId="{0F0BFE03-7A13-47C9-AE42-DEA71FE048B4}"/>
    <dgm:cxn modelId="{BA2D08B6-0E61-4D59-B408-D552B9E68F2F}" type="presOf" srcId="{938D28A1-A8BE-47EA-A3F7-DEFDE9108B21}" destId="{5A339577-9F64-44F0-A17B-564205D2CFD5}" srcOrd="0" destOrd="0" presId="urn:microsoft.com/office/officeart/2008/layout/AscendingPictureAccentProcess"/>
    <dgm:cxn modelId="{84A5D0B8-9736-4990-931C-D8E64EEC2D80}" type="presOf" srcId="{FC72B3D3-D697-4624-905B-1D0485C279D4}" destId="{A4D90A07-8F2E-4E1B-A997-DA3586ACF49C}" srcOrd="0" destOrd="0" presId="urn:microsoft.com/office/officeart/2008/layout/AscendingPictureAccentProcess"/>
    <dgm:cxn modelId="{2B52DFC9-3D2A-4384-A31E-4F782DB521E1}" type="presOf" srcId="{ECCA11D1-AB7F-4904-B8DA-A7D85D6001F4}" destId="{3D4173DD-04A8-4987-909E-66312BE66B83}" srcOrd="0" destOrd="0" presId="urn:microsoft.com/office/officeart/2008/layout/AscendingPictureAccentProcess"/>
    <dgm:cxn modelId="{B29C0FCE-2B59-4E95-AC28-027C9EACC635}" type="presOf" srcId="{1E3F97B5-85F0-4CA8-904A-AD8975DCEA4C}" destId="{9D4F2CD3-0950-4819-BCD5-C505382773E1}" srcOrd="0" destOrd="0" presId="urn:microsoft.com/office/officeart/2008/layout/AscendingPictureAccentProcess"/>
    <dgm:cxn modelId="{4DD3C6CE-CEB1-42B7-9C19-CD49CA1C33E7}" srcId="{2CB1D7DF-7EAA-43C4-BF7C-1959C75878CD}" destId="{2506BF69-68DF-434E-9C52-C664ACF24CF2}" srcOrd="3" destOrd="0" parTransId="{D789FB48-F6CE-4EAF-872D-B38118F6B27E}" sibTransId="{4EE8A0CB-94C2-436F-AF00-737093DAA36B}"/>
    <dgm:cxn modelId="{AAC288D9-0860-41D9-84ED-0557017EE2C6}" type="presOf" srcId="{DC5ED54D-C888-4FEA-9FA6-2F55B83E6DC0}" destId="{CE9CA286-848D-4822-ACD1-AEFC13A397E0}" srcOrd="0" destOrd="0" presId="urn:microsoft.com/office/officeart/2008/layout/AscendingPictureAccentProcess"/>
    <dgm:cxn modelId="{456A8EDB-E983-4107-995C-E860B335FC8B}" type="presOf" srcId="{AB59677D-B224-48B9-8513-FA77813649B2}" destId="{2D0CABC7-EF7B-4482-A9E1-DFCB255F043B}" srcOrd="0" destOrd="0" presId="urn:microsoft.com/office/officeart/2008/layout/AscendingPictureAccentProcess"/>
    <dgm:cxn modelId="{BFF75FDF-8D00-4027-A3EA-FD5A056AF3D9}" type="presOf" srcId="{C8795FFE-80A1-4092-899D-0D0BF604757B}" destId="{0B846EFC-310D-48F7-9986-D9777C16F588}" srcOrd="0" destOrd="0" presId="urn:microsoft.com/office/officeart/2008/layout/AscendingPictureAccentProcess"/>
    <dgm:cxn modelId="{3F752041-0E15-4860-8761-7A68F8B3BED8}" type="presParOf" srcId="{C04F3CFF-C65F-442D-AEC0-E02E583D26C2}" destId="{AD9C22A4-F9EB-4660-9956-48506212E502}" srcOrd="0" destOrd="0" presId="urn:microsoft.com/office/officeart/2008/layout/AscendingPictureAccentProcess"/>
    <dgm:cxn modelId="{C80A34B0-18DC-4A51-94E5-4D096C151E33}" type="presParOf" srcId="{C04F3CFF-C65F-442D-AEC0-E02E583D26C2}" destId="{1EAE511C-2135-4819-8D3D-8E19419A91DD}" srcOrd="1" destOrd="0" presId="urn:microsoft.com/office/officeart/2008/layout/AscendingPictureAccentProcess"/>
    <dgm:cxn modelId="{BA18649F-0A22-429B-82D1-8A29594343A3}" type="presParOf" srcId="{C04F3CFF-C65F-442D-AEC0-E02E583D26C2}" destId="{CEF901F2-B684-48FA-B6D7-D7BB5C1318BA}" srcOrd="2" destOrd="0" presId="urn:microsoft.com/office/officeart/2008/layout/AscendingPictureAccentProcess"/>
    <dgm:cxn modelId="{8F34FBAC-BC52-41FF-A152-E46CA717EA13}" type="presParOf" srcId="{C04F3CFF-C65F-442D-AEC0-E02E583D26C2}" destId="{937BE6BC-5B02-47D2-B9B8-FC64539B9843}" srcOrd="3" destOrd="0" presId="urn:microsoft.com/office/officeart/2008/layout/AscendingPictureAccentProcess"/>
    <dgm:cxn modelId="{72CD39B2-3BC1-4238-9628-5C86DEB4669B}" type="presParOf" srcId="{C04F3CFF-C65F-442D-AEC0-E02E583D26C2}" destId="{3472B10B-B305-42A4-B063-1364165F6BD8}" srcOrd="4" destOrd="0" presId="urn:microsoft.com/office/officeart/2008/layout/AscendingPictureAccentProcess"/>
    <dgm:cxn modelId="{9B75E7EB-4807-4C16-AD34-B421A7ECDDFC}" type="presParOf" srcId="{C04F3CFF-C65F-442D-AEC0-E02E583D26C2}" destId="{DBAB31B4-E938-49F3-B436-01CBA18D5AF8}" srcOrd="5" destOrd="0" presId="urn:microsoft.com/office/officeart/2008/layout/AscendingPictureAccentProcess"/>
    <dgm:cxn modelId="{311E3EA0-212B-4772-B9F5-EC6271BD619C}" type="presParOf" srcId="{C04F3CFF-C65F-442D-AEC0-E02E583D26C2}" destId="{C3FD6413-D08A-463A-91B2-B802A7FE5873}" srcOrd="6" destOrd="0" presId="urn:microsoft.com/office/officeart/2008/layout/AscendingPictureAccentProcess"/>
    <dgm:cxn modelId="{5443B11B-A171-466A-ADA6-7AD9CEFC10D9}" type="presParOf" srcId="{C04F3CFF-C65F-442D-AEC0-E02E583D26C2}" destId="{815B5E7A-8507-46FB-8DFD-6C2ADC993F7A}" srcOrd="7" destOrd="0" presId="urn:microsoft.com/office/officeart/2008/layout/AscendingPictureAccentProcess"/>
    <dgm:cxn modelId="{B8794288-AD84-4937-B797-C4E90F74410E}" type="presParOf" srcId="{C04F3CFF-C65F-442D-AEC0-E02E583D26C2}" destId="{DD80622E-4017-4B90-B2E0-2B9F2C8A9AF1}" srcOrd="8" destOrd="0" presId="urn:microsoft.com/office/officeart/2008/layout/AscendingPictureAccentProcess"/>
    <dgm:cxn modelId="{6F8500F7-D15E-4FD4-9B55-17E15763B997}" type="presParOf" srcId="{C04F3CFF-C65F-442D-AEC0-E02E583D26C2}" destId="{F0B3202D-F3B8-4571-A7A5-70756CDE7631}" srcOrd="9" destOrd="0" presId="urn:microsoft.com/office/officeart/2008/layout/AscendingPictureAccentProcess"/>
    <dgm:cxn modelId="{DEB1BC31-47A0-4923-B354-DB9F2E52E0AE}" type="presParOf" srcId="{C04F3CFF-C65F-442D-AEC0-E02E583D26C2}" destId="{76C8F7EB-F9E9-4E7E-AF6B-4A4A52B004F9}" srcOrd="10" destOrd="0" presId="urn:microsoft.com/office/officeart/2008/layout/AscendingPictureAccentProcess"/>
    <dgm:cxn modelId="{EF6ECA22-79EB-4E7D-85B7-1B13D816B9FE}" type="presParOf" srcId="{C04F3CFF-C65F-442D-AEC0-E02E583D26C2}" destId="{63CA56C0-139B-40C6-826F-B5E4604866E8}" srcOrd="11" destOrd="0" presId="urn:microsoft.com/office/officeart/2008/layout/AscendingPictureAccentProcess"/>
    <dgm:cxn modelId="{FD92619D-AE8F-4C2A-80A6-06F2C38B5ABE}" type="presParOf" srcId="{C04F3CFF-C65F-442D-AEC0-E02E583D26C2}" destId="{09BD33AC-E52A-48F1-8465-ABB567710F36}" srcOrd="12" destOrd="0" presId="urn:microsoft.com/office/officeart/2008/layout/AscendingPictureAccentProcess"/>
    <dgm:cxn modelId="{67EE51C5-722D-496D-9A90-8BD22313A874}" type="presParOf" srcId="{C04F3CFF-C65F-442D-AEC0-E02E583D26C2}" destId="{B61CA949-75FC-4C7E-9145-E4774870D7F5}" srcOrd="13" destOrd="0" presId="urn:microsoft.com/office/officeart/2008/layout/AscendingPictureAccentProcess"/>
    <dgm:cxn modelId="{8B3BC4D9-3EB8-473B-81F7-9F85F1C64CEA}" type="presParOf" srcId="{C04F3CFF-C65F-442D-AEC0-E02E583D26C2}" destId="{017FE2CB-8855-467E-A506-56A8812F4EC6}" srcOrd="14" destOrd="0" presId="urn:microsoft.com/office/officeart/2008/layout/AscendingPictureAccentProcess"/>
    <dgm:cxn modelId="{F4A461F3-755D-470B-BFAF-771BEC251ECB}" type="presParOf" srcId="{C04F3CFF-C65F-442D-AEC0-E02E583D26C2}" destId="{2D0CABC7-EF7B-4482-A9E1-DFCB255F043B}" srcOrd="15" destOrd="0" presId="urn:microsoft.com/office/officeart/2008/layout/AscendingPictureAccentProcess"/>
    <dgm:cxn modelId="{F7DFE15A-C604-4707-9BEF-11058F3AE0D0}" type="presParOf" srcId="{C04F3CFF-C65F-442D-AEC0-E02E583D26C2}" destId="{B4EFB045-2F7A-4C9A-B493-8108665786C2}" srcOrd="16" destOrd="0" presId="urn:microsoft.com/office/officeart/2008/layout/AscendingPictureAccentProcess"/>
    <dgm:cxn modelId="{47C81C1F-3DE1-469F-876E-074DE9DB8584}" type="presParOf" srcId="{C04F3CFF-C65F-442D-AEC0-E02E583D26C2}" destId="{DB494928-2E94-4562-B2C6-16A8A861105F}" srcOrd="17" destOrd="0" presId="urn:microsoft.com/office/officeart/2008/layout/AscendingPictureAccentProcess"/>
    <dgm:cxn modelId="{D9590428-3A70-47BC-A01E-CD41653B45EA}" type="presParOf" srcId="{DB494928-2E94-4562-B2C6-16A8A861105F}" destId="{9D4F2CD3-0950-4819-BCD5-C505382773E1}" srcOrd="0" destOrd="0" presId="urn:microsoft.com/office/officeart/2008/layout/AscendingPictureAccentProcess"/>
    <dgm:cxn modelId="{F965807C-1A52-46CF-AD1B-E993B3569ACD}" type="presParOf" srcId="{C04F3CFF-C65F-442D-AEC0-E02E583D26C2}" destId="{70EA532F-4D88-48DD-93A8-A280A780ACCE}" srcOrd="18" destOrd="0" presId="urn:microsoft.com/office/officeart/2008/layout/AscendingPictureAccentProcess"/>
    <dgm:cxn modelId="{5B17937D-7272-4023-8D34-02256502B6BB}" type="presParOf" srcId="{C04F3CFF-C65F-442D-AEC0-E02E583D26C2}" destId="{0B846EFC-310D-48F7-9986-D9777C16F588}" srcOrd="19" destOrd="0" presId="urn:microsoft.com/office/officeart/2008/layout/AscendingPictureAccentProcess"/>
    <dgm:cxn modelId="{114FE07C-FA8C-4AEC-B69F-96CEED67381A}" type="presParOf" srcId="{C04F3CFF-C65F-442D-AEC0-E02E583D26C2}" destId="{FF929B20-1E23-46AA-B173-355445C4657B}" srcOrd="20" destOrd="0" presId="urn:microsoft.com/office/officeart/2008/layout/AscendingPictureAccentProcess"/>
    <dgm:cxn modelId="{26CC1471-DD4E-42CC-BAD4-E4B695C7C3AD}" type="presParOf" srcId="{FF929B20-1E23-46AA-B173-355445C4657B}" destId="{BEC65301-7B98-4E9A-BC76-D9ABC5485AE6}" srcOrd="0" destOrd="0" presId="urn:microsoft.com/office/officeart/2008/layout/AscendingPictureAccentProcess"/>
    <dgm:cxn modelId="{F1482457-4E87-454C-BEA3-E9159A1DC217}" type="presParOf" srcId="{C04F3CFF-C65F-442D-AEC0-E02E583D26C2}" destId="{A4D90A07-8F2E-4E1B-A997-DA3586ACF49C}" srcOrd="21" destOrd="0" presId="urn:microsoft.com/office/officeart/2008/layout/AscendingPictureAccentProcess"/>
    <dgm:cxn modelId="{CB8D4843-BC98-485C-A681-5DFEB680E02A}" type="presParOf" srcId="{C04F3CFF-C65F-442D-AEC0-E02E583D26C2}" destId="{3D4173DD-04A8-4987-909E-66312BE66B83}" srcOrd="22" destOrd="0" presId="urn:microsoft.com/office/officeart/2008/layout/AscendingPictureAccentProcess"/>
    <dgm:cxn modelId="{409BFA0C-8ABA-4F17-9F59-DB95A3A50667}" type="presParOf" srcId="{C04F3CFF-C65F-442D-AEC0-E02E583D26C2}" destId="{D1FB35FD-EC81-404A-9541-A79C045F3941}" srcOrd="23" destOrd="0" presId="urn:microsoft.com/office/officeart/2008/layout/AscendingPictureAccentProcess"/>
    <dgm:cxn modelId="{424E3B4B-2155-4F78-B224-314C9DAB7569}" type="presParOf" srcId="{D1FB35FD-EC81-404A-9541-A79C045F3941}" destId="{26C2AA52-D9F4-492B-8204-FD119C921F21}" srcOrd="0" destOrd="0" presId="urn:microsoft.com/office/officeart/2008/layout/AscendingPictureAccentProcess"/>
    <dgm:cxn modelId="{F28AAB17-A341-4DFB-B8F0-3E68BD06E896}" type="presParOf" srcId="{C04F3CFF-C65F-442D-AEC0-E02E583D26C2}" destId="{01A8DC72-837B-4C16-8D6E-5AF000D18517}" srcOrd="24" destOrd="0" presId="urn:microsoft.com/office/officeart/2008/layout/AscendingPictureAccentProcess"/>
    <dgm:cxn modelId="{7D674EE8-259A-40D4-9632-973C72D60865}" type="presParOf" srcId="{C04F3CFF-C65F-442D-AEC0-E02E583D26C2}" destId="{2E220A04-B6D0-4F0F-AE43-0EC5956C81AA}" srcOrd="25" destOrd="0" presId="urn:microsoft.com/office/officeart/2008/layout/AscendingPictureAccentProcess"/>
    <dgm:cxn modelId="{C063EBC7-33B0-4CA7-8E51-341A5FE39181}" type="presParOf" srcId="{C04F3CFF-C65F-442D-AEC0-E02E583D26C2}" destId="{F8C97CAE-D0D2-4F9E-A625-3CDEE601CDDC}" srcOrd="26" destOrd="0" presId="urn:microsoft.com/office/officeart/2008/layout/AscendingPictureAccentProcess"/>
    <dgm:cxn modelId="{ABA46E7C-9CEF-4FCC-B6EF-6A987ED1FE87}" type="presParOf" srcId="{F8C97CAE-D0D2-4F9E-A625-3CDEE601CDDC}" destId="{7397DE4A-1C34-4A7E-9A57-7E190224A033}" srcOrd="0" destOrd="0" presId="urn:microsoft.com/office/officeart/2008/layout/AscendingPictureAccentProcess"/>
    <dgm:cxn modelId="{7F96AB1B-C9BF-4A30-9F22-240D79167A98}" type="presParOf" srcId="{C04F3CFF-C65F-442D-AEC0-E02E583D26C2}" destId="{CE9CA286-848D-4822-ACD1-AEFC13A397E0}" srcOrd="27" destOrd="0" presId="urn:microsoft.com/office/officeart/2008/layout/AscendingPictureAccentProcess"/>
    <dgm:cxn modelId="{7FADBF00-A0F8-493C-B1CE-FCB8EC4043B1}" type="presParOf" srcId="{C04F3CFF-C65F-442D-AEC0-E02E583D26C2}" destId="{5A339577-9F64-44F0-A17B-564205D2CFD5}" srcOrd="28" destOrd="0" presId="urn:microsoft.com/office/officeart/2008/layout/AscendingPictureAccentProcess"/>
    <dgm:cxn modelId="{3FF79B62-DD9B-4D0B-B3F3-F2C28E430C23}" type="presParOf" srcId="{C04F3CFF-C65F-442D-AEC0-E02E583D26C2}" destId="{B6F3B451-2C0F-4666-B027-AE994BBCBE67}" srcOrd="29" destOrd="0" presId="urn:microsoft.com/office/officeart/2008/layout/AscendingPictureAccentProcess"/>
    <dgm:cxn modelId="{A99C4503-756D-4CF0-8A68-1C4EA4A60F95}" type="presParOf" srcId="{B6F3B451-2C0F-4666-B027-AE994BBCBE67}" destId="{48A61EA2-DA75-40F4-9239-37CE7A9FCB05}"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CB1D7DF-7EAA-43C4-BF7C-1959C75878CD}" type="doc">
      <dgm:prSet loTypeId="urn:microsoft.com/office/officeart/2005/8/layout/arrow2" loCatId="process" qsTypeId="urn:microsoft.com/office/officeart/2005/8/quickstyle/simple1" qsCatId="simple" csTypeId="urn:microsoft.com/office/officeart/2005/8/colors/accent1_2" csCatId="accent1" phldr="1"/>
      <dgm:spPr/>
    </dgm:pt>
    <dgm:pt modelId="{080EFDAF-F302-4F24-BDF8-5FE86057D120}" type="pres">
      <dgm:prSet presAssocID="{2CB1D7DF-7EAA-43C4-BF7C-1959C75878CD}" presName="arrowDiagram" presStyleCnt="0">
        <dgm:presLayoutVars>
          <dgm:chMax val="5"/>
          <dgm:dir/>
          <dgm:resizeHandles val="exact"/>
        </dgm:presLayoutVars>
      </dgm:prSet>
      <dgm:spPr/>
    </dgm:pt>
  </dgm:ptLst>
  <dgm:cxnLst>
    <dgm:cxn modelId="{C721C125-867E-4DF2-AC6D-50248B760540}" type="presOf" srcId="{2CB1D7DF-7EAA-43C4-BF7C-1959C75878CD}" destId="{080EFDAF-F302-4F24-BDF8-5FE86057D120}" srcOrd="0" destOrd="0" presId="urn:microsoft.com/office/officeart/2005/8/layout/arrow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CB1D7DF-7EAA-43C4-BF7C-1959C75878CD}" type="doc">
      <dgm:prSet loTypeId="urn:microsoft.com/office/officeart/2008/layout/AscendingPictureAccentProcess" loCatId="process" qsTypeId="urn:microsoft.com/office/officeart/2005/8/quickstyle/simple1" qsCatId="simple" csTypeId="urn:microsoft.com/office/officeart/2005/8/colors/accent0_3" csCatId="mainScheme" phldr="1"/>
      <dgm:spPr/>
      <dgm:t>
        <a:bodyPr/>
        <a:lstStyle/>
        <a:p>
          <a:endParaRPr lang="en-ZA"/>
        </a:p>
      </dgm:t>
    </dgm:pt>
    <dgm:pt modelId="{2506BF69-68DF-434E-9C52-C664ACF24CF2}">
      <dgm:prSet phldrT="[Text]" custT="1"/>
      <dgm:spPr>
        <a:solidFill>
          <a:srgbClr val="00B050"/>
        </a:solidFill>
      </dgm:spPr>
      <dgm:t>
        <a:bodyPr/>
        <a:lstStyle/>
        <a:p>
          <a:r>
            <a:rPr lang="en-ZA" sz="1400" b="1" dirty="0" err="1"/>
            <a:t>Langendorff</a:t>
          </a:r>
          <a:endParaRPr lang="en-ZA" sz="1400" b="1" dirty="0"/>
        </a:p>
      </dgm:t>
    </dgm:pt>
    <dgm:pt modelId="{D789FB48-F6CE-4EAF-872D-B38118F6B27E}" type="parTrans" cxnId="{4DD3C6CE-CEB1-42B7-9C19-CD49CA1C33E7}">
      <dgm:prSet/>
      <dgm:spPr/>
      <dgm:t>
        <a:bodyPr/>
        <a:lstStyle/>
        <a:p>
          <a:endParaRPr lang="en-ZA"/>
        </a:p>
      </dgm:t>
    </dgm:pt>
    <dgm:pt modelId="{4EE8A0CB-94C2-436F-AF00-737093DAA36B}" type="sibTrans" cxnId="{4DD3C6CE-CEB1-42B7-9C19-CD49CA1C33E7}">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n-ZA"/>
        </a:p>
      </dgm:t>
    </dgm:pt>
    <dgm:pt modelId="{726925DC-5109-4898-87E1-5BEE68BCB292}">
      <dgm:prSet phldrT="[Text]"/>
      <dgm:spPr/>
      <dgm:t>
        <a:bodyPr/>
        <a:lstStyle/>
        <a:p>
          <a:r>
            <a:rPr lang="en-ZA" dirty="0"/>
            <a:t>10min</a:t>
          </a:r>
        </a:p>
      </dgm:t>
    </dgm:pt>
    <dgm:pt modelId="{6276C80A-87D6-4FA9-A352-B13B927E11C6}" type="parTrans" cxnId="{A41FD312-7EF3-4D92-A1FB-F65B07C1D118}">
      <dgm:prSet/>
      <dgm:spPr/>
      <dgm:t>
        <a:bodyPr/>
        <a:lstStyle/>
        <a:p>
          <a:endParaRPr lang="en-ZA"/>
        </a:p>
      </dgm:t>
    </dgm:pt>
    <dgm:pt modelId="{5DA2083B-3459-4E1C-BB47-DAB6D3170925}" type="sibTrans" cxnId="{A41FD312-7EF3-4D92-A1FB-F65B07C1D118}">
      <dgm:prSet/>
      <dgm:spPr/>
      <dgm:t>
        <a:bodyPr/>
        <a:lstStyle/>
        <a:p>
          <a:endParaRPr lang="en-ZA"/>
        </a:p>
      </dgm:t>
    </dgm:pt>
    <dgm:pt modelId="{DC5ED54D-C888-4FEA-9FA6-2F55B83E6DC0}">
      <dgm:prSet phldrT="[Text]" custT="1"/>
      <dgm:spPr>
        <a:solidFill>
          <a:srgbClr val="00B050"/>
        </a:solidFill>
      </dgm:spPr>
      <dgm:t>
        <a:bodyPr/>
        <a:lstStyle/>
        <a:p>
          <a:r>
            <a:rPr lang="en-ZA" sz="1400" b="1" dirty="0"/>
            <a:t>Working Heart</a:t>
          </a:r>
        </a:p>
      </dgm:t>
    </dgm:pt>
    <dgm:pt modelId="{A9291A33-F42F-4687-AAE7-F334BA002B2E}" type="parTrans" cxnId="{256FEE0B-096C-4AFB-907B-75537C318251}">
      <dgm:prSet/>
      <dgm:spPr/>
      <dgm:t>
        <a:bodyPr/>
        <a:lstStyle/>
        <a:p>
          <a:endParaRPr lang="en-ZA"/>
        </a:p>
      </dgm:t>
    </dgm:pt>
    <dgm:pt modelId="{7ED2C95C-ECBF-4D3D-AA3B-35FCDD601F39}" type="sibTrans" cxnId="{256FEE0B-096C-4AFB-907B-75537C318251}">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dgm:spPr>
      <dgm:t>
        <a:bodyPr/>
        <a:lstStyle/>
        <a:p>
          <a:endParaRPr lang="en-ZA"/>
        </a:p>
      </dgm:t>
    </dgm:pt>
    <dgm:pt modelId="{938D28A1-A8BE-47EA-A3F7-DEFDE9108B21}">
      <dgm:prSet phldrT="[Text]"/>
      <dgm:spPr/>
      <dgm:t>
        <a:bodyPr/>
        <a:lstStyle/>
        <a:p>
          <a:r>
            <a:rPr lang="en-ZA" dirty="0"/>
            <a:t>20min</a:t>
          </a:r>
        </a:p>
      </dgm:t>
    </dgm:pt>
    <dgm:pt modelId="{8AB38478-1A48-436F-979E-C396B0FD87CD}" type="parTrans" cxnId="{FB06EE3F-B2DD-4406-988D-8073184DAB27}">
      <dgm:prSet/>
      <dgm:spPr/>
      <dgm:t>
        <a:bodyPr/>
        <a:lstStyle/>
        <a:p>
          <a:endParaRPr lang="en-ZA"/>
        </a:p>
      </dgm:t>
    </dgm:pt>
    <dgm:pt modelId="{7724D4D5-DE50-42BA-ACF6-EA083B1EB699}" type="sibTrans" cxnId="{FB06EE3F-B2DD-4406-988D-8073184DAB27}">
      <dgm:prSet/>
      <dgm:spPr/>
      <dgm:t>
        <a:bodyPr/>
        <a:lstStyle/>
        <a:p>
          <a:endParaRPr lang="en-ZA"/>
        </a:p>
      </dgm:t>
    </dgm:pt>
    <dgm:pt modelId="{FC72B3D3-D697-4624-905B-1D0485C279D4}">
      <dgm:prSet phldrT="[Text]" custT="1"/>
      <dgm:spPr>
        <a:solidFill>
          <a:srgbClr val="FF0000"/>
        </a:solidFill>
      </dgm:spPr>
      <dgm:t>
        <a:bodyPr/>
        <a:lstStyle/>
        <a:p>
          <a:r>
            <a:rPr lang="en-ZA" sz="1400" b="1" dirty="0"/>
            <a:t>Global Ischemia</a:t>
          </a:r>
        </a:p>
      </dgm:t>
    </dgm:pt>
    <dgm:pt modelId="{EA0808A7-1BEC-4E7A-87D4-4C2CB083589D}" type="parTrans" cxnId="{748470AB-704A-4A06-A3A2-F740F27702B2}">
      <dgm:prSet/>
      <dgm:spPr/>
      <dgm:t>
        <a:bodyPr/>
        <a:lstStyle/>
        <a:p>
          <a:endParaRPr lang="en-ZA"/>
        </a:p>
      </dgm:t>
    </dgm:pt>
    <dgm:pt modelId="{0F0BFE03-7A13-47C9-AE42-DEA71FE048B4}" type="sibTrans" cxnId="{748470AB-704A-4A06-A3A2-F740F27702B2}">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9000" r="-39000"/>
          </a:stretch>
        </a:blipFill>
      </dgm:spPr>
      <dgm:t>
        <a:bodyPr/>
        <a:lstStyle/>
        <a:p>
          <a:endParaRPr lang="en-ZA"/>
        </a:p>
      </dgm:t>
    </dgm:pt>
    <dgm:pt modelId="{AB59677D-B224-48B9-8513-FA77813649B2}">
      <dgm:prSet phldrT="[Text]" custT="1"/>
      <dgm:spPr>
        <a:solidFill>
          <a:srgbClr val="0070C0"/>
        </a:solidFill>
      </dgm:spPr>
      <dgm:t>
        <a:bodyPr/>
        <a:lstStyle/>
        <a:p>
          <a:r>
            <a:rPr lang="en-ZA" sz="1400" b="1" dirty="0" err="1"/>
            <a:t>Langendorff</a:t>
          </a:r>
          <a:endParaRPr lang="en-ZA" sz="1400" b="1" dirty="0"/>
        </a:p>
      </dgm:t>
    </dgm:pt>
    <dgm:pt modelId="{1A59BB70-B013-44EB-8397-863CF7606DD3}" type="parTrans" cxnId="{009BFF35-F596-47C6-865D-B19DD301330E}">
      <dgm:prSet/>
      <dgm:spPr/>
      <dgm:t>
        <a:bodyPr/>
        <a:lstStyle/>
        <a:p>
          <a:endParaRPr lang="en-ZA"/>
        </a:p>
      </dgm:t>
    </dgm:pt>
    <dgm:pt modelId="{1E3F97B5-85F0-4CA8-904A-AD8975DCEA4C}" type="sibTrans" cxnId="{009BFF35-F596-47C6-865D-B19DD301330E}">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1000" r="-1000"/>
          </a:stretch>
        </a:blipFill>
      </dgm:spPr>
      <dgm:t>
        <a:bodyPr/>
        <a:lstStyle/>
        <a:p>
          <a:endParaRPr lang="en-ZA"/>
        </a:p>
      </dgm:t>
    </dgm:pt>
    <dgm:pt modelId="{ECCA11D1-AB7F-4904-B8DA-A7D85D6001F4}">
      <dgm:prSet phldrT="[Text]"/>
      <dgm:spPr/>
      <dgm:t>
        <a:bodyPr/>
        <a:lstStyle/>
        <a:p>
          <a:r>
            <a:rPr lang="en-ZA" dirty="0"/>
            <a:t>20min</a:t>
          </a:r>
        </a:p>
      </dgm:t>
    </dgm:pt>
    <dgm:pt modelId="{6A9B8976-3676-4E34-9CEB-21F3AA11BBDB}" type="parTrans" cxnId="{C6846C84-6D97-49E2-B793-56CE58E3D711}">
      <dgm:prSet/>
      <dgm:spPr/>
      <dgm:t>
        <a:bodyPr/>
        <a:lstStyle/>
        <a:p>
          <a:endParaRPr lang="en-ZA"/>
        </a:p>
      </dgm:t>
    </dgm:pt>
    <dgm:pt modelId="{83362C6C-33E1-4433-82D7-757D7A5B3915}" type="sibTrans" cxnId="{C6846C84-6D97-49E2-B793-56CE58E3D711}">
      <dgm:prSet/>
      <dgm:spPr/>
      <dgm:t>
        <a:bodyPr/>
        <a:lstStyle/>
        <a:p>
          <a:endParaRPr lang="en-ZA"/>
        </a:p>
      </dgm:t>
    </dgm:pt>
    <dgm:pt modelId="{E68F9DF9-9BAA-4EB8-AB8D-A8ACA647C1A9}">
      <dgm:prSet phldrT="[Text]"/>
      <dgm:spPr/>
      <dgm:t>
        <a:bodyPr/>
        <a:lstStyle/>
        <a:p>
          <a:r>
            <a:rPr lang="en-ZA" dirty="0"/>
            <a:t>10min</a:t>
          </a:r>
        </a:p>
      </dgm:t>
    </dgm:pt>
    <dgm:pt modelId="{FEDB8605-3269-4567-98D5-4D7E3DCB9E6D}" type="parTrans" cxnId="{F7D46665-17A5-498A-A3A2-F206AE04AF2D}">
      <dgm:prSet/>
      <dgm:spPr/>
      <dgm:t>
        <a:bodyPr/>
        <a:lstStyle/>
        <a:p>
          <a:endParaRPr lang="en-ZA"/>
        </a:p>
      </dgm:t>
    </dgm:pt>
    <dgm:pt modelId="{C56BABD3-4E73-4655-BF6F-50DB9961BEB0}" type="sibTrans" cxnId="{F7D46665-17A5-498A-A3A2-F206AE04AF2D}">
      <dgm:prSet/>
      <dgm:spPr/>
      <dgm:t>
        <a:bodyPr/>
        <a:lstStyle/>
        <a:p>
          <a:endParaRPr lang="en-ZA"/>
        </a:p>
      </dgm:t>
    </dgm:pt>
    <dgm:pt modelId="{BEB21424-E04C-4DF7-AA1E-85FE6A6E1F6B}">
      <dgm:prSet phldrT="[Text]" custT="1"/>
      <dgm:spPr>
        <a:solidFill>
          <a:srgbClr val="0070C0"/>
        </a:solidFill>
      </dgm:spPr>
      <dgm:t>
        <a:bodyPr/>
        <a:lstStyle/>
        <a:p>
          <a:r>
            <a:rPr lang="en-ZA" sz="1400" b="1" dirty="0"/>
            <a:t>Working Heart</a:t>
          </a:r>
        </a:p>
      </dgm:t>
    </dgm:pt>
    <dgm:pt modelId="{4C0B9E72-4E9C-4FF9-86B2-5BDD86E9FA65}" type="parTrans" cxnId="{513E2051-D2D5-4522-ACA6-B939FD1C1017}">
      <dgm:prSet/>
      <dgm:spPr/>
      <dgm:t>
        <a:bodyPr/>
        <a:lstStyle/>
        <a:p>
          <a:endParaRPr lang="en-ZA"/>
        </a:p>
      </dgm:t>
    </dgm:pt>
    <dgm:pt modelId="{95C4CDFC-1978-4995-8E88-972A235E2CA9}" type="sibTrans" cxnId="{513E2051-D2D5-4522-ACA6-B939FD1C1017}">
      <dgm:prSet/>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24000" b="-24000"/>
          </a:stretch>
        </a:blipFill>
      </dgm:spPr>
      <dgm:t>
        <a:bodyPr/>
        <a:lstStyle/>
        <a:p>
          <a:endParaRPr lang="en-ZA"/>
        </a:p>
      </dgm:t>
    </dgm:pt>
    <dgm:pt modelId="{C8795FFE-80A1-4092-899D-0D0BF604757B}">
      <dgm:prSet phldrT="[Text]"/>
      <dgm:spPr/>
      <dgm:t>
        <a:bodyPr/>
        <a:lstStyle/>
        <a:p>
          <a:r>
            <a:rPr lang="en-ZA" dirty="0"/>
            <a:t>20min</a:t>
          </a:r>
        </a:p>
      </dgm:t>
    </dgm:pt>
    <dgm:pt modelId="{11E40FDD-3A49-4EEE-AB09-B0BB620D573B}" type="parTrans" cxnId="{0D20452D-DA28-4FF3-BD45-744AE1E32ECF}">
      <dgm:prSet/>
      <dgm:spPr/>
      <dgm:t>
        <a:bodyPr/>
        <a:lstStyle/>
        <a:p>
          <a:endParaRPr lang="en-ZA"/>
        </a:p>
      </dgm:t>
    </dgm:pt>
    <dgm:pt modelId="{F10228F2-B71C-4584-B8A5-18BF7E6033DB}" type="sibTrans" cxnId="{0D20452D-DA28-4FF3-BD45-744AE1E32ECF}">
      <dgm:prSet/>
      <dgm:spPr/>
      <dgm:t>
        <a:bodyPr/>
        <a:lstStyle/>
        <a:p>
          <a:endParaRPr lang="en-ZA"/>
        </a:p>
      </dgm:t>
    </dgm:pt>
    <dgm:pt modelId="{C04F3CFF-C65F-442D-AEC0-E02E583D26C2}" type="pres">
      <dgm:prSet presAssocID="{2CB1D7DF-7EAA-43C4-BF7C-1959C75878CD}" presName="Name0" presStyleCnt="0">
        <dgm:presLayoutVars>
          <dgm:chMax val="7"/>
          <dgm:chPref val="7"/>
          <dgm:dir/>
        </dgm:presLayoutVars>
      </dgm:prSet>
      <dgm:spPr/>
    </dgm:pt>
    <dgm:pt modelId="{AD9C22A4-F9EB-4660-9956-48506212E502}" type="pres">
      <dgm:prSet presAssocID="{2CB1D7DF-7EAA-43C4-BF7C-1959C75878CD}" presName="dot1" presStyleLbl="alignNode1" presStyleIdx="0" presStyleCnt="15"/>
      <dgm:spPr/>
    </dgm:pt>
    <dgm:pt modelId="{1EAE511C-2135-4819-8D3D-8E19419A91DD}" type="pres">
      <dgm:prSet presAssocID="{2CB1D7DF-7EAA-43C4-BF7C-1959C75878CD}" presName="dot2" presStyleLbl="alignNode1" presStyleIdx="1" presStyleCnt="15"/>
      <dgm:spPr/>
    </dgm:pt>
    <dgm:pt modelId="{CEF901F2-B684-48FA-B6D7-D7BB5C1318BA}" type="pres">
      <dgm:prSet presAssocID="{2CB1D7DF-7EAA-43C4-BF7C-1959C75878CD}" presName="dot3" presStyleLbl="alignNode1" presStyleIdx="2" presStyleCnt="15"/>
      <dgm:spPr/>
    </dgm:pt>
    <dgm:pt modelId="{937BE6BC-5B02-47D2-B9B8-FC64539B9843}" type="pres">
      <dgm:prSet presAssocID="{2CB1D7DF-7EAA-43C4-BF7C-1959C75878CD}" presName="dot4" presStyleLbl="alignNode1" presStyleIdx="3" presStyleCnt="15"/>
      <dgm:spPr/>
    </dgm:pt>
    <dgm:pt modelId="{3472B10B-B305-42A4-B063-1364165F6BD8}" type="pres">
      <dgm:prSet presAssocID="{2CB1D7DF-7EAA-43C4-BF7C-1959C75878CD}" presName="dot5" presStyleLbl="alignNode1" presStyleIdx="4" presStyleCnt="15"/>
      <dgm:spPr/>
    </dgm:pt>
    <dgm:pt modelId="{DBAB31B4-E938-49F3-B436-01CBA18D5AF8}" type="pres">
      <dgm:prSet presAssocID="{2CB1D7DF-7EAA-43C4-BF7C-1959C75878CD}" presName="dot6" presStyleLbl="alignNode1" presStyleIdx="5" presStyleCnt="15"/>
      <dgm:spPr/>
    </dgm:pt>
    <dgm:pt modelId="{C3FD6413-D08A-463A-91B2-B802A7FE5873}" type="pres">
      <dgm:prSet presAssocID="{2CB1D7DF-7EAA-43C4-BF7C-1959C75878CD}" presName="dot7" presStyleLbl="alignNode1" presStyleIdx="6" presStyleCnt="15"/>
      <dgm:spPr/>
    </dgm:pt>
    <dgm:pt modelId="{815B5E7A-8507-46FB-8DFD-6C2ADC993F7A}" type="pres">
      <dgm:prSet presAssocID="{2CB1D7DF-7EAA-43C4-BF7C-1959C75878CD}" presName="dot8" presStyleLbl="alignNode1" presStyleIdx="7" presStyleCnt="15"/>
      <dgm:spPr/>
    </dgm:pt>
    <dgm:pt modelId="{DD80622E-4017-4B90-B2E0-2B9F2C8A9AF1}" type="pres">
      <dgm:prSet presAssocID="{2CB1D7DF-7EAA-43C4-BF7C-1959C75878CD}" presName="dotArrow1" presStyleLbl="alignNode1" presStyleIdx="8" presStyleCnt="15"/>
      <dgm:spPr/>
    </dgm:pt>
    <dgm:pt modelId="{F0B3202D-F3B8-4571-A7A5-70756CDE7631}" type="pres">
      <dgm:prSet presAssocID="{2CB1D7DF-7EAA-43C4-BF7C-1959C75878CD}" presName="dotArrow2" presStyleLbl="alignNode1" presStyleIdx="9" presStyleCnt="15"/>
      <dgm:spPr/>
    </dgm:pt>
    <dgm:pt modelId="{76C8F7EB-F9E9-4E7E-AF6B-4A4A52B004F9}" type="pres">
      <dgm:prSet presAssocID="{2CB1D7DF-7EAA-43C4-BF7C-1959C75878CD}" presName="dotArrow3" presStyleLbl="alignNode1" presStyleIdx="10" presStyleCnt="15"/>
      <dgm:spPr/>
    </dgm:pt>
    <dgm:pt modelId="{63CA56C0-139B-40C6-826F-B5E4604866E8}" type="pres">
      <dgm:prSet presAssocID="{2CB1D7DF-7EAA-43C4-BF7C-1959C75878CD}" presName="dotArrow4" presStyleLbl="alignNode1" presStyleIdx="11" presStyleCnt="15"/>
      <dgm:spPr/>
    </dgm:pt>
    <dgm:pt modelId="{09BD33AC-E52A-48F1-8465-ABB567710F36}" type="pres">
      <dgm:prSet presAssocID="{2CB1D7DF-7EAA-43C4-BF7C-1959C75878CD}" presName="dotArrow5" presStyleLbl="alignNode1" presStyleIdx="12" presStyleCnt="15"/>
      <dgm:spPr/>
    </dgm:pt>
    <dgm:pt modelId="{B61CA949-75FC-4C7E-9145-E4774870D7F5}" type="pres">
      <dgm:prSet presAssocID="{2CB1D7DF-7EAA-43C4-BF7C-1959C75878CD}" presName="dotArrow6" presStyleLbl="alignNode1" presStyleIdx="13" presStyleCnt="15"/>
      <dgm:spPr/>
    </dgm:pt>
    <dgm:pt modelId="{017FE2CB-8855-467E-A506-56A8812F4EC6}" type="pres">
      <dgm:prSet presAssocID="{2CB1D7DF-7EAA-43C4-BF7C-1959C75878CD}" presName="dotArrow7" presStyleLbl="alignNode1" presStyleIdx="14" presStyleCnt="15"/>
      <dgm:spPr/>
    </dgm:pt>
    <dgm:pt modelId="{2D0CABC7-EF7B-4482-A9E1-DFCB255F043B}" type="pres">
      <dgm:prSet presAssocID="{AB59677D-B224-48B9-8513-FA77813649B2}" presName="parTx1" presStyleLbl="node1" presStyleIdx="0" presStyleCnt="5"/>
      <dgm:spPr/>
    </dgm:pt>
    <dgm:pt modelId="{B4EFB045-2F7A-4C9A-B493-8108665786C2}" type="pres">
      <dgm:prSet presAssocID="{AB59677D-B224-48B9-8513-FA77813649B2}" presName="desTx1" presStyleLbl="revTx" presStyleIdx="0" presStyleCnt="5">
        <dgm:presLayoutVars>
          <dgm:bulletEnabled val="1"/>
        </dgm:presLayoutVars>
      </dgm:prSet>
      <dgm:spPr/>
    </dgm:pt>
    <dgm:pt modelId="{DB494928-2E94-4562-B2C6-16A8A861105F}" type="pres">
      <dgm:prSet presAssocID="{1E3F97B5-85F0-4CA8-904A-AD8975DCEA4C}" presName="picture1" presStyleCnt="0"/>
      <dgm:spPr/>
    </dgm:pt>
    <dgm:pt modelId="{9D4F2CD3-0950-4819-BCD5-C505382773E1}" type="pres">
      <dgm:prSet presAssocID="{1E3F97B5-85F0-4CA8-904A-AD8975DCEA4C}" presName="imageRepeatNode" presStyleLbl="fgImgPlace1" presStyleIdx="0" presStyleCnt="5"/>
      <dgm:spPr/>
    </dgm:pt>
    <dgm:pt modelId="{70EA532F-4D88-48DD-93A8-A280A780ACCE}" type="pres">
      <dgm:prSet presAssocID="{BEB21424-E04C-4DF7-AA1E-85FE6A6E1F6B}" presName="parTx2" presStyleLbl="node1" presStyleIdx="1" presStyleCnt="5"/>
      <dgm:spPr/>
    </dgm:pt>
    <dgm:pt modelId="{0B846EFC-310D-48F7-9986-D9777C16F588}" type="pres">
      <dgm:prSet presAssocID="{BEB21424-E04C-4DF7-AA1E-85FE6A6E1F6B}" presName="desTx2" presStyleLbl="revTx" presStyleIdx="1" presStyleCnt="5">
        <dgm:presLayoutVars>
          <dgm:bulletEnabled val="1"/>
        </dgm:presLayoutVars>
      </dgm:prSet>
      <dgm:spPr/>
    </dgm:pt>
    <dgm:pt modelId="{FF929B20-1E23-46AA-B173-355445C4657B}" type="pres">
      <dgm:prSet presAssocID="{95C4CDFC-1978-4995-8E88-972A235E2CA9}" presName="picture2" presStyleCnt="0"/>
      <dgm:spPr/>
    </dgm:pt>
    <dgm:pt modelId="{BEC65301-7B98-4E9A-BC76-D9ABC5485AE6}" type="pres">
      <dgm:prSet presAssocID="{95C4CDFC-1978-4995-8E88-972A235E2CA9}" presName="imageRepeatNode" presStyleLbl="fgImgPlace1" presStyleIdx="1" presStyleCnt="5"/>
      <dgm:spPr/>
    </dgm:pt>
    <dgm:pt modelId="{A4D90A07-8F2E-4E1B-A997-DA3586ACF49C}" type="pres">
      <dgm:prSet presAssocID="{FC72B3D3-D697-4624-905B-1D0485C279D4}" presName="parTx3" presStyleLbl="node1" presStyleIdx="2" presStyleCnt="5"/>
      <dgm:spPr/>
    </dgm:pt>
    <dgm:pt modelId="{3D4173DD-04A8-4987-909E-66312BE66B83}" type="pres">
      <dgm:prSet presAssocID="{FC72B3D3-D697-4624-905B-1D0485C279D4}" presName="desTx3" presStyleLbl="revTx" presStyleIdx="2" presStyleCnt="5">
        <dgm:presLayoutVars>
          <dgm:bulletEnabled val="1"/>
        </dgm:presLayoutVars>
      </dgm:prSet>
      <dgm:spPr/>
    </dgm:pt>
    <dgm:pt modelId="{D1FB35FD-EC81-404A-9541-A79C045F3941}" type="pres">
      <dgm:prSet presAssocID="{0F0BFE03-7A13-47C9-AE42-DEA71FE048B4}" presName="picture3" presStyleCnt="0"/>
      <dgm:spPr/>
    </dgm:pt>
    <dgm:pt modelId="{26C2AA52-D9F4-492B-8204-FD119C921F21}" type="pres">
      <dgm:prSet presAssocID="{0F0BFE03-7A13-47C9-AE42-DEA71FE048B4}" presName="imageRepeatNode" presStyleLbl="fgImgPlace1" presStyleIdx="2" presStyleCnt="5"/>
      <dgm:spPr/>
    </dgm:pt>
    <dgm:pt modelId="{01A8DC72-837B-4C16-8D6E-5AF000D18517}" type="pres">
      <dgm:prSet presAssocID="{2506BF69-68DF-434E-9C52-C664ACF24CF2}" presName="parTx4" presStyleLbl="node1" presStyleIdx="3" presStyleCnt="5"/>
      <dgm:spPr/>
    </dgm:pt>
    <dgm:pt modelId="{2E220A04-B6D0-4F0F-AE43-0EC5956C81AA}" type="pres">
      <dgm:prSet presAssocID="{2506BF69-68DF-434E-9C52-C664ACF24CF2}" presName="desTx4" presStyleLbl="revTx" presStyleIdx="3" presStyleCnt="5">
        <dgm:presLayoutVars>
          <dgm:bulletEnabled val="1"/>
        </dgm:presLayoutVars>
      </dgm:prSet>
      <dgm:spPr/>
    </dgm:pt>
    <dgm:pt modelId="{F8C97CAE-D0D2-4F9E-A625-3CDEE601CDDC}" type="pres">
      <dgm:prSet presAssocID="{4EE8A0CB-94C2-436F-AF00-737093DAA36B}" presName="picture4" presStyleCnt="0"/>
      <dgm:spPr/>
    </dgm:pt>
    <dgm:pt modelId="{7397DE4A-1C34-4A7E-9A57-7E190224A033}" type="pres">
      <dgm:prSet presAssocID="{4EE8A0CB-94C2-436F-AF00-737093DAA36B}" presName="imageRepeatNode" presStyleLbl="fgImgPlace1" presStyleIdx="3" presStyleCnt="5"/>
      <dgm:spPr/>
    </dgm:pt>
    <dgm:pt modelId="{CE9CA286-848D-4822-ACD1-AEFC13A397E0}" type="pres">
      <dgm:prSet presAssocID="{DC5ED54D-C888-4FEA-9FA6-2F55B83E6DC0}" presName="parTx5" presStyleLbl="node1" presStyleIdx="4" presStyleCnt="5"/>
      <dgm:spPr/>
    </dgm:pt>
    <dgm:pt modelId="{5A339577-9F64-44F0-A17B-564205D2CFD5}" type="pres">
      <dgm:prSet presAssocID="{DC5ED54D-C888-4FEA-9FA6-2F55B83E6DC0}" presName="desTx5" presStyleLbl="revTx" presStyleIdx="4" presStyleCnt="5">
        <dgm:presLayoutVars>
          <dgm:bulletEnabled val="1"/>
        </dgm:presLayoutVars>
      </dgm:prSet>
      <dgm:spPr/>
    </dgm:pt>
    <dgm:pt modelId="{B6F3B451-2C0F-4666-B027-AE994BBCBE67}" type="pres">
      <dgm:prSet presAssocID="{7ED2C95C-ECBF-4D3D-AA3B-35FCDD601F39}" presName="picture5" presStyleCnt="0"/>
      <dgm:spPr/>
    </dgm:pt>
    <dgm:pt modelId="{48A61EA2-DA75-40F4-9239-37CE7A9FCB05}" type="pres">
      <dgm:prSet presAssocID="{7ED2C95C-ECBF-4D3D-AA3B-35FCDD601F39}" presName="imageRepeatNode" presStyleLbl="fgImgPlace1" presStyleIdx="4" presStyleCnt="5"/>
      <dgm:spPr/>
    </dgm:pt>
  </dgm:ptLst>
  <dgm:cxnLst>
    <dgm:cxn modelId="{256FEE0B-096C-4AFB-907B-75537C318251}" srcId="{2CB1D7DF-7EAA-43C4-BF7C-1959C75878CD}" destId="{DC5ED54D-C888-4FEA-9FA6-2F55B83E6DC0}" srcOrd="4" destOrd="0" parTransId="{A9291A33-F42F-4687-AAE7-F334BA002B2E}" sibTransId="{7ED2C95C-ECBF-4D3D-AA3B-35FCDD601F39}"/>
    <dgm:cxn modelId="{8C9EC111-1C31-47FA-BB0F-701E1C81FF52}" type="presOf" srcId="{2506BF69-68DF-434E-9C52-C664ACF24CF2}" destId="{01A8DC72-837B-4C16-8D6E-5AF000D18517}" srcOrd="0" destOrd="0" presId="urn:microsoft.com/office/officeart/2008/layout/AscendingPictureAccentProcess"/>
    <dgm:cxn modelId="{A41FD312-7EF3-4D92-A1FB-F65B07C1D118}" srcId="{2506BF69-68DF-434E-9C52-C664ACF24CF2}" destId="{726925DC-5109-4898-87E1-5BEE68BCB292}" srcOrd="0" destOrd="0" parTransId="{6276C80A-87D6-4FA9-A352-B13B927E11C6}" sibTransId="{5DA2083B-3459-4E1C-BB47-DAB6D3170925}"/>
    <dgm:cxn modelId="{05F6952B-3751-4C51-A912-FAC2E8388070}" type="presOf" srcId="{938D28A1-A8BE-47EA-A3F7-DEFDE9108B21}" destId="{5A339577-9F64-44F0-A17B-564205D2CFD5}" srcOrd="0" destOrd="0" presId="urn:microsoft.com/office/officeart/2008/layout/AscendingPictureAccentProcess"/>
    <dgm:cxn modelId="{0D20452D-DA28-4FF3-BD45-744AE1E32ECF}" srcId="{BEB21424-E04C-4DF7-AA1E-85FE6A6E1F6B}" destId="{C8795FFE-80A1-4092-899D-0D0BF604757B}" srcOrd="0" destOrd="0" parTransId="{11E40FDD-3A49-4EEE-AB09-B0BB620D573B}" sibTransId="{F10228F2-B71C-4584-B8A5-18BF7E6033DB}"/>
    <dgm:cxn modelId="{009BFF35-F596-47C6-865D-B19DD301330E}" srcId="{2CB1D7DF-7EAA-43C4-BF7C-1959C75878CD}" destId="{AB59677D-B224-48B9-8513-FA77813649B2}" srcOrd="0" destOrd="0" parTransId="{1A59BB70-B013-44EB-8397-863CF7606DD3}" sibTransId="{1E3F97B5-85F0-4CA8-904A-AD8975DCEA4C}"/>
    <dgm:cxn modelId="{00560A3E-C567-410F-A3F0-C304805A13F1}" type="presOf" srcId="{C8795FFE-80A1-4092-899D-0D0BF604757B}" destId="{0B846EFC-310D-48F7-9986-D9777C16F588}" srcOrd="0" destOrd="0" presId="urn:microsoft.com/office/officeart/2008/layout/AscendingPictureAccentProcess"/>
    <dgm:cxn modelId="{FB06EE3F-B2DD-4406-988D-8073184DAB27}" srcId="{DC5ED54D-C888-4FEA-9FA6-2F55B83E6DC0}" destId="{938D28A1-A8BE-47EA-A3F7-DEFDE9108B21}" srcOrd="0" destOrd="0" parTransId="{8AB38478-1A48-436F-979E-C396B0FD87CD}" sibTransId="{7724D4D5-DE50-42BA-ACF6-EA083B1EB699}"/>
    <dgm:cxn modelId="{3427B25D-79C9-4C76-94A3-3038F1A48131}" type="presOf" srcId="{ECCA11D1-AB7F-4904-B8DA-A7D85D6001F4}" destId="{3D4173DD-04A8-4987-909E-66312BE66B83}" srcOrd="0" destOrd="0" presId="urn:microsoft.com/office/officeart/2008/layout/AscendingPictureAccentProcess"/>
    <dgm:cxn modelId="{8C827641-447D-494A-9C2D-FEB310996A71}" type="presOf" srcId="{AB59677D-B224-48B9-8513-FA77813649B2}" destId="{2D0CABC7-EF7B-4482-A9E1-DFCB255F043B}" srcOrd="0" destOrd="0" presId="urn:microsoft.com/office/officeart/2008/layout/AscendingPictureAccentProcess"/>
    <dgm:cxn modelId="{2193F061-2C5A-457B-BE08-0389DCFDFA78}" type="presOf" srcId="{0F0BFE03-7A13-47C9-AE42-DEA71FE048B4}" destId="{26C2AA52-D9F4-492B-8204-FD119C921F21}" srcOrd="0" destOrd="0" presId="urn:microsoft.com/office/officeart/2008/layout/AscendingPictureAccentProcess"/>
    <dgm:cxn modelId="{F7D46665-17A5-498A-A3A2-F206AE04AF2D}" srcId="{AB59677D-B224-48B9-8513-FA77813649B2}" destId="{E68F9DF9-9BAA-4EB8-AB8D-A8ACA647C1A9}" srcOrd="0" destOrd="0" parTransId="{FEDB8605-3269-4567-98D5-4D7E3DCB9E6D}" sibTransId="{C56BABD3-4E73-4655-BF6F-50DB9961BEB0}"/>
    <dgm:cxn modelId="{513E2051-D2D5-4522-ACA6-B939FD1C1017}" srcId="{2CB1D7DF-7EAA-43C4-BF7C-1959C75878CD}" destId="{BEB21424-E04C-4DF7-AA1E-85FE6A6E1F6B}" srcOrd="1" destOrd="0" parTransId="{4C0B9E72-4E9C-4FF9-86B2-5BDD86E9FA65}" sibTransId="{95C4CDFC-1978-4995-8E88-972A235E2CA9}"/>
    <dgm:cxn modelId="{C6846C84-6D97-49E2-B793-56CE58E3D711}" srcId="{FC72B3D3-D697-4624-905B-1D0485C279D4}" destId="{ECCA11D1-AB7F-4904-B8DA-A7D85D6001F4}" srcOrd="0" destOrd="0" parTransId="{6A9B8976-3676-4E34-9CEB-21F3AA11BBDB}" sibTransId="{83362C6C-33E1-4433-82D7-757D7A5B3915}"/>
    <dgm:cxn modelId="{25AE058F-F65F-4E43-9E80-405C32E95623}" type="presOf" srcId="{E68F9DF9-9BAA-4EB8-AB8D-A8ACA647C1A9}" destId="{B4EFB045-2F7A-4C9A-B493-8108665786C2}" srcOrd="0" destOrd="0" presId="urn:microsoft.com/office/officeart/2008/layout/AscendingPictureAccentProcess"/>
    <dgm:cxn modelId="{94F46392-E35C-44FC-B3B0-A0B740D12EF5}" type="presOf" srcId="{4EE8A0CB-94C2-436F-AF00-737093DAA36B}" destId="{7397DE4A-1C34-4A7E-9A57-7E190224A033}" srcOrd="0" destOrd="0" presId="urn:microsoft.com/office/officeart/2008/layout/AscendingPictureAccentProcess"/>
    <dgm:cxn modelId="{89310EA0-5F90-41D8-A962-0B9CAF9D6108}" type="presOf" srcId="{DC5ED54D-C888-4FEA-9FA6-2F55B83E6DC0}" destId="{CE9CA286-848D-4822-ACD1-AEFC13A397E0}" srcOrd="0" destOrd="0" presId="urn:microsoft.com/office/officeart/2008/layout/AscendingPictureAccentProcess"/>
    <dgm:cxn modelId="{3D992CA8-EF19-4E93-911E-5BD7679FDE74}" type="presOf" srcId="{1E3F97B5-85F0-4CA8-904A-AD8975DCEA4C}" destId="{9D4F2CD3-0950-4819-BCD5-C505382773E1}" srcOrd="0" destOrd="0" presId="urn:microsoft.com/office/officeart/2008/layout/AscendingPictureAccentProcess"/>
    <dgm:cxn modelId="{748470AB-704A-4A06-A3A2-F740F27702B2}" srcId="{2CB1D7DF-7EAA-43C4-BF7C-1959C75878CD}" destId="{FC72B3D3-D697-4624-905B-1D0485C279D4}" srcOrd="2" destOrd="0" parTransId="{EA0808A7-1BEC-4E7A-87D4-4C2CB083589D}" sibTransId="{0F0BFE03-7A13-47C9-AE42-DEA71FE048B4}"/>
    <dgm:cxn modelId="{8646D4BD-DB82-4BB9-95E3-678F40EDF699}" type="presOf" srcId="{FC72B3D3-D697-4624-905B-1D0485C279D4}" destId="{A4D90A07-8F2E-4E1B-A997-DA3586ACF49C}" srcOrd="0" destOrd="0" presId="urn:microsoft.com/office/officeart/2008/layout/AscendingPictureAccentProcess"/>
    <dgm:cxn modelId="{AF47FDBF-EC9B-40BF-8DBD-57AD2246D36F}" type="presOf" srcId="{726925DC-5109-4898-87E1-5BEE68BCB292}" destId="{2E220A04-B6D0-4F0F-AE43-0EC5956C81AA}" srcOrd="0" destOrd="0" presId="urn:microsoft.com/office/officeart/2008/layout/AscendingPictureAccentProcess"/>
    <dgm:cxn modelId="{4DD3C6CE-CEB1-42B7-9C19-CD49CA1C33E7}" srcId="{2CB1D7DF-7EAA-43C4-BF7C-1959C75878CD}" destId="{2506BF69-68DF-434E-9C52-C664ACF24CF2}" srcOrd="3" destOrd="0" parTransId="{D789FB48-F6CE-4EAF-872D-B38118F6B27E}" sibTransId="{4EE8A0CB-94C2-436F-AF00-737093DAA36B}"/>
    <dgm:cxn modelId="{B77A3EEB-9137-4941-BB7A-670DDEA4F22F}" type="presOf" srcId="{2CB1D7DF-7EAA-43C4-BF7C-1959C75878CD}" destId="{C04F3CFF-C65F-442D-AEC0-E02E583D26C2}" srcOrd="0" destOrd="0" presId="urn:microsoft.com/office/officeart/2008/layout/AscendingPictureAccentProcess"/>
    <dgm:cxn modelId="{149C04EF-9125-4619-BAE0-3CB5163FB4E6}" type="presOf" srcId="{7ED2C95C-ECBF-4D3D-AA3B-35FCDD601F39}" destId="{48A61EA2-DA75-40F4-9239-37CE7A9FCB05}" srcOrd="0" destOrd="0" presId="urn:microsoft.com/office/officeart/2008/layout/AscendingPictureAccentProcess"/>
    <dgm:cxn modelId="{81D891F2-50F5-4054-9420-E7297519C17E}" type="presOf" srcId="{BEB21424-E04C-4DF7-AA1E-85FE6A6E1F6B}" destId="{70EA532F-4D88-48DD-93A8-A280A780ACCE}" srcOrd="0" destOrd="0" presId="urn:microsoft.com/office/officeart/2008/layout/AscendingPictureAccentProcess"/>
    <dgm:cxn modelId="{D88203FD-8EA9-4A19-B785-E8A0392F6A00}" type="presOf" srcId="{95C4CDFC-1978-4995-8E88-972A235E2CA9}" destId="{BEC65301-7B98-4E9A-BC76-D9ABC5485AE6}" srcOrd="0" destOrd="0" presId="urn:microsoft.com/office/officeart/2008/layout/AscendingPictureAccentProcess"/>
    <dgm:cxn modelId="{565C8A04-84B1-498B-B46C-03BCECE97804}" type="presParOf" srcId="{C04F3CFF-C65F-442D-AEC0-E02E583D26C2}" destId="{AD9C22A4-F9EB-4660-9956-48506212E502}" srcOrd="0" destOrd="0" presId="urn:microsoft.com/office/officeart/2008/layout/AscendingPictureAccentProcess"/>
    <dgm:cxn modelId="{78C6FCA8-5DED-43D3-BCB5-EB6D675B566D}" type="presParOf" srcId="{C04F3CFF-C65F-442D-AEC0-E02E583D26C2}" destId="{1EAE511C-2135-4819-8D3D-8E19419A91DD}" srcOrd="1" destOrd="0" presId="urn:microsoft.com/office/officeart/2008/layout/AscendingPictureAccentProcess"/>
    <dgm:cxn modelId="{03AF2A2A-D1B5-4F34-B590-44649A7DAC34}" type="presParOf" srcId="{C04F3CFF-C65F-442D-AEC0-E02E583D26C2}" destId="{CEF901F2-B684-48FA-B6D7-D7BB5C1318BA}" srcOrd="2" destOrd="0" presId="urn:microsoft.com/office/officeart/2008/layout/AscendingPictureAccentProcess"/>
    <dgm:cxn modelId="{05C2E7DF-E239-49EB-8384-A890982954A8}" type="presParOf" srcId="{C04F3CFF-C65F-442D-AEC0-E02E583D26C2}" destId="{937BE6BC-5B02-47D2-B9B8-FC64539B9843}" srcOrd="3" destOrd="0" presId="urn:microsoft.com/office/officeart/2008/layout/AscendingPictureAccentProcess"/>
    <dgm:cxn modelId="{35B31E5F-AA9B-4112-A9EB-A367DF57B1F9}" type="presParOf" srcId="{C04F3CFF-C65F-442D-AEC0-E02E583D26C2}" destId="{3472B10B-B305-42A4-B063-1364165F6BD8}" srcOrd="4" destOrd="0" presId="urn:microsoft.com/office/officeart/2008/layout/AscendingPictureAccentProcess"/>
    <dgm:cxn modelId="{FA676AC6-D4F5-45A0-9A48-D30B1364AABD}" type="presParOf" srcId="{C04F3CFF-C65F-442D-AEC0-E02E583D26C2}" destId="{DBAB31B4-E938-49F3-B436-01CBA18D5AF8}" srcOrd="5" destOrd="0" presId="urn:microsoft.com/office/officeart/2008/layout/AscendingPictureAccentProcess"/>
    <dgm:cxn modelId="{49A0910C-761F-4A71-B413-036D9DFEB30B}" type="presParOf" srcId="{C04F3CFF-C65F-442D-AEC0-E02E583D26C2}" destId="{C3FD6413-D08A-463A-91B2-B802A7FE5873}" srcOrd="6" destOrd="0" presId="urn:microsoft.com/office/officeart/2008/layout/AscendingPictureAccentProcess"/>
    <dgm:cxn modelId="{ED652016-1917-4A2D-AD6D-45E278E4FD07}" type="presParOf" srcId="{C04F3CFF-C65F-442D-AEC0-E02E583D26C2}" destId="{815B5E7A-8507-46FB-8DFD-6C2ADC993F7A}" srcOrd="7" destOrd="0" presId="urn:microsoft.com/office/officeart/2008/layout/AscendingPictureAccentProcess"/>
    <dgm:cxn modelId="{7A6AB32E-2A03-4EE8-B5C5-8772FD41909F}" type="presParOf" srcId="{C04F3CFF-C65F-442D-AEC0-E02E583D26C2}" destId="{DD80622E-4017-4B90-B2E0-2B9F2C8A9AF1}" srcOrd="8" destOrd="0" presId="urn:microsoft.com/office/officeart/2008/layout/AscendingPictureAccentProcess"/>
    <dgm:cxn modelId="{EA8C5CF0-F99C-43A0-BA81-EF50B51D3660}" type="presParOf" srcId="{C04F3CFF-C65F-442D-AEC0-E02E583D26C2}" destId="{F0B3202D-F3B8-4571-A7A5-70756CDE7631}" srcOrd="9" destOrd="0" presId="urn:microsoft.com/office/officeart/2008/layout/AscendingPictureAccentProcess"/>
    <dgm:cxn modelId="{1AA2B8CE-D951-4E1C-9327-3ED607BCAAFA}" type="presParOf" srcId="{C04F3CFF-C65F-442D-AEC0-E02E583D26C2}" destId="{76C8F7EB-F9E9-4E7E-AF6B-4A4A52B004F9}" srcOrd="10" destOrd="0" presId="urn:microsoft.com/office/officeart/2008/layout/AscendingPictureAccentProcess"/>
    <dgm:cxn modelId="{C7CB3B76-FB87-4719-8D21-053AA482BF33}" type="presParOf" srcId="{C04F3CFF-C65F-442D-AEC0-E02E583D26C2}" destId="{63CA56C0-139B-40C6-826F-B5E4604866E8}" srcOrd="11" destOrd="0" presId="urn:microsoft.com/office/officeart/2008/layout/AscendingPictureAccentProcess"/>
    <dgm:cxn modelId="{8E52A036-5CCD-4268-AA1F-D71852555EF6}" type="presParOf" srcId="{C04F3CFF-C65F-442D-AEC0-E02E583D26C2}" destId="{09BD33AC-E52A-48F1-8465-ABB567710F36}" srcOrd="12" destOrd="0" presId="urn:microsoft.com/office/officeart/2008/layout/AscendingPictureAccentProcess"/>
    <dgm:cxn modelId="{CA851E61-1081-418C-9298-9D3B66A9D936}" type="presParOf" srcId="{C04F3CFF-C65F-442D-AEC0-E02E583D26C2}" destId="{B61CA949-75FC-4C7E-9145-E4774870D7F5}" srcOrd="13" destOrd="0" presId="urn:microsoft.com/office/officeart/2008/layout/AscendingPictureAccentProcess"/>
    <dgm:cxn modelId="{9FC0B77F-F662-481A-8B82-90EC83093862}" type="presParOf" srcId="{C04F3CFF-C65F-442D-AEC0-E02E583D26C2}" destId="{017FE2CB-8855-467E-A506-56A8812F4EC6}" srcOrd="14" destOrd="0" presId="urn:microsoft.com/office/officeart/2008/layout/AscendingPictureAccentProcess"/>
    <dgm:cxn modelId="{9199F855-8EDD-40B3-941D-622462AD69B5}" type="presParOf" srcId="{C04F3CFF-C65F-442D-AEC0-E02E583D26C2}" destId="{2D0CABC7-EF7B-4482-A9E1-DFCB255F043B}" srcOrd="15" destOrd="0" presId="urn:microsoft.com/office/officeart/2008/layout/AscendingPictureAccentProcess"/>
    <dgm:cxn modelId="{203F921B-FCD7-4E83-AEA7-085C7AA1F097}" type="presParOf" srcId="{C04F3CFF-C65F-442D-AEC0-E02E583D26C2}" destId="{B4EFB045-2F7A-4C9A-B493-8108665786C2}" srcOrd="16" destOrd="0" presId="urn:microsoft.com/office/officeart/2008/layout/AscendingPictureAccentProcess"/>
    <dgm:cxn modelId="{BBCF4ED7-BB6D-4643-A302-9EAD7EFCD4F7}" type="presParOf" srcId="{C04F3CFF-C65F-442D-AEC0-E02E583D26C2}" destId="{DB494928-2E94-4562-B2C6-16A8A861105F}" srcOrd="17" destOrd="0" presId="urn:microsoft.com/office/officeart/2008/layout/AscendingPictureAccentProcess"/>
    <dgm:cxn modelId="{D264E1D0-0A2B-4FC0-BDFB-039EECE6DC9B}" type="presParOf" srcId="{DB494928-2E94-4562-B2C6-16A8A861105F}" destId="{9D4F2CD3-0950-4819-BCD5-C505382773E1}" srcOrd="0" destOrd="0" presId="urn:microsoft.com/office/officeart/2008/layout/AscendingPictureAccentProcess"/>
    <dgm:cxn modelId="{51980022-F4B4-4C83-B4AB-74729F123F32}" type="presParOf" srcId="{C04F3CFF-C65F-442D-AEC0-E02E583D26C2}" destId="{70EA532F-4D88-48DD-93A8-A280A780ACCE}" srcOrd="18" destOrd="0" presId="urn:microsoft.com/office/officeart/2008/layout/AscendingPictureAccentProcess"/>
    <dgm:cxn modelId="{3F387E03-6EEF-41E0-97CB-0C578EAE5AE2}" type="presParOf" srcId="{C04F3CFF-C65F-442D-AEC0-E02E583D26C2}" destId="{0B846EFC-310D-48F7-9986-D9777C16F588}" srcOrd="19" destOrd="0" presId="urn:microsoft.com/office/officeart/2008/layout/AscendingPictureAccentProcess"/>
    <dgm:cxn modelId="{C03D5E7C-B2FB-4F64-9D6E-6688AF87EF4F}" type="presParOf" srcId="{C04F3CFF-C65F-442D-AEC0-E02E583D26C2}" destId="{FF929B20-1E23-46AA-B173-355445C4657B}" srcOrd="20" destOrd="0" presId="urn:microsoft.com/office/officeart/2008/layout/AscendingPictureAccentProcess"/>
    <dgm:cxn modelId="{3D26E575-AFB9-40FF-A51F-EBB45B5BF24E}" type="presParOf" srcId="{FF929B20-1E23-46AA-B173-355445C4657B}" destId="{BEC65301-7B98-4E9A-BC76-D9ABC5485AE6}" srcOrd="0" destOrd="0" presId="urn:microsoft.com/office/officeart/2008/layout/AscendingPictureAccentProcess"/>
    <dgm:cxn modelId="{89E71C39-7510-45B6-9806-E31EC8139004}" type="presParOf" srcId="{C04F3CFF-C65F-442D-AEC0-E02E583D26C2}" destId="{A4D90A07-8F2E-4E1B-A997-DA3586ACF49C}" srcOrd="21" destOrd="0" presId="urn:microsoft.com/office/officeart/2008/layout/AscendingPictureAccentProcess"/>
    <dgm:cxn modelId="{6D662DA3-F77D-4C4E-AD6F-31FD7A0BC7D2}" type="presParOf" srcId="{C04F3CFF-C65F-442D-AEC0-E02E583D26C2}" destId="{3D4173DD-04A8-4987-909E-66312BE66B83}" srcOrd="22" destOrd="0" presId="urn:microsoft.com/office/officeart/2008/layout/AscendingPictureAccentProcess"/>
    <dgm:cxn modelId="{FC169B7A-B5A5-4B45-BDBD-C18D6650DDCD}" type="presParOf" srcId="{C04F3CFF-C65F-442D-AEC0-E02E583D26C2}" destId="{D1FB35FD-EC81-404A-9541-A79C045F3941}" srcOrd="23" destOrd="0" presId="urn:microsoft.com/office/officeart/2008/layout/AscendingPictureAccentProcess"/>
    <dgm:cxn modelId="{1056861C-B78F-4ECD-A6F9-23E5D313F721}" type="presParOf" srcId="{D1FB35FD-EC81-404A-9541-A79C045F3941}" destId="{26C2AA52-D9F4-492B-8204-FD119C921F21}" srcOrd="0" destOrd="0" presId="urn:microsoft.com/office/officeart/2008/layout/AscendingPictureAccentProcess"/>
    <dgm:cxn modelId="{3872113C-BC47-46F0-87DE-CA84B99B3EE1}" type="presParOf" srcId="{C04F3CFF-C65F-442D-AEC0-E02E583D26C2}" destId="{01A8DC72-837B-4C16-8D6E-5AF000D18517}" srcOrd="24" destOrd="0" presId="urn:microsoft.com/office/officeart/2008/layout/AscendingPictureAccentProcess"/>
    <dgm:cxn modelId="{F4C66E5D-B4AA-4C8B-89BA-32CF0C674889}" type="presParOf" srcId="{C04F3CFF-C65F-442D-AEC0-E02E583D26C2}" destId="{2E220A04-B6D0-4F0F-AE43-0EC5956C81AA}" srcOrd="25" destOrd="0" presId="urn:microsoft.com/office/officeart/2008/layout/AscendingPictureAccentProcess"/>
    <dgm:cxn modelId="{3B1A4604-8954-414D-9015-DABB7085B0E2}" type="presParOf" srcId="{C04F3CFF-C65F-442D-AEC0-E02E583D26C2}" destId="{F8C97CAE-D0D2-4F9E-A625-3CDEE601CDDC}" srcOrd="26" destOrd="0" presId="urn:microsoft.com/office/officeart/2008/layout/AscendingPictureAccentProcess"/>
    <dgm:cxn modelId="{C4487CB2-1CE9-46D5-80ED-96B8EC1B9A8C}" type="presParOf" srcId="{F8C97CAE-D0D2-4F9E-A625-3CDEE601CDDC}" destId="{7397DE4A-1C34-4A7E-9A57-7E190224A033}" srcOrd="0" destOrd="0" presId="urn:microsoft.com/office/officeart/2008/layout/AscendingPictureAccentProcess"/>
    <dgm:cxn modelId="{C4BC4362-7742-443B-A244-9CA70E9B6CB9}" type="presParOf" srcId="{C04F3CFF-C65F-442D-AEC0-E02E583D26C2}" destId="{CE9CA286-848D-4822-ACD1-AEFC13A397E0}" srcOrd="27" destOrd="0" presId="urn:microsoft.com/office/officeart/2008/layout/AscendingPictureAccentProcess"/>
    <dgm:cxn modelId="{A8FE9D4B-C228-4661-B097-310FD0E0022A}" type="presParOf" srcId="{C04F3CFF-C65F-442D-AEC0-E02E583D26C2}" destId="{5A339577-9F64-44F0-A17B-564205D2CFD5}" srcOrd="28" destOrd="0" presId="urn:microsoft.com/office/officeart/2008/layout/AscendingPictureAccentProcess"/>
    <dgm:cxn modelId="{18968717-F242-4E06-900E-00B0F3FB2D57}" type="presParOf" srcId="{C04F3CFF-C65F-442D-AEC0-E02E583D26C2}" destId="{B6F3B451-2C0F-4666-B027-AE994BBCBE67}" srcOrd="29" destOrd="0" presId="urn:microsoft.com/office/officeart/2008/layout/AscendingPictureAccentProcess"/>
    <dgm:cxn modelId="{C5FA2ECA-D139-4C0C-89EC-C51D411A33D3}" type="presParOf" srcId="{B6F3B451-2C0F-4666-B027-AE994BBCBE67}" destId="{48A61EA2-DA75-40F4-9239-37CE7A9FCB05}"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CB1D7DF-7EAA-43C4-BF7C-1959C75878CD}" type="doc">
      <dgm:prSet loTypeId="urn:microsoft.com/office/officeart/2005/8/layout/arrow2" loCatId="process" qsTypeId="urn:microsoft.com/office/officeart/2005/8/quickstyle/simple1" qsCatId="simple" csTypeId="urn:microsoft.com/office/officeart/2005/8/colors/accent1_2" csCatId="accent1" phldr="1"/>
      <dgm:spPr/>
    </dgm:pt>
    <dgm:pt modelId="{080EFDAF-F302-4F24-BDF8-5FE86057D120}" type="pres">
      <dgm:prSet presAssocID="{2CB1D7DF-7EAA-43C4-BF7C-1959C75878CD}" presName="arrowDiagram" presStyleCnt="0">
        <dgm:presLayoutVars>
          <dgm:chMax val="5"/>
          <dgm:dir/>
          <dgm:resizeHandles val="exact"/>
        </dgm:presLayoutVars>
      </dgm:prSet>
      <dgm:spPr/>
    </dgm:pt>
  </dgm:ptLst>
  <dgm:cxnLst>
    <dgm:cxn modelId="{4E3C9FC9-1057-4C92-A983-FA832D0EFC0D}" type="presOf" srcId="{2CB1D7DF-7EAA-43C4-BF7C-1959C75878CD}" destId="{080EFDAF-F302-4F24-BDF8-5FE86057D120}" srcOrd="0" destOrd="0" presId="urn:microsoft.com/office/officeart/2005/8/layout/arrow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C4186A5-304C-4E60-ABC6-BA060A0B661F}" type="doc">
      <dgm:prSet loTypeId="urn:microsoft.com/office/officeart/2008/layout/NameandTitleOrganizationalChart" loCatId="hierarchy" qsTypeId="urn:microsoft.com/office/officeart/2005/8/quickstyle/simple1" qsCatId="simple" csTypeId="urn:microsoft.com/office/officeart/2005/8/colors/colorful1" csCatId="colorful" phldr="1"/>
      <dgm:spPr/>
      <dgm:t>
        <a:bodyPr/>
        <a:lstStyle/>
        <a:p>
          <a:endParaRPr lang="en-ZA"/>
        </a:p>
      </dgm:t>
    </dgm:pt>
    <dgm:pt modelId="{6CA495E0-CDCE-45D5-8F9A-9DC4738898BC}">
      <dgm:prSet phldrT="[Text]"/>
      <dgm:spPr>
        <a:solidFill>
          <a:srgbClr val="A0A0A4"/>
        </a:solidFill>
      </dgm:spPr>
      <dgm:t>
        <a:bodyPr/>
        <a:lstStyle/>
        <a:p>
          <a:r>
            <a:rPr lang="en-ZA" dirty="0"/>
            <a:t>Wistar Rats (200)</a:t>
          </a:r>
        </a:p>
      </dgm:t>
    </dgm:pt>
    <dgm:pt modelId="{7CE77840-35A8-4B88-A23B-D0E0FD35E9DF}" type="parTrans" cxnId="{574474BB-ECDF-46F1-9429-CE92FCC90843}">
      <dgm:prSet/>
      <dgm:spPr/>
      <dgm:t>
        <a:bodyPr/>
        <a:lstStyle/>
        <a:p>
          <a:endParaRPr lang="en-ZA"/>
        </a:p>
      </dgm:t>
    </dgm:pt>
    <dgm:pt modelId="{B67DC134-1625-4066-818E-46E61CFBD30A}" type="sibTrans" cxnId="{574474BB-ECDF-46F1-9429-CE92FCC90843}">
      <dgm:prSet/>
      <dgm:spPr>
        <a:ln>
          <a:solidFill>
            <a:schemeClr val="tx1"/>
          </a:solidFill>
        </a:ln>
      </dgm:spPr>
      <dgm:t>
        <a:bodyPr/>
        <a:lstStyle/>
        <a:p>
          <a:r>
            <a:rPr lang="en-ZA" dirty="0"/>
            <a:t>6 Weeks Old</a:t>
          </a:r>
        </a:p>
      </dgm:t>
    </dgm:pt>
    <dgm:pt modelId="{0DFEC314-C938-48FF-A5CE-68EA2A0A9AA3}">
      <dgm:prSet phldrT="[Text]"/>
      <dgm:spPr>
        <a:solidFill>
          <a:srgbClr val="F77281"/>
        </a:solidFill>
      </dgm:spPr>
      <dgm:t>
        <a:bodyPr/>
        <a:lstStyle/>
        <a:p>
          <a:r>
            <a:rPr lang="en-ZA" dirty="0"/>
            <a:t>Untreated (50)</a:t>
          </a:r>
        </a:p>
      </dgm:t>
    </dgm:pt>
    <dgm:pt modelId="{872F3A67-90F6-40BF-969C-0B4D9E9FBCC8}" type="parTrans" cxnId="{6DE4FBAE-B0F8-4AC4-9E04-D07A39DD95DB}">
      <dgm:prSet/>
      <dgm:spPr>
        <a:ln>
          <a:tailEnd type="triangle" w="lg" len="lg"/>
        </a:ln>
      </dgm:spPr>
      <dgm:t>
        <a:bodyPr/>
        <a:lstStyle/>
        <a:p>
          <a:endParaRPr lang="en-ZA"/>
        </a:p>
      </dgm:t>
    </dgm:pt>
    <dgm:pt modelId="{3C77651D-FE21-45AD-97DE-29191A77B18C}" type="sibTrans" cxnId="{6DE4FBAE-B0F8-4AC4-9E04-D07A39DD95DB}">
      <dgm:prSet/>
      <dgm:spPr>
        <a:ln>
          <a:solidFill>
            <a:schemeClr val="tx1"/>
          </a:solidFill>
        </a:ln>
      </dgm:spPr>
      <dgm:t>
        <a:bodyPr/>
        <a:lstStyle/>
        <a:p>
          <a:endParaRPr lang="en-ZA" dirty="0"/>
        </a:p>
      </dgm:t>
    </dgm:pt>
    <dgm:pt modelId="{12FB8FD0-3346-4CC7-A975-5552F3E080A6}">
      <dgm:prSet phldrT="[Text]"/>
      <dgm:spPr>
        <a:solidFill>
          <a:srgbClr val="55A0FB"/>
        </a:solidFill>
      </dgm:spPr>
      <dgm:t>
        <a:bodyPr/>
        <a:lstStyle/>
        <a:p>
          <a:r>
            <a:rPr lang="en-ZA" b="1" dirty="0"/>
            <a:t>GRT          (50)</a:t>
          </a:r>
        </a:p>
      </dgm:t>
    </dgm:pt>
    <dgm:pt modelId="{5BC7F1EC-E0D4-408D-A12A-C57DF46F97E7}" type="parTrans" cxnId="{8089A007-4922-4C36-8BE2-FD625B3E93B0}">
      <dgm:prSet/>
      <dgm:spPr>
        <a:ln>
          <a:tailEnd type="triangle" w="lg" len="lg"/>
        </a:ln>
      </dgm:spPr>
      <dgm:t>
        <a:bodyPr/>
        <a:lstStyle/>
        <a:p>
          <a:endParaRPr lang="en-ZA"/>
        </a:p>
      </dgm:t>
    </dgm:pt>
    <dgm:pt modelId="{3070926E-2DD4-420B-8939-CDE632BE8029}" type="sibTrans" cxnId="{8089A007-4922-4C36-8BE2-FD625B3E93B0}">
      <dgm:prSet/>
      <dgm:spPr>
        <a:ln>
          <a:solidFill>
            <a:schemeClr val="tx1"/>
          </a:solidFill>
        </a:ln>
      </dgm:spPr>
      <dgm:t>
        <a:bodyPr/>
        <a:lstStyle/>
        <a:p>
          <a:r>
            <a:rPr lang="en-ZA" dirty="0"/>
            <a:t>Last 6 Weeks</a:t>
          </a:r>
        </a:p>
      </dgm:t>
    </dgm:pt>
    <dgm:pt modelId="{7B68F9A2-5BEF-46BF-9DB6-D34EB4746185}">
      <dgm:prSet phldrT="[Text]"/>
      <dgm:spPr>
        <a:solidFill>
          <a:srgbClr val="A0A0A4"/>
        </a:solidFill>
      </dgm:spPr>
      <dgm:t>
        <a:bodyPr/>
        <a:lstStyle/>
        <a:p>
          <a:r>
            <a:rPr lang="en-ZA" dirty="0"/>
            <a:t>Untreated (50)</a:t>
          </a:r>
        </a:p>
      </dgm:t>
    </dgm:pt>
    <dgm:pt modelId="{4C62127B-D325-4BA6-8267-28BDFC1774FA}" type="parTrans" cxnId="{D99C8A29-5E59-4001-A012-16AD8E1C9488}">
      <dgm:prSet/>
      <dgm:spPr>
        <a:ln>
          <a:tailEnd type="triangle" w="lg" len="lg"/>
        </a:ln>
      </dgm:spPr>
      <dgm:t>
        <a:bodyPr/>
        <a:lstStyle/>
        <a:p>
          <a:endParaRPr lang="en-ZA"/>
        </a:p>
      </dgm:t>
    </dgm:pt>
    <dgm:pt modelId="{E735DA48-B717-48D1-BE46-4571F78A4DE2}" type="sibTrans" cxnId="{D99C8A29-5E59-4001-A012-16AD8E1C9488}">
      <dgm:prSet/>
      <dgm:spPr>
        <a:ln>
          <a:solidFill>
            <a:schemeClr val="tx1"/>
          </a:solidFill>
        </a:ln>
      </dgm:spPr>
      <dgm:t>
        <a:bodyPr/>
        <a:lstStyle/>
        <a:p>
          <a:endParaRPr lang="en-ZA" dirty="0"/>
        </a:p>
      </dgm:t>
    </dgm:pt>
    <dgm:pt modelId="{CD22925D-3BD6-4D1D-9701-A3DE59DA54AA}">
      <dgm:prSet phldrT="[Text]"/>
      <dgm:spPr>
        <a:solidFill>
          <a:srgbClr val="A0FFA0"/>
        </a:solidFill>
      </dgm:spPr>
      <dgm:t>
        <a:bodyPr/>
        <a:lstStyle/>
        <a:p>
          <a:r>
            <a:rPr lang="en-ZA" b="1" dirty="0"/>
            <a:t>GRT          (50)</a:t>
          </a:r>
        </a:p>
      </dgm:t>
    </dgm:pt>
    <dgm:pt modelId="{9E07642B-3899-4395-BF74-7597D681D5A8}" type="parTrans" cxnId="{77C0D86C-72C0-4889-88F5-2E24BD19DADE}">
      <dgm:prSet/>
      <dgm:spPr>
        <a:ln>
          <a:tailEnd type="triangle" w="lg" len="lg"/>
        </a:ln>
      </dgm:spPr>
      <dgm:t>
        <a:bodyPr/>
        <a:lstStyle/>
        <a:p>
          <a:endParaRPr lang="en-ZA"/>
        </a:p>
      </dgm:t>
    </dgm:pt>
    <dgm:pt modelId="{33FA2BEC-5192-4780-B790-6911F1AC6DBD}" type="sibTrans" cxnId="{77C0D86C-72C0-4889-88F5-2E24BD19DADE}">
      <dgm:prSet/>
      <dgm:spPr>
        <a:ln>
          <a:solidFill>
            <a:schemeClr val="tx1"/>
          </a:solidFill>
        </a:ln>
      </dgm:spPr>
      <dgm:t>
        <a:bodyPr/>
        <a:lstStyle/>
        <a:p>
          <a:r>
            <a:rPr lang="en-ZA" dirty="0"/>
            <a:t>Last 6 Weeks</a:t>
          </a:r>
        </a:p>
      </dgm:t>
    </dgm:pt>
    <dgm:pt modelId="{184DF189-C16A-49BA-8FED-9506C71971EB}">
      <dgm:prSet phldrT="[Text]"/>
      <dgm:spPr>
        <a:solidFill>
          <a:srgbClr val="A0A0A4"/>
        </a:solidFill>
      </dgm:spPr>
      <dgm:t>
        <a:bodyPr/>
        <a:lstStyle/>
        <a:p>
          <a:r>
            <a:rPr lang="en-ZA" dirty="0"/>
            <a:t>Control Rats (100)</a:t>
          </a:r>
        </a:p>
      </dgm:t>
    </dgm:pt>
    <dgm:pt modelId="{387B237B-A89B-4BA8-9476-6F0C22CCEEFD}" type="sibTrans" cxnId="{7671E6A6-6A52-40A5-9E7F-0C9E4F5B3502}">
      <dgm:prSet/>
      <dgm:spPr>
        <a:ln>
          <a:solidFill>
            <a:schemeClr val="tx1"/>
          </a:solidFill>
        </a:ln>
      </dgm:spPr>
      <dgm:t>
        <a:bodyPr/>
        <a:lstStyle/>
        <a:p>
          <a:r>
            <a:rPr lang="en-ZA" dirty="0"/>
            <a:t>16 Weeks Diet	</a:t>
          </a:r>
        </a:p>
      </dgm:t>
    </dgm:pt>
    <dgm:pt modelId="{84432D28-EB0E-4CDA-90A0-8816830A79A8}" type="parTrans" cxnId="{7671E6A6-6A52-40A5-9E7F-0C9E4F5B3502}">
      <dgm:prSet/>
      <dgm:spPr>
        <a:ln>
          <a:tailEnd type="arrow" w="lg" len="lg"/>
        </a:ln>
      </dgm:spPr>
      <dgm:t>
        <a:bodyPr/>
        <a:lstStyle/>
        <a:p>
          <a:endParaRPr lang="en-ZA"/>
        </a:p>
      </dgm:t>
    </dgm:pt>
    <dgm:pt modelId="{76210714-4EA8-45FE-BFF4-E9E84234BAF4}">
      <dgm:prSet phldrT="[Text]"/>
      <dgm:spPr>
        <a:solidFill>
          <a:srgbClr val="F77281"/>
        </a:solidFill>
      </dgm:spPr>
      <dgm:t>
        <a:bodyPr/>
        <a:lstStyle/>
        <a:p>
          <a:r>
            <a:rPr lang="en-ZA" dirty="0"/>
            <a:t>Diet-Induced Obesity (100)</a:t>
          </a:r>
        </a:p>
      </dgm:t>
    </dgm:pt>
    <dgm:pt modelId="{C7C7BD03-EAAE-483C-B041-26CF2BF5D859}" type="sibTrans" cxnId="{71313CD2-ECF6-4A10-A93B-E37FE4EDD994}">
      <dgm:prSet/>
      <dgm:spPr>
        <a:ln>
          <a:solidFill>
            <a:schemeClr val="tx1"/>
          </a:solidFill>
        </a:ln>
      </dgm:spPr>
      <dgm:t>
        <a:bodyPr/>
        <a:lstStyle/>
        <a:p>
          <a:r>
            <a:rPr lang="en-ZA" dirty="0"/>
            <a:t>16 Weeks Diet</a:t>
          </a:r>
        </a:p>
      </dgm:t>
    </dgm:pt>
    <dgm:pt modelId="{872BD667-1D97-4CAE-A313-268C123E5BD1}" type="parTrans" cxnId="{71313CD2-ECF6-4A10-A93B-E37FE4EDD994}">
      <dgm:prSet/>
      <dgm:spPr>
        <a:ln>
          <a:tailEnd type="arrow" w="lg" len="lg"/>
        </a:ln>
      </dgm:spPr>
      <dgm:t>
        <a:bodyPr/>
        <a:lstStyle/>
        <a:p>
          <a:endParaRPr lang="en-ZA"/>
        </a:p>
      </dgm:t>
    </dgm:pt>
    <dgm:pt modelId="{37FF41B1-411D-4175-9ECA-54A393FA1F1C}" type="pres">
      <dgm:prSet presAssocID="{CC4186A5-304C-4E60-ABC6-BA060A0B661F}" presName="hierChild1" presStyleCnt="0">
        <dgm:presLayoutVars>
          <dgm:orgChart val="1"/>
          <dgm:chPref val="1"/>
          <dgm:dir/>
          <dgm:animOne val="branch"/>
          <dgm:animLvl val="lvl"/>
          <dgm:resizeHandles/>
        </dgm:presLayoutVars>
      </dgm:prSet>
      <dgm:spPr/>
    </dgm:pt>
    <dgm:pt modelId="{5D403ADC-9DC8-4D3A-972A-C9C50350E574}" type="pres">
      <dgm:prSet presAssocID="{6CA495E0-CDCE-45D5-8F9A-9DC4738898BC}" presName="hierRoot1" presStyleCnt="0">
        <dgm:presLayoutVars>
          <dgm:hierBranch val="init"/>
        </dgm:presLayoutVars>
      </dgm:prSet>
      <dgm:spPr/>
    </dgm:pt>
    <dgm:pt modelId="{67D77382-CA75-419C-8878-6F6F5340ACB0}" type="pres">
      <dgm:prSet presAssocID="{6CA495E0-CDCE-45D5-8F9A-9DC4738898BC}" presName="rootComposite1" presStyleCnt="0"/>
      <dgm:spPr/>
    </dgm:pt>
    <dgm:pt modelId="{94441179-F5F7-45ED-8C09-A5EAC1F86E57}" type="pres">
      <dgm:prSet presAssocID="{6CA495E0-CDCE-45D5-8F9A-9DC4738898BC}" presName="rootText1" presStyleLbl="node0" presStyleIdx="0" presStyleCnt="1">
        <dgm:presLayoutVars>
          <dgm:chMax/>
          <dgm:chPref val="3"/>
        </dgm:presLayoutVars>
      </dgm:prSet>
      <dgm:spPr/>
    </dgm:pt>
    <dgm:pt modelId="{EBD4415C-4971-4017-85F8-74D2C94123D4}" type="pres">
      <dgm:prSet presAssocID="{6CA495E0-CDCE-45D5-8F9A-9DC4738898BC}" presName="titleText1" presStyleLbl="fgAcc0" presStyleIdx="0" presStyleCnt="1">
        <dgm:presLayoutVars>
          <dgm:chMax val="0"/>
          <dgm:chPref val="0"/>
        </dgm:presLayoutVars>
      </dgm:prSet>
      <dgm:spPr/>
    </dgm:pt>
    <dgm:pt modelId="{8A4A993C-549A-4DC1-B031-4805110CA362}" type="pres">
      <dgm:prSet presAssocID="{6CA495E0-CDCE-45D5-8F9A-9DC4738898BC}" presName="rootConnector1" presStyleLbl="node1" presStyleIdx="0" presStyleCnt="6"/>
      <dgm:spPr/>
    </dgm:pt>
    <dgm:pt modelId="{1353C106-DF54-4345-BA1D-892588A2FDDE}" type="pres">
      <dgm:prSet presAssocID="{6CA495E0-CDCE-45D5-8F9A-9DC4738898BC}" presName="hierChild2" presStyleCnt="0"/>
      <dgm:spPr/>
    </dgm:pt>
    <dgm:pt modelId="{90284B94-6ED6-4166-A04E-9CEF6A2F8D14}" type="pres">
      <dgm:prSet presAssocID="{84432D28-EB0E-4CDA-90A0-8816830A79A8}" presName="Name37" presStyleLbl="parChTrans1D2" presStyleIdx="0" presStyleCnt="2"/>
      <dgm:spPr/>
    </dgm:pt>
    <dgm:pt modelId="{E9171D34-6117-4B61-9777-E9E96239058E}" type="pres">
      <dgm:prSet presAssocID="{184DF189-C16A-49BA-8FED-9506C71971EB}" presName="hierRoot2" presStyleCnt="0">
        <dgm:presLayoutVars>
          <dgm:hierBranch val="init"/>
        </dgm:presLayoutVars>
      </dgm:prSet>
      <dgm:spPr/>
    </dgm:pt>
    <dgm:pt modelId="{DEBC9B4E-9AED-458C-9975-7AF383BEB284}" type="pres">
      <dgm:prSet presAssocID="{184DF189-C16A-49BA-8FED-9506C71971EB}" presName="rootComposite" presStyleCnt="0"/>
      <dgm:spPr/>
    </dgm:pt>
    <dgm:pt modelId="{C3B14F37-17DA-408A-B310-6FBC972906B2}" type="pres">
      <dgm:prSet presAssocID="{184DF189-C16A-49BA-8FED-9506C71971EB}" presName="rootText" presStyleLbl="node1" presStyleIdx="0" presStyleCnt="6">
        <dgm:presLayoutVars>
          <dgm:chMax/>
          <dgm:chPref val="3"/>
        </dgm:presLayoutVars>
      </dgm:prSet>
      <dgm:spPr/>
    </dgm:pt>
    <dgm:pt modelId="{EFD2D73D-3DDB-4575-ADD0-477336DE2789}" type="pres">
      <dgm:prSet presAssocID="{184DF189-C16A-49BA-8FED-9506C71971EB}" presName="titleText2" presStyleLbl="fgAcc1" presStyleIdx="0" presStyleCnt="6">
        <dgm:presLayoutVars>
          <dgm:chMax val="0"/>
          <dgm:chPref val="0"/>
        </dgm:presLayoutVars>
      </dgm:prSet>
      <dgm:spPr/>
    </dgm:pt>
    <dgm:pt modelId="{5551BA2E-E899-4991-97F9-B69FCA627C67}" type="pres">
      <dgm:prSet presAssocID="{184DF189-C16A-49BA-8FED-9506C71971EB}" presName="rootConnector" presStyleLbl="node2" presStyleIdx="0" presStyleCnt="0"/>
      <dgm:spPr/>
    </dgm:pt>
    <dgm:pt modelId="{A9760DDE-77E4-439C-9008-AB9026C82B1D}" type="pres">
      <dgm:prSet presAssocID="{184DF189-C16A-49BA-8FED-9506C71971EB}" presName="hierChild4" presStyleCnt="0"/>
      <dgm:spPr/>
    </dgm:pt>
    <dgm:pt modelId="{5CF9A47D-4C7A-47D6-825E-7F4198A1FB37}" type="pres">
      <dgm:prSet presAssocID="{4C62127B-D325-4BA6-8267-28BDFC1774FA}" presName="Name37" presStyleLbl="parChTrans1D3" presStyleIdx="0" presStyleCnt="4"/>
      <dgm:spPr/>
    </dgm:pt>
    <dgm:pt modelId="{DE84913A-9D9E-42BD-A688-12A9E39C8B3E}" type="pres">
      <dgm:prSet presAssocID="{7B68F9A2-5BEF-46BF-9DB6-D34EB4746185}" presName="hierRoot2" presStyleCnt="0">
        <dgm:presLayoutVars>
          <dgm:hierBranch val="init"/>
        </dgm:presLayoutVars>
      </dgm:prSet>
      <dgm:spPr/>
    </dgm:pt>
    <dgm:pt modelId="{964645B5-8E2F-4984-BA14-79FF2CCE7F6F}" type="pres">
      <dgm:prSet presAssocID="{7B68F9A2-5BEF-46BF-9DB6-D34EB4746185}" presName="rootComposite" presStyleCnt="0"/>
      <dgm:spPr/>
    </dgm:pt>
    <dgm:pt modelId="{E3787084-2F2D-4E60-8407-8F99F4BFC9DC}" type="pres">
      <dgm:prSet presAssocID="{7B68F9A2-5BEF-46BF-9DB6-D34EB4746185}" presName="rootText" presStyleLbl="node1" presStyleIdx="1" presStyleCnt="6">
        <dgm:presLayoutVars>
          <dgm:chMax/>
          <dgm:chPref val="3"/>
        </dgm:presLayoutVars>
      </dgm:prSet>
      <dgm:spPr/>
    </dgm:pt>
    <dgm:pt modelId="{A86DFFEA-DCAF-4661-81C6-2A5B93CF5C90}" type="pres">
      <dgm:prSet presAssocID="{7B68F9A2-5BEF-46BF-9DB6-D34EB4746185}" presName="titleText2" presStyleLbl="fgAcc1" presStyleIdx="1" presStyleCnt="6">
        <dgm:presLayoutVars>
          <dgm:chMax val="0"/>
          <dgm:chPref val="0"/>
        </dgm:presLayoutVars>
      </dgm:prSet>
      <dgm:spPr/>
    </dgm:pt>
    <dgm:pt modelId="{681EBE71-D286-4954-AE3C-0E6A2E91AEFB}" type="pres">
      <dgm:prSet presAssocID="{7B68F9A2-5BEF-46BF-9DB6-D34EB4746185}" presName="rootConnector" presStyleLbl="node3" presStyleIdx="0" presStyleCnt="0"/>
      <dgm:spPr/>
    </dgm:pt>
    <dgm:pt modelId="{9CA5EFDB-DAA8-4FC1-8865-633116456581}" type="pres">
      <dgm:prSet presAssocID="{7B68F9A2-5BEF-46BF-9DB6-D34EB4746185}" presName="hierChild4" presStyleCnt="0"/>
      <dgm:spPr/>
    </dgm:pt>
    <dgm:pt modelId="{8A763E7A-EE47-48EC-8CD9-21165010DC7E}" type="pres">
      <dgm:prSet presAssocID="{7B68F9A2-5BEF-46BF-9DB6-D34EB4746185}" presName="hierChild5" presStyleCnt="0"/>
      <dgm:spPr/>
    </dgm:pt>
    <dgm:pt modelId="{0AC156AC-89F6-4788-ACA4-65D61C290D4D}" type="pres">
      <dgm:prSet presAssocID="{9E07642B-3899-4395-BF74-7597D681D5A8}" presName="Name37" presStyleLbl="parChTrans1D3" presStyleIdx="1" presStyleCnt="4"/>
      <dgm:spPr/>
    </dgm:pt>
    <dgm:pt modelId="{F1857792-955B-4D04-8C1E-0134A07DA4FC}" type="pres">
      <dgm:prSet presAssocID="{CD22925D-3BD6-4D1D-9701-A3DE59DA54AA}" presName="hierRoot2" presStyleCnt="0">
        <dgm:presLayoutVars>
          <dgm:hierBranch val="init"/>
        </dgm:presLayoutVars>
      </dgm:prSet>
      <dgm:spPr/>
    </dgm:pt>
    <dgm:pt modelId="{0FFED72C-6835-4C19-8E0A-A9C876AC1250}" type="pres">
      <dgm:prSet presAssocID="{CD22925D-3BD6-4D1D-9701-A3DE59DA54AA}" presName="rootComposite" presStyleCnt="0"/>
      <dgm:spPr/>
    </dgm:pt>
    <dgm:pt modelId="{B44AE172-FDBC-4DC3-918B-E8377DDEE9D2}" type="pres">
      <dgm:prSet presAssocID="{CD22925D-3BD6-4D1D-9701-A3DE59DA54AA}" presName="rootText" presStyleLbl="node1" presStyleIdx="2" presStyleCnt="6">
        <dgm:presLayoutVars>
          <dgm:chMax/>
          <dgm:chPref val="3"/>
        </dgm:presLayoutVars>
      </dgm:prSet>
      <dgm:spPr/>
    </dgm:pt>
    <dgm:pt modelId="{CE49F856-5728-4B5D-A27D-F698AD781477}" type="pres">
      <dgm:prSet presAssocID="{CD22925D-3BD6-4D1D-9701-A3DE59DA54AA}" presName="titleText2" presStyleLbl="fgAcc1" presStyleIdx="2" presStyleCnt="6">
        <dgm:presLayoutVars>
          <dgm:chMax val="0"/>
          <dgm:chPref val="0"/>
        </dgm:presLayoutVars>
      </dgm:prSet>
      <dgm:spPr/>
    </dgm:pt>
    <dgm:pt modelId="{95FDC698-3ADB-4A5B-BBA8-DA76DE9650AE}" type="pres">
      <dgm:prSet presAssocID="{CD22925D-3BD6-4D1D-9701-A3DE59DA54AA}" presName="rootConnector" presStyleLbl="node3" presStyleIdx="0" presStyleCnt="0"/>
      <dgm:spPr/>
    </dgm:pt>
    <dgm:pt modelId="{C38E6EF7-E182-4F74-9345-BD4227DF58A5}" type="pres">
      <dgm:prSet presAssocID="{CD22925D-3BD6-4D1D-9701-A3DE59DA54AA}" presName="hierChild4" presStyleCnt="0"/>
      <dgm:spPr/>
    </dgm:pt>
    <dgm:pt modelId="{7494392D-700B-4FAC-B8D4-8731FEFC0407}" type="pres">
      <dgm:prSet presAssocID="{CD22925D-3BD6-4D1D-9701-A3DE59DA54AA}" presName="hierChild5" presStyleCnt="0"/>
      <dgm:spPr/>
    </dgm:pt>
    <dgm:pt modelId="{58B93D2D-8C77-4CC1-8919-7E948ABA1B05}" type="pres">
      <dgm:prSet presAssocID="{184DF189-C16A-49BA-8FED-9506C71971EB}" presName="hierChild5" presStyleCnt="0"/>
      <dgm:spPr/>
    </dgm:pt>
    <dgm:pt modelId="{5BE90029-D17A-4305-90DD-1B74E5D696F3}" type="pres">
      <dgm:prSet presAssocID="{872BD667-1D97-4CAE-A313-268C123E5BD1}" presName="Name37" presStyleLbl="parChTrans1D2" presStyleIdx="1" presStyleCnt="2"/>
      <dgm:spPr/>
    </dgm:pt>
    <dgm:pt modelId="{A9179472-1CBF-49C0-8B89-D2C5C44A297C}" type="pres">
      <dgm:prSet presAssocID="{76210714-4EA8-45FE-BFF4-E9E84234BAF4}" presName="hierRoot2" presStyleCnt="0">
        <dgm:presLayoutVars>
          <dgm:hierBranch val="init"/>
        </dgm:presLayoutVars>
      </dgm:prSet>
      <dgm:spPr/>
    </dgm:pt>
    <dgm:pt modelId="{5559EEBB-2076-4B40-A4E2-039A1FE46E82}" type="pres">
      <dgm:prSet presAssocID="{76210714-4EA8-45FE-BFF4-E9E84234BAF4}" presName="rootComposite" presStyleCnt="0"/>
      <dgm:spPr/>
    </dgm:pt>
    <dgm:pt modelId="{FEFA3180-4EB1-4F83-AE0E-92D88962D175}" type="pres">
      <dgm:prSet presAssocID="{76210714-4EA8-45FE-BFF4-E9E84234BAF4}" presName="rootText" presStyleLbl="node1" presStyleIdx="3" presStyleCnt="6">
        <dgm:presLayoutVars>
          <dgm:chMax/>
          <dgm:chPref val="3"/>
        </dgm:presLayoutVars>
      </dgm:prSet>
      <dgm:spPr/>
    </dgm:pt>
    <dgm:pt modelId="{9B92D635-ACCA-4D8D-A92F-2B0C4A7158DE}" type="pres">
      <dgm:prSet presAssocID="{76210714-4EA8-45FE-BFF4-E9E84234BAF4}" presName="titleText2" presStyleLbl="fgAcc1" presStyleIdx="3" presStyleCnt="6">
        <dgm:presLayoutVars>
          <dgm:chMax val="0"/>
          <dgm:chPref val="0"/>
        </dgm:presLayoutVars>
      </dgm:prSet>
      <dgm:spPr/>
    </dgm:pt>
    <dgm:pt modelId="{1BDD1B44-E5EF-4624-92C5-3786A285F0BC}" type="pres">
      <dgm:prSet presAssocID="{76210714-4EA8-45FE-BFF4-E9E84234BAF4}" presName="rootConnector" presStyleLbl="node2" presStyleIdx="0" presStyleCnt="0"/>
      <dgm:spPr/>
    </dgm:pt>
    <dgm:pt modelId="{48DC241A-8E79-4429-8695-E8FE3DC194AC}" type="pres">
      <dgm:prSet presAssocID="{76210714-4EA8-45FE-BFF4-E9E84234BAF4}" presName="hierChild4" presStyleCnt="0"/>
      <dgm:spPr/>
    </dgm:pt>
    <dgm:pt modelId="{B131D7DF-534D-4F62-9F72-D8B105904A55}" type="pres">
      <dgm:prSet presAssocID="{872F3A67-90F6-40BF-969C-0B4D9E9FBCC8}" presName="Name37" presStyleLbl="parChTrans1D3" presStyleIdx="2" presStyleCnt="4"/>
      <dgm:spPr/>
    </dgm:pt>
    <dgm:pt modelId="{E817C404-D81B-4507-B757-B50BD2B0850F}" type="pres">
      <dgm:prSet presAssocID="{0DFEC314-C938-48FF-A5CE-68EA2A0A9AA3}" presName="hierRoot2" presStyleCnt="0">
        <dgm:presLayoutVars>
          <dgm:hierBranch val="init"/>
        </dgm:presLayoutVars>
      </dgm:prSet>
      <dgm:spPr/>
    </dgm:pt>
    <dgm:pt modelId="{B890E85A-4000-49E7-BDF4-04D8F4160D3B}" type="pres">
      <dgm:prSet presAssocID="{0DFEC314-C938-48FF-A5CE-68EA2A0A9AA3}" presName="rootComposite" presStyleCnt="0"/>
      <dgm:spPr/>
    </dgm:pt>
    <dgm:pt modelId="{5612D87D-2B72-4E4B-B930-99125467AD6D}" type="pres">
      <dgm:prSet presAssocID="{0DFEC314-C938-48FF-A5CE-68EA2A0A9AA3}" presName="rootText" presStyleLbl="node1" presStyleIdx="4" presStyleCnt="6">
        <dgm:presLayoutVars>
          <dgm:chMax/>
          <dgm:chPref val="3"/>
        </dgm:presLayoutVars>
      </dgm:prSet>
      <dgm:spPr/>
    </dgm:pt>
    <dgm:pt modelId="{ED96E946-5457-4387-B473-DAE92E47DA5C}" type="pres">
      <dgm:prSet presAssocID="{0DFEC314-C938-48FF-A5CE-68EA2A0A9AA3}" presName="titleText2" presStyleLbl="fgAcc1" presStyleIdx="4" presStyleCnt="6">
        <dgm:presLayoutVars>
          <dgm:chMax val="0"/>
          <dgm:chPref val="0"/>
        </dgm:presLayoutVars>
      </dgm:prSet>
      <dgm:spPr/>
    </dgm:pt>
    <dgm:pt modelId="{0A1F6A2D-5DBC-4E8A-ABA3-AC87F5256E6A}" type="pres">
      <dgm:prSet presAssocID="{0DFEC314-C938-48FF-A5CE-68EA2A0A9AA3}" presName="rootConnector" presStyleLbl="node3" presStyleIdx="0" presStyleCnt="0"/>
      <dgm:spPr/>
    </dgm:pt>
    <dgm:pt modelId="{9B07F9D2-EE13-4240-B036-CDF39E98BDFA}" type="pres">
      <dgm:prSet presAssocID="{0DFEC314-C938-48FF-A5CE-68EA2A0A9AA3}" presName="hierChild4" presStyleCnt="0"/>
      <dgm:spPr/>
    </dgm:pt>
    <dgm:pt modelId="{7FC39F28-584C-4E73-AD47-C9415B61AAD2}" type="pres">
      <dgm:prSet presAssocID="{0DFEC314-C938-48FF-A5CE-68EA2A0A9AA3}" presName="hierChild5" presStyleCnt="0"/>
      <dgm:spPr/>
    </dgm:pt>
    <dgm:pt modelId="{9A269205-6E19-479C-9768-DE67EF95BE1B}" type="pres">
      <dgm:prSet presAssocID="{5BC7F1EC-E0D4-408D-A12A-C57DF46F97E7}" presName="Name37" presStyleLbl="parChTrans1D3" presStyleIdx="3" presStyleCnt="4"/>
      <dgm:spPr/>
    </dgm:pt>
    <dgm:pt modelId="{214E0077-945B-42EC-B3B5-A60DEE4D3149}" type="pres">
      <dgm:prSet presAssocID="{12FB8FD0-3346-4CC7-A975-5552F3E080A6}" presName="hierRoot2" presStyleCnt="0">
        <dgm:presLayoutVars>
          <dgm:hierBranch val="init"/>
        </dgm:presLayoutVars>
      </dgm:prSet>
      <dgm:spPr/>
    </dgm:pt>
    <dgm:pt modelId="{CDAAA3C3-CEBC-49DF-B400-EB26C1F66EFE}" type="pres">
      <dgm:prSet presAssocID="{12FB8FD0-3346-4CC7-A975-5552F3E080A6}" presName="rootComposite" presStyleCnt="0"/>
      <dgm:spPr/>
    </dgm:pt>
    <dgm:pt modelId="{E5B64391-57F9-4E7D-82B9-D1AF2F796558}" type="pres">
      <dgm:prSet presAssocID="{12FB8FD0-3346-4CC7-A975-5552F3E080A6}" presName="rootText" presStyleLbl="node1" presStyleIdx="5" presStyleCnt="6">
        <dgm:presLayoutVars>
          <dgm:chMax/>
          <dgm:chPref val="3"/>
        </dgm:presLayoutVars>
      </dgm:prSet>
      <dgm:spPr/>
    </dgm:pt>
    <dgm:pt modelId="{94240947-A284-4545-82F9-DEEEC711AC18}" type="pres">
      <dgm:prSet presAssocID="{12FB8FD0-3346-4CC7-A975-5552F3E080A6}" presName="titleText2" presStyleLbl="fgAcc1" presStyleIdx="5" presStyleCnt="6">
        <dgm:presLayoutVars>
          <dgm:chMax val="0"/>
          <dgm:chPref val="0"/>
        </dgm:presLayoutVars>
      </dgm:prSet>
      <dgm:spPr/>
    </dgm:pt>
    <dgm:pt modelId="{619D054F-6F67-49F3-84C3-40AB8249D9FC}" type="pres">
      <dgm:prSet presAssocID="{12FB8FD0-3346-4CC7-A975-5552F3E080A6}" presName="rootConnector" presStyleLbl="node3" presStyleIdx="0" presStyleCnt="0"/>
      <dgm:spPr/>
    </dgm:pt>
    <dgm:pt modelId="{25F608CA-260D-4EFD-9F1C-ACB416B7FA5E}" type="pres">
      <dgm:prSet presAssocID="{12FB8FD0-3346-4CC7-A975-5552F3E080A6}" presName="hierChild4" presStyleCnt="0"/>
      <dgm:spPr/>
    </dgm:pt>
    <dgm:pt modelId="{79F9ED9C-4483-4497-97EC-0D119787DD2D}" type="pres">
      <dgm:prSet presAssocID="{12FB8FD0-3346-4CC7-A975-5552F3E080A6}" presName="hierChild5" presStyleCnt="0"/>
      <dgm:spPr/>
    </dgm:pt>
    <dgm:pt modelId="{F2A850EB-9AEC-475F-95A8-650E7D8D2804}" type="pres">
      <dgm:prSet presAssocID="{76210714-4EA8-45FE-BFF4-E9E84234BAF4}" presName="hierChild5" presStyleCnt="0"/>
      <dgm:spPr/>
    </dgm:pt>
    <dgm:pt modelId="{E8C00B7B-D2ED-4EAD-A8CD-46CFBBEAD37F}" type="pres">
      <dgm:prSet presAssocID="{6CA495E0-CDCE-45D5-8F9A-9DC4738898BC}" presName="hierChild3" presStyleCnt="0"/>
      <dgm:spPr/>
    </dgm:pt>
  </dgm:ptLst>
  <dgm:cxnLst>
    <dgm:cxn modelId="{8089A007-4922-4C36-8BE2-FD625B3E93B0}" srcId="{76210714-4EA8-45FE-BFF4-E9E84234BAF4}" destId="{12FB8FD0-3346-4CC7-A975-5552F3E080A6}" srcOrd="1" destOrd="0" parTransId="{5BC7F1EC-E0D4-408D-A12A-C57DF46F97E7}" sibTransId="{3070926E-2DD4-420B-8939-CDE632BE8029}"/>
    <dgm:cxn modelId="{FA6BDE10-15B7-4594-815F-D073D751024F}" type="presOf" srcId="{6CA495E0-CDCE-45D5-8F9A-9DC4738898BC}" destId="{94441179-F5F7-45ED-8C09-A5EAC1F86E57}" srcOrd="0" destOrd="0" presId="urn:microsoft.com/office/officeart/2008/layout/NameandTitleOrganizationalChart"/>
    <dgm:cxn modelId="{D99C8A29-5E59-4001-A012-16AD8E1C9488}" srcId="{184DF189-C16A-49BA-8FED-9506C71971EB}" destId="{7B68F9A2-5BEF-46BF-9DB6-D34EB4746185}" srcOrd="0" destOrd="0" parTransId="{4C62127B-D325-4BA6-8267-28BDFC1774FA}" sibTransId="{E735DA48-B717-48D1-BE46-4571F78A4DE2}"/>
    <dgm:cxn modelId="{B2F8532F-D45B-46E4-A2F8-51BCFE3C8759}" type="presOf" srcId="{76210714-4EA8-45FE-BFF4-E9E84234BAF4}" destId="{1BDD1B44-E5EF-4624-92C5-3786A285F0BC}" srcOrd="1" destOrd="0" presId="urn:microsoft.com/office/officeart/2008/layout/NameandTitleOrganizationalChart"/>
    <dgm:cxn modelId="{33F69D5C-7DDF-4678-B263-834A2BC78B6A}" type="presOf" srcId="{7B68F9A2-5BEF-46BF-9DB6-D34EB4746185}" destId="{681EBE71-D286-4954-AE3C-0E6A2E91AEFB}" srcOrd="1" destOrd="0" presId="urn:microsoft.com/office/officeart/2008/layout/NameandTitleOrganizationalChart"/>
    <dgm:cxn modelId="{724B0B5E-49A2-4E7D-85CF-035BC817CF53}" type="presOf" srcId="{387B237B-A89B-4BA8-9476-6F0C22CCEEFD}" destId="{EFD2D73D-3DDB-4575-ADD0-477336DE2789}" srcOrd="0" destOrd="0" presId="urn:microsoft.com/office/officeart/2008/layout/NameandTitleOrganizationalChart"/>
    <dgm:cxn modelId="{1B3EB460-EADD-496F-9B08-B33CC99A2A70}" type="presOf" srcId="{33FA2BEC-5192-4780-B790-6911F1AC6DBD}" destId="{CE49F856-5728-4B5D-A27D-F698AD781477}" srcOrd="0" destOrd="0" presId="urn:microsoft.com/office/officeart/2008/layout/NameandTitleOrganizationalChart"/>
    <dgm:cxn modelId="{CD39BE65-6D74-43F6-8C71-2E517A7A9DD9}" type="presOf" srcId="{84432D28-EB0E-4CDA-90A0-8816830A79A8}" destId="{90284B94-6ED6-4166-A04E-9CEF6A2F8D14}" srcOrd="0" destOrd="0" presId="urn:microsoft.com/office/officeart/2008/layout/NameandTitleOrganizationalChart"/>
    <dgm:cxn modelId="{D02A194C-469A-40FF-BBC0-4C6A5262A640}" type="presOf" srcId="{7B68F9A2-5BEF-46BF-9DB6-D34EB4746185}" destId="{E3787084-2F2D-4E60-8407-8F99F4BFC9DC}" srcOrd="0" destOrd="0" presId="urn:microsoft.com/office/officeart/2008/layout/NameandTitleOrganizationalChart"/>
    <dgm:cxn modelId="{77C0D86C-72C0-4889-88F5-2E24BD19DADE}" srcId="{184DF189-C16A-49BA-8FED-9506C71971EB}" destId="{CD22925D-3BD6-4D1D-9701-A3DE59DA54AA}" srcOrd="1" destOrd="0" parTransId="{9E07642B-3899-4395-BF74-7597D681D5A8}" sibTransId="{33FA2BEC-5192-4780-B790-6911F1AC6DBD}"/>
    <dgm:cxn modelId="{B258EB54-8E0B-4B82-B416-0BF6580135AC}" type="presOf" srcId="{872F3A67-90F6-40BF-969C-0B4D9E9FBCC8}" destId="{B131D7DF-534D-4F62-9F72-D8B105904A55}" srcOrd="0" destOrd="0" presId="urn:microsoft.com/office/officeart/2008/layout/NameandTitleOrganizationalChart"/>
    <dgm:cxn modelId="{A7A52A56-18AE-47BA-B412-44A718CA70A9}" type="presOf" srcId="{184DF189-C16A-49BA-8FED-9506C71971EB}" destId="{C3B14F37-17DA-408A-B310-6FBC972906B2}" srcOrd="0" destOrd="0" presId="urn:microsoft.com/office/officeart/2008/layout/NameandTitleOrganizationalChart"/>
    <dgm:cxn modelId="{BBE49156-C61C-4FF2-B306-6F41FF4A1EFF}" type="presOf" srcId="{3C77651D-FE21-45AD-97DE-29191A77B18C}" destId="{ED96E946-5457-4387-B473-DAE92E47DA5C}" srcOrd="0" destOrd="0" presId="urn:microsoft.com/office/officeart/2008/layout/NameandTitleOrganizationalChart"/>
    <dgm:cxn modelId="{9A022358-0C3D-4F89-A294-0ED3C581A9A8}" type="presOf" srcId="{872BD667-1D97-4CAE-A313-268C123E5BD1}" destId="{5BE90029-D17A-4305-90DD-1B74E5D696F3}" srcOrd="0" destOrd="0" presId="urn:microsoft.com/office/officeart/2008/layout/NameandTitleOrganizationalChart"/>
    <dgm:cxn modelId="{7E75315A-E74F-4920-8638-88B6B3D1D0C8}" type="presOf" srcId="{12FB8FD0-3346-4CC7-A975-5552F3E080A6}" destId="{E5B64391-57F9-4E7D-82B9-D1AF2F796558}" srcOrd="0" destOrd="0" presId="urn:microsoft.com/office/officeart/2008/layout/NameandTitleOrganizationalChart"/>
    <dgm:cxn modelId="{EEBE8D8D-6C7A-470C-BC17-BECF32779B18}" type="presOf" srcId="{0DFEC314-C938-48FF-A5CE-68EA2A0A9AA3}" destId="{5612D87D-2B72-4E4B-B930-99125467AD6D}" srcOrd="0" destOrd="0" presId="urn:microsoft.com/office/officeart/2008/layout/NameandTitleOrganizationalChart"/>
    <dgm:cxn modelId="{3FD77190-4384-44BB-9EE4-B0B8367C5DED}" type="presOf" srcId="{CD22925D-3BD6-4D1D-9701-A3DE59DA54AA}" destId="{95FDC698-3ADB-4A5B-BBA8-DA76DE9650AE}" srcOrd="1" destOrd="0" presId="urn:microsoft.com/office/officeart/2008/layout/NameandTitleOrganizationalChart"/>
    <dgm:cxn modelId="{413DD79E-4019-431B-8149-ABB3878E510E}" type="presOf" srcId="{9E07642B-3899-4395-BF74-7597D681D5A8}" destId="{0AC156AC-89F6-4788-ACA4-65D61C290D4D}" srcOrd="0" destOrd="0" presId="urn:microsoft.com/office/officeart/2008/layout/NameandTitleOrganizationalChart"/>
    <dgm:cxn modelId="{366272A0-BF04-4737-BDB1-404E4E3931B4}" type="presOf" srcId="{0DFEC314-C938-48FF-A5CE-68EA2A0A9AA3}" destId="{0A1F6A2D-5DBC-4E8A-ABA3-AC87F5256E6A}" srcOrd="1" destOrd="0" presId="urn:microsoft.com/office/officeart/2008/layout/NameandTitleOrganizationalChart"/>
    <dgm:cxn modelId="{0AC79BA4-F448-4400-AB74-F91F031B0ADD}" type="presOf" srcId="{76210714-4EA8-45FE-BFF4-E9E84234BAF4}" destId="{FEFA3180-4EB1-4F83-AE0E-92D88962D175}" srcOrd="0" destOrd="0" presId="urn:microsoft.com/office/officeart/2008/layout/NameandTitleOrganizationalChart"/>
    <dgm:cxn modelId="{7671E6A6-6A52-40A5-9E7F-0C9E4F5B3502}" srcId="{6CA495E0-CDCE-45D5-8F9A-9DC4738898BC}" destId="{184DF189-C16A-49BA-8FED-9506C71971EB}" srcOrd="0" destOrd="0" parTransId="{84432D28-EB0E-4CDA-90A0-8816830A79A8}" sibTransId="{387B237B-A89B-4BA8-9476-6F0C22CCEEFD}"/>
    <dgm:cxn modelId="{259CD3AA-4804-49B4-A147-9249616BF710}" type="presOf" srcId="{184DF189-C16A-49BA-8FED-9506C71971EB}" destId="{5551BA2E-E899-4991-97F9-B69FCA627C67}" srcOrd="1" destOrd="0" presId="urn:microsoft.com/office/officeart/2008/layout/NameandTitleOrganizationalChart"/>
    <dgm:cxn modelId="{5982F9AA-075E-4577-BC7E-D8FC600C0DAB}" type="presOf" srcId="{C7C7BD03-EAAE-483C-B041-26CF2BF5D859}" destId="{9B92D635-ACCA-4D8D-A92F-2B0C4A7158DE}" srcOrd="0" destOrd="0" presId="urn:microsoft.com/office/officeart/2008/layout/NameandTitleOrganizationalChart"/>
    <dgm:cxn modelId="{50D5ABAB-D649-4A75-ABAD-1F9F6024ACB9}" type="presOf" srcId="{CC4186A5-304C-4E60-ABC6-BA060A0B661F}" destId="{37FF41B1-411D-4175-9ECA-54A393FA1F1C}" srcOrd="0" destOrd="0" presId="urn:microsoft.com/office/officeart/2008/layout/NameandTitleOrganizationalChart"/>
    <dgm:cxn modelId="{F0F600AC-33B4-4015-8A8B-38D8F9168898}" type="presOf" srcId="{3070926E-2DD4-420B-8939-CDE632BE8029}" destId="{94240947-A284-4545-82F9-DEEEC711AC18}" srcOrd="0" destOrd="0" presId="urn:microsoft.com/office/officeart/2008/layout/NameandTitleOrganizationalChart"/>
    <dgm:cxn modelId="{6DE4FBAE-B0F8-4AC4-9E04-D07A39DD95DB}" srcId="{76210714-4EA8-45FE-BFF4-E9E84234BAF4}" destId="{0DFEC314-C938-48FF-A5CE-68EA2A0A9AA3}" srcOrd="0" destOrd="0" parTransId="{872F3A67-90F6-40BF-969C-0B4D9E9FBCC8}" sibTransId="{3C77651D-FE21-45AD-97DE-29191A77B18C}"/>
    <dgm:cxn modelId="{1D2B7EB5-1F84-4390-BBBA-642BCECFF2CD}" type="presOf" srcId="{4C62127B-D325-4BA6-8267-28BDFC1774FA}" destId="{5CF9A47D-4C7A-47D6-825E-7F4198A1FB37}" srcOrd="0" destOrd="0" presId="urn:microsoft.com/office/officeart/2008/layout/NameandTitleOrganizationalChart"/>
    <dgm:cxn modelId="{574474BB-ECDF-46F1-9429-CE92FCC90843}" srcId="{CC4186A5-304C-4E60-ABC6-BA060A0B661F}" destId="{6CA495E0-CDCE-45D5-8F9A-9DC4738898BC}" srcOrd="0" destOrd="0" parTransId="{7CE77840-35A8-4B88-A23B-D0E0FD35E9DF}" sibTransId="{B67DC134-1625-4066-818E-46E61CFBD30A}"/>
    <dgm:cxn modelId="{FC57DAC3-02D7-4540-AF00-4F1E47EA2384}" type="presOf" srcId="{12FB8FD0-3346-4CC7-A975-5552F3E080A6}" destId="{619D054F-6F67-49F3-84C3-40AB8249D9FC}" srcOrd="1" destOrd="0" presId="urn:microsoft.com/office/officeart/2008/layout/NameandTitleOrganizationalChart"/>
    <dgm:cxn modelId="{CA87F4C8-90D1-432B-9AF0-8B9F342ACF17}" type="presOf" srcId="{CD22925D-3BD6-4D1D-9701-A3DE59DA54AA}" destId="{B44AE172-FDBC-4DC3-918B-E8377DDEE9D2}" srcOrd="0" destOrd="0" presId="urn:microsoft.com/office/officeart/2008/layout/NameandTitleOrganizationalChart"/>
    <dgm:cxn modelId="{1A6714CA-3CF7-432A-9D22-853709290B2A}" type="presOf" srcId="{5BC7F1EC-E0D4-408D-A12A-C57DF46F97E7}" destId="{9A269205-6E19-479C-9768-DE67EF95BE1B}" srcOrd="0" destOrd="0" presId="urn:microsoft.com/office/officeart/2008/layout/NameandTitleOrganizationalChart"/>
    <dgm:cxn modelId="{E1DF04D1-8071-40D6-AF1F-F29C1602C7C1}" type="presOf" srcId="{B67DC134-1625-4066-818E-46E61CFBD30A}" destId="{EBD4415C-4971-4017-85F8-74D2C94123D4}" srcOrd="0" destOrd="0" presId="urn:microsoft.com/office/officeart/2008/layout/NameandTitleOrganizationalChart"/>
    <dgm:cxn modelId="{71313CD2-ECF6-4A10-A93B-E37FE4EDD994}" srcId="{6CA495E0-CDCE-45D5-8F9A-9DC4738898BC}" destId="{76210714-4EA8-45FE-BFF4-E9E84234BAF4}" srcOrd="1" destOrd="0" parTransId="{872BD667-1D97-4CAE-A313-268C123E5BD1}" sibTransId="{C7C7BD03-EAAE-483C-B041-26CF2BF5D859}"/>
    <dgm:cxn modelId="{507BD6D6-6860-4943-8269-631309DD30DF}" type="presOf" srcId="{6CA495E0-CDCE-45D5-8F9A-9DC4738898BC}" destId="{8A4A993C-549A-4DC1-B031-4805110CA362}" srcOrd="1" destOrd="0" presId="urn:microsoft.com/office/officeart/2008/layout/NameandTitleOrganizationalChart"/>
    <dgm:cxn modelId="{A47F5CF9-CA95-4B21-B199-A160E78075DF}" type="presOf" srcId="{E735DA48-B717-48D1-BE46-4571F78A4DE2}" destId="{A86DFFEA-DCAF-4661-81C6-2A5B93CF5C90}" srcOrd="0" destOrd="0" presId="urn:microsoft.com/office/officeart/2008/layout/NameandTitleOrganizationalChart"/>
    <dgm:cxn modelId="{AE5DD510-B41A-44B3-AD07-3486DB1FDD6A}" type="presParOf" srcId="{37FF41B1-411D-4175-9ECA-54A393FA1F1C}" destId="{5D403ADC-9DC8-4D3A-972A-C9C50350E574}" srcOrd="0" destOrd="0" presId="urn:microsoft.com/office/officeart/2008/layout/NameandTitleOrganizationalChart"/>
    <dgm:cxn modelId="{92CBF2B5-1FB4-4760-8786-B8C82020E814}" type="presParOf" srcId="{5D403ADC-9DC8-4D3A-972A-C9C50350E574}" destId="{67D77382-CA75-419C-8878-6F6F5340ACB0}" srcOrd="0" destOrd="0" presId="urn:microsoft.com/office/officeart/2008/layout/NameandTitleOrganizationalChart"/>
    <dgm:cxn modelId="{FDB40C49-49E5-4262-B916-96E8348635AD}" type="presParOf" srcId="{67D77382-CA75-419C-8878-6F6F5340ACB0}" destId="{94441179-F5F7-45ED-8C09-A5EAC1F86E57}" srcOrd="0" destOrd="0" presId="urn:microsoft.com/office/officeart/2008/layout/NameandTitleOrganizationalChart"/>
    <dgm:cxn modelId="{9A0EF8A7-7DE9-4AEB-8CF9-7472BA86FE74}" type="presParOf" srcId="{67D77382-CA75-419C-8878-6F6F5340ACB0}" destId="{EBD4415C-4971-4017-85F8-74D2C94123D4}" srcOrd="1" destOrd="0" presId="urn:microsoft.com/office/officeart/2008/layout/NameandTitleOrganizationalChart"/>
    <dgm:cxn modelId="{C7013244-B975-4DBA-8B29-0B20E463091F}" type="presParOf" srcId="{67D77382-CA75-419C-8878-6F6F5340ACB0}" destId="{8A4A993C-549A-4DC1-B031-4805110CA362}" srcOrd="2" destOrd="0" presId="urn:microsoft.com/office/officeart/2008/layout/NameandTitleOrganizationalChart"/>
    <dgm:cxn modelId="{AEB4629E-AA88-4C9B-899A-0BB71F4309FE}" type="presParOf" srcId="{5D403ADC-9DC8-4D3A-972A-C9C50350E574}" destId="{1353C106-DF54-4345-BA1D-892588A2FDDE}" srcOrd="1" destOrd="0" presId="urn:microsoft.com/office/officeart/2008/layout/NameandTitleOrganizationalChart"/>
    <dgm:cxn modelId="{B7008A70-1CEF-4D0F-9758-3AF4C8139332}" type="presParOf" srcId="{1353C106-DF54-4345-BA1D-892588A2FDDE}" destId="{90284B94-6ED6-4166-A04E-9CEF6A2F8D14}" srcOrd="0" destOrd="0" presId="urn:microsoft.com/office/officeart/2008/layout/NameandTitleOrganizationalChart"/>
    <dgm:cxn modelId="{86C2789F-585A-4EEA-972F-2BB2993232AB}" type="presParOf" srcId="{1353C106-DF54-4345-BA1D-892588A2FDDE}" destId="{E9171D34-6117-4B61-9777-E9E96239058E}" srcOrd="1" destOrd="0" presId="urn:microsoft.com/office/officeart/2008/layout/NameandTitleOrganizationalChart"/>
    <dgm:cxn modelId="{9FC05CCD-0683-47F5-A80C-73DBFF148E2A}" type="presParOf" srcId="{E9171D34-6117-4B61-9777-E9E96239058E}" destId="{DEBC9B4E-9AED-458C-9975-7AF383BEB284}" srcOrd="0" destOrd="0" presId="urn:microsoft.com/office/officeart/2008/layout/NameandTitleOrganizationalChart"/>
    <dgm:cxn modelId="{51B5EA0F-EDC2-4CD5-AFB7-353F33E99D5D}" type="presParOf" srcId="{DEBC9B4E-9AED-458C-9975-7AF383BEB284}" destId="{C3B14F37-17DA-408A-B310-6FBC972906B2}" srcOrd="0" destOrd="0" presId="urn:microsoft.com/office/officeart/2008/layout/NameandTitleOrganizationalChart"/>
    <dgm:cxn modelId="{D63F1C98-74F5-447C-AFA4-C9891AC58A84}" type="presParOf" srcId="{DEBC9B4E-9AED-458C-9975-7AF383BEB284}" destId="{EFD2D73D-3DDB-4575-ADD0-477336DE2789}" srcOrd="1" destOrd="0" presId="urn:microsoft.com/office/officeart/2008/layout/NameandTitleOrganizationalChart"/>
    <dgm:cxn modelId="{6F272142-E2AE-46C8-85FB-C1B140A8A252}" type="presParOf" srcId="{DEBC9B4E-9AED-458C-9975-7AF383BEB284}" destId="{5551BA2E-E899-4991-97F9-B69FCA627C67}" srcOrd="2" destOrd="0" presId="urn:microsoft.com/office/officeart/2008/layout/NameandTitleOrganizationalChart"/>
    <dgm:cxn modelId="{1A75D435-E553-4B54-A903-AD1FC046F465}" type="presParOf" srcId="{E9171D34-6117-4B61-9777-E9E96239058E}" destId="{A9760DDE-77E4-439C-9008-AB9026C82B1D}" srcOrd="1" destOrd="0" presId="urn:microsoft.com/office/officeart/2008/layout/NameandTitleOrganizationalChart"/>
    <dgm:cxn modelId="{3702E9D1-7314-4BA6-9154-ECA9FE86771C}" type="presParOf" srcId="{A9760DDE-77E4-439C-9008-AB9026C82B1D}" destId="{5CF9A47D-4C7A-47D6-825E-7F4198A1FB37}" srcOrd="0" destOrd="0" presId="urn:microsoft.com/office/officeart/2008/layout/NameandTitleOrganizationalChart"/>
    <dgm:cxn modelId="{DC62E40A-C77E-46CF-8756-3DB6260C1F0C}" type="presParOf" srcId="{A9760DDE-77E4-439C-9008-AB9026C82B1D}" destId="{DE84913A-9D9E-42BD-A688-12A9E39C8B3E}" srcOrd="1" destOrd="0" presId="urn:microsoft.com/office/officeart/2008/layout/NameandTitleOrganizationalChart"/>
    <dgm:cxn modelId="{B1FB657D-CE1D-44BF-91A6-3DD4554B743D}" type="presParOf" srcId="{DE84913A-9D9E-42BD-A688-12A9E39C8B3E}" destId="{964645B5-8E2F-4984-BA14-79FF2CCE7F6F}" srcOrd="0" destOrd="0" presId="urn:microsoft.com/office/officeart/2008/layout/NameandTitleOrganizationalChart"/>
    <dgm:cxn modelId="{3A705761-89DD-497C-8433-23FC3ED95D1C}" type="presParOf" srcId="{964645B5-8E2F-4984-BA14-79FF2CCE7F6F}" destId="{E3787084-2F2D-4E60-8407-8F99F4BFC9DC}" srcOrd="0" destOrd="0" presId="urn:microsoft.com/office/officeart/2008/layout/NameandTitleOrganizationalChart"/>
    <dgm:cxn modelId="{2E4DA486-53B3-4960-83C5-9E417CA104B9}" type="presParOf" srcId="{964645B5-8E2F-4984-BA14-79FF2CCE7F6F}" destId="{A86DFFEA-DCAF-4661-81C6-2A5B93CF5C90}" srcOrd="1" destOrd="0" presId="urn:microsoft.com/office/officeart/2008/layout/NameandTitleOrganizationalChart"/>
    <dgm:cxn modelId="{4B23B3B6-FA8C-4D69-9506-88F686D951A3}" type="presParOf" srcId="{964645B5-8E2F-4984-BA14-79FF2CCE7F6F}" destId="{681EBE71-D286-4954-AE3C-0E6A2E91AEFB}" srcOrd="2" destOrd="0" presId="urn:microsoft.com/office/officeart/2008/layout/NameandTitleOrganizationalChart"/>
    <dgm:cxn modelId="{76121AFF-D24B-4189-A2AE-3E060E8651A7}" type="presParOf" srcId="{DE84913A-9D9E-42BD-A688-12A9E39C8B3E}" destId="{9CA5EFDB-DAA8-4FC1-8865-633116456581}" srcOrd="1" destOrd="0" presId="urn:microsoft.com/office/officeart/2008/layout/NameandTitleOrganizationalChart"/>
    <dgm:cxn modelId="{0D677BCB-07A1-405C-B396-129037F4462F}" type="presParOf" srcId="{DE84913A-9D9E-42BD-A688-12A9E39C8B3E}" destId="{8A763E7A-EE47-48EC-8CD9-21165010DC7E}" srcOrd="2" destOrd="0" presId="urn:microsoft.com/office/officeart/2008/layout/NameandTitleOrganizationalChart"/>
    <dgm:cxn modelId="{F88F26B9-D90C-420E-85FE-CDA8C5BAB404}" type="presParOf" srcId="{A9760DDE-77E4-439C-9008-AB9026C82B1D}" destId="{0AC156AC-89F6-4788-ACA4-65D61C290D4D}" srcOrd="2" destOrd="0" presId="urn:microsoft.com/office/officeart/2008/layout/NameandTitleOrganizationalChart"/>
    <dgm:cxn modelId="{528FD5F2-EBB3-42D7-B398-75771B2A46BD}" type="presParOf" srcId="{A9760DDE-77E4-439C-9008-AB9026C82B1D}" destId="{F1857792-955B-4D04-8C1E-0134A07DA4FC}" srcOrd="3" destOrd="0" presId="urn:microsoft.com/office/officeart/2008/layout/NameandTitleOrganizationalChart"/>
    <dgm:cxn modelId="{DCFCE2F2-49F4-4D5A-B6C2-8DA72D89A073}" type="presParOf" srcId="{F1857792-955B-4D04-8C1E-0134A07DA4FC}" destId="{0FFED72C-6835-4C19-8E0A-A9C876AC1250}" srcOrd="0" destOrd="0" presId="urn:microsoft.com/office/officeart/2008/layout/NameandTitleOrganizationalChart"/>
    <dgm:cxn modelId="{E9891C8C-4C46-4BE9-984F-64CA875B3676}" type="presParOf" srcId="{0FFED72C-6835-4C19-8E0A-A9C876AC1250}" destId="{B44AE172-FDBC-4DC3-918B-E8377DDEE9D2}" srcOrd="0" destOrd="0" presId="urn:microsoft.com/office/officeart/2008/layout/NameandTitleOrganizationalChart"/>
    <dgm:cxn modelId="{6B645106-804E-4A14-BD16-BE9477709025}" type="presParOf" srcId="{0FFED72C-6835-4C19-8E0A-A9C876AC1250}" destId="{CE49F856-5728-4B5D-A27D-F698AD781477}" srcOrd="1" destOrd="0" presId="urn:microsoft.com/office/officeart/2008/layout/NameandTitleOrganizationalChart"/>
    <dgm:cxn modelId="{8F41F81F-2C88-4999-AB93-3DF56819EE0B}" type="presParOf" srcId="{0FFED72C-6835-4C19-8E0A-A9C876AC1250}" destId="{95FDC698-3ADB-4A5B-BBA8-DA76DE9650AE}" srcOrd="2" destOrd="0" presId="urn:microsoft.com/office/officeart/2008/layout/NameandTitleOrganizationalChart"/>
    <dgm:cxn modelId="{3897502E-2CB8-47F2-8F8D-D965070DD790}" type="presParOf" srcId="{F1857792-955B-4D04-8C1E-0134A07DA4FC}" destId="{C38E6EF7-E182-4F74-9345-BD4227DF58A5}" srcOrd="1" destOrd="0" presId="urn:microsoft.com/office/officeart/2008/layout/NameandTitleOrganizationalChart"/>
    <dgm:cxn modelId="{745CECF5-0B48-4543-9964-B30463FF3753}" type="presParOf" srcId="{F1857792-955B-4D04-8C1E-0134A07DA4FC}" destId="{7494392D-700B-4FAC-B8D4-8731FEFC0407}" srcOrd="2" destOrd="0" presId="urn:microsoft.com/office/officeart/2008/layout/NameandTitleOrganizationalChart"/>
    <dgm:cxn modelId="{43854209-649F-49E2-99C1-8D3F3DBFFC24}" type="presParOf" srcId="{E9171D34-6117-4B61-9777-E9E96239058E}" destId="{58B93D2D-8C77-4CC1-8919-7E948ABA1B05}" srcOrd="2" destOrd="0" presId="urn:microsoft.com/office/officeart/2008/layout/NameandTitleOrganizationalChart"/>
    <dgm:cxn modelId="{0547DF85-2D9E-46CF-B321-3EE745497A3D}" type="presParOf" srcId="{1353C106-DF54-4345-BA1D-892588A2FDDE}" destId="{5BE90029-D17A-4305-90DD-1B74E5D696F3}" srcOrd="2" destOrd="0" presId="urn:microsoft.com/office/officeart/2008/layout/NameandTitleOrganizationalChart"/>
    <dgm:cxn modelId="{BC7F7317-E600-4B00-984D-53B703B1F046}" type="presParOf" srcId="{1353C106-DF54-4345-BA1D-892588A2FDDE}" destId="{A9179472-1CBF-49C0-8B89-D2C5C44A297C}" srcOrd="3" destOrd="0" presId="urn:microsoft.com/office/officeart/2008/layout/NameandTitleOrganizationalChart"/>
    <dgm:cxn modelId="{A28D80A2-7071-414C-892D-6D56C23AD5AF}" type="presParOf" srcId="{A9179472-1CBF-49C0-8B89-D2C5C44A297C}" destId="{5559EEBB-2076-4B40-A4E2-039A1FE46E82}" srcOrd="0" destOrd="0" presId="urn:microsoft.com/office/officeart/2008/layout/NameandTitleOrganizationalChart"/>
    <dgm:cxn modelId="{A2899A62-2B8E-4BA3-8619-C75F14E137D6}" type="presParOf" srcId="{5559EEBB-2076-4B40-A4E2-039A1FE46E82}" destId="{FEFA3180-4EB1-4F83-AE0E-92D88962D175}" srcOrd="0" destOrd="0" presId="urn:microsoft.com/office/officeart/2008/layout/NameandTitleOrganizationalChart"/>
    <dgm:cxn modelId="{67388B33-EC4F-4894-BCC6-E3C34662B9AB}" type="presParOf" srcId="{5559EEBB-2076-4B40-A4E2-039A1FE46E82}" destId="{9B92D635-ACCA-4D8D-A92F-2B0C4A7158DE}" srcOrd="1" destOrd="0" presId="urn:microsoft.com/office/officeart/2008/layout/NameandTitleOrganizationalChart"/>
    <dgm:cxn modelId="{4225C56D-2C0F-4043-AE40-F8A6292EF630}" type="presParOf" srcId="{5559EEBB-2076-4B40-A4E2-039A1FE46E82}" destId="{1BDD1B44-E5EF-4624-92C5-3786A285F0BC}" srcOrd="2" destOrd="0" presId="urn:microsoft.com/office/officeart/2008/layout/NameandTitleOrganizationalChart"/>
    <dgm:cxn modelId="{90AA924D-3AA4-44AD-8440-B8D530E39AB2}" type="presParOf" srcId="{A9179472-1CBF-49C0-8B89-D2C5C44A297C}" destId="{48DC241A-8E79-4429-8695-E8FE3DC194AC}" srcOrd="1" destOrd="0" presId="urn:microsoft.com/office/officeart/2008/layout/NameandTitleOrganizationalChart"/>
    <dgm:cxn modelId="{69D560D6-646F-4686-A14C-71F736B35D90}" type="presParOf" srcId="{48DC241A-8E79-4429-8695-E8FE3DC194AC}" destId="{B131D7DF-534D-4F62-9F72-D8B105904A55}" srcOrd="0" destOrd="0" presId="urn:microsoft.com/office/officeart/2008/layout/NameandTitleOrganizationalChart"/>
    <dgm:cxn modelId="{A562C073-508A-47D7-91B4-DE11780F649B}" type="presParOf" srcId="{48DC241A-8E79-4429-8695-E8FE3DC194AC}" destId="{E817C404-D81B-4507-B757-B50BD2B0850F}" srcOrd="1" destOrd="0" presId="urn:microsoft.com/office/officeart/2008/layout/NameandTitleOrganizationalChart"/>
    <dgm:cxn modelId="{EFD4AF6E-E01C-4987-8C76-C3E624CC3445}" type="presParOf" srcId="{E817C404-D81B-4507-B757-B50BD2B0850F}" destId="{B890E85A-4000-49E7-BDF4-04D8F4160D3B}" srcOrd="0" destOrd="0" presId="urn:microsoft.com/office/officeart/2008/layout/NameandTitleOrganizationalChart"/>
    <dgm:cxn modelId="{2BC402FA-17C2-41FC-8509-8AE27F9CC5B3}" type="presParOf" srcId="{B890E85A-4000-49E7-BDF4-04D8F4160D3B}" destId="{5612D87D-2B72-4E4B-B930-99125467AD6D}" srcOrd="0" destOrd="0" presId="urn:microsoft.com/office/officeart/2008/layout/NameandTitleOrganizationalChart"/>
    <dgm:cxn modelId="{A2BF51B0-0001-44CB-BE3D-E9A464460FDA}" type="presParOf" srcId="{B890E85A-4000-49E7-BDF4-04D8F4160D3B}" destId="{ED96E946-5457-4387-B473-DAE92E47DA5C}" srcOrd="1" destOrd="0" presId="urn:microsoft.com/office/officeart/2008/layout/NameandTitleOrganizationalChart"/>
    <dgm:cxn modelId="{0829330D-B0D8-4FE7-9533-1D6E7489FAC9}" type="presParOf" srcId="{B890E85A-4000-49E7-BDF4-04D8F4160D3B}" destId="{0A1F6A2D-5DBC-4E8A-ABA3-AC87F5256E6A}" srcOrd="2" destOrd="0" presId="urn:microsoft.com/office/officeart/2008/layout/NameandTitleOrganizationalChart"/>
    <dgm:cxn modelId="{AD0B7790-848F-401A-B3F2-740D00228E4A}" type="presParOf" srcId="{E817C404-D81B-4507-B757-B50BD2B0850F}" destId="{9B07F9D2-EE13-4240-B036-CDF39E98BDFA}" srcOrd="1" destOrd="0" presId="urn:microsoft.com/office/officeart/2008/layout/NameandTitleOrganizationalChart"/>
    <dgm:cxn modelId="{888A8D2D-FA57-4368-B4D6-50264ACD8CF2}" type="presParOf" srcId="{E817C404-D81B-4507-B757-B50BD2B0850F}" destId="{7FC39F28-584C-4E73-AD47-C9415B61AAD2}" srcOrd="2" destOrd="0" presId="urn:microsoft.com/office/officeart/2008/layout/NameandTitleOrganizationalChart"/>
    <dgm:cxn modelId="{B7314757-ADC1-4B53-90C3-B4ABCB6FDEA7}" type="presParOf" srcId="{48DC241A-8E79-4429-8695-E8FE3DC194AC}" destId="{9A269205-6E19-479C-9768-DE67EF95BE1B}" srcOrd="2" destOrd="0" presId="urn:microsoft.com/office/officeart/2008/layout/NameandTitleOrganizationalChart"/>
    <dgm:cxn modelId="{3F155F8D-7D0E-4811-8A68-02A35AA70706}" type="presParOf" srcId="{48DC241A-8E79-4429-8695-E8FE3DC194AC}" destId="{214E0077-945B-42EC-B3B5-A60DEE4D3149}" srcOrd="3" destOrd="0" presId="urn:microsoft.com/office/officeart/2008/layout/NameandTitleOrganizationalChart"/>
    <dgm:cxn modelId="{3EF96D60-4C79-4B28-B30A-FF99DFB5C2EB}" type="presParOf" srcId="{214E0077-945B-42EC-B3B5-A60DEE4D3149}" destId="{CDAAA3C3-CEBC-49DF-B400-EB26C1F66EFE}" srcOrd="0" destOrd="0" presId="urn:microsoft.com/office/officeart/2008/layout/NameandTitleOrganizationalChart"/>
    <dgm:cxn modelId="{125688BD-9F7F-4D12-8C55-3ABC11F2DECA}" type="presParOf" srcId="{CDAAA3C3-CEBC-49DF-B400-EB26C1F66EFE}" destId="{E5B64391-57F9-4E7D-82B9-D1AF2F796558}" srcOrd="0" destOrd="0" presId="urn:microsoft.com/office/officeart/2008/layout/NameandTitleOrganizationalChart"/>
    <dgm:cxn modelId="{32CA7760-BCF7-4B88-8859-0F112734C996}" type="presParOf" srcId="{CDAAA3C3-CEBC-49DF-B400-EB26C1F66EFE}" destId="{94240947-A284-4545-82F9-DEEEC711AC18}" srcOrd="1" destOrd="0" presId="urn:microsoft.com/office/officeart/2008/layout/NameandTitleOrganizationalChart"/>
    <dgm:cxn modelId="{E36DC1A2-59BA-4285-A271-C373BB990E09}" type="presParOf" srcId="{CDAAA3C3-CEBC-49DF-B400-EB26C1F66EFE}" destId="{619D054F-6F67-49F3-84C3-40AB8249D9FC}" srcOrd="2" destOrd="0" presId="urn:microsoft.com/office/officeart/2008/layout/NameandTitleOrganizationalChart"/>
    <dgm:cxn modelId="{98A1386A-053A-4990-A2C7-35B8BD89A7E5}" type="presParOf" srcId="{214E0077-945B-42EC-B3B5-A60DEE4D3149}" destId="{25F608CA-260D-4EFD-9F1C-ACB416B7FA5E}" srcOrd="1" destOrd="0" presId="urn:microsoft.com/office/officeart/2008/layout/NameandTitleOrganizationalChart"/>
    <dgm:cxn modelId="{7C0C2484-2D56-4F21-AE1F-C3D036B9438C}" type="presParOf" srcId="{214E0077-945B-42EC-B3B5-A60DEE4D3149}" destId="{79F9ED9C-4483-4497-97EC-0D119787DD2D}" srcOrd="2" destOrd="0" presId="urn:microsoft.com/office/officeart/2008/layout/NameandTitleOrganizationalChart"/>
    <dgm:cxn modelId="{0ED0272D-606D-4D0B-8A66-3336C0344FBB}" type="presParOf" srcId="{A9179472-1CBF-49C0-8B89-D2C5C44A297C}" destId="{F2A850EB-9AEC-475F-95A8-650E7D8D2804}" srcOrd="2" destOrd="0" presId="urn:microsoft.com/office/officeart/2008/layout/NameandTitleOrganizationalChart"/>
    <dgm:cxn modelId="{1AB0B079-1D12-4B55-B72D-CA5ADD237251}" type="presParOf" srcId="{5D403ADC-9DC8-4D3A-972A-C9C50350E574}" destId="{E8C00B7B-D2ED-4EAD-A8CD-46CFBBEAD37F}" srcOrd="2" destOrd="0" presId="urn:microsoft.com/office/officeart/2008/layout/NameandTitleOrganizational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9C22A4-F9EB-4660-9956-48506212E502}">
      <dsp:nvSpPr>
        <dsp:cNvPr id="0" name=""/>
        <dsp:cNvSpPr/>
      </dsp:nvSpPr>
      <dsp:spPr>
        <a:xfrm>
          <a:off x="6823826" y="4405120"/>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AE511C-2135-4819-8D3D-8E19419A91DD}">
      <dsp:nvSpPr>
        <dsp:cNvPr id="0" name=""/>
        <dsp:cNvSpPr/>
      </dsp:nvSpPr>
      <dsp:spPr>
        <a:xfrm>
          <a:off x="6643284" y="4478427"/>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F901F2-B684-48FA-B6D7-D7BB5C1318BA}">
      <dsp:nvSpPr>
        <dsp:cNvPr id="0" name=""/>
        <dsp:cNvSpPr/>
      </dsp:nvSpPr>
      <dsp:spPr>
        <a:xfrm>
          <a:off x="6458609" y="4539028"/>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7BE6BC-5B02-47D2-B9B8-FC64539B9843}">
      <dsp:nvSpPr>
        <dsp:cNvPr id="0" name=""/>
        <dsp:cNvSpPr/>
      </dsp:nvSpPr>
      <dsp:spPr>
        <a:xfrm>
          <a:off x="6271866" y="4585944"/>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72B10B-B305-42A4-B063-1364165F6BD8}">
      <dsp:nvSpPr>
        <dsp:cNvPr id="0" name=""/>
        <dsp:cNvSpPr/>
      </dsp:nvSpPr>
      <dsp:spPr>
        <a:xfrm>
          <a:off x="7807844" y="3695505"/>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AB31B4-E938-49F3-B436-01CBA18D5AF8}">
      <dsp:nvSpPr>
        <dsp:cNvPr id="0" name=""/>
        <dsp:cNvSpPr/>
      </dsp:nvSpPr>
      <dsp:spPr>
        <a:xfrm>
          <a:off x="7665203" y="3840165"/>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FD6413-D08A-463A-91B2-B802A7FE5873}">
      <dsp:nvSpPr>
        <dsp:cNvPr id="0" name=""/>
        <dsp:cNvSpPr/>
      </dsp:nvSpPr>
      <dsp:spPr>
        <a:xfrm>
          <a:off x="8399082" y="2815817"/>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5B5E7A-8507-46FB-8DFD-6C2ADC993F7A}">
      <dsp:nvSpPr>
        <dsp:cNvPr id="0" name=""/>
        <dsp:cNvSpPr/>
      </dsp:nvSpPr>
      <dsp:spPr>
        <a:xfrm>
          <a:off x="8716752" y="1744064"/>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80622E-4017-4B90-B2E0-2B9F2C8A9AF1}">
      <dsp:nvSpPr>
        <dsp:cNvPr id="0" name=""/>
        <dsp:cNvSpPr/>
      </dsp:nvSpPr>
      <dsp:spPr>
        <a:xfrm>
          <a:off x="8557573" y="476337"/>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B3202D-F3B8-4571-A7A5-70756CDE7631}">
      <dsp:nvSpPr>
        <dsp:cNvPr id="0" name=""/>
        <dsp:cNvSpPr/>
      </dsp:nvSpPr>
      <dsp:spPr>
        <a:xfrm>
          <a:off x="8676096" y="384947"/>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C8F7EB-F9E9-4E7E-AF6B-4A4A52B004F9}">
      <dsp:nvSpPr>
        <dsp:cNvPr id="0" name=""/>
        <dsp:cNvSpPr/>
      </dsp:nvSpPr>
      <dsp:spPr>
        <a:xfrm>
          <a:off x="8794619" y="293068"/>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CA56C0-139B-40C6-826F-B5E4604866E8}">
      <dsp:nvSpPr>
        <dsp:cNvPr id="0" name=""/>
        <dsp:cNvSpPr/>
      </dsp:nvSpPr>
      <dsp:spPr>
        <a:xfrm>
          <a:off x="8913142" y="384947"/>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BD33AC-E52A-48F1-8465-ABB567710F36}">
      <dsp:nvSpPr>
        <dsp:cNvPr id="0" name=""/>
        <dsp:cNvSpPr/>
      </dsp:nvSpPr>
      <dsp:spPr>
        <a:xfrm>
          <a:off x="9031666" y="476337"/>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1CA949-75FC-4C7E-9145-E4774870D7F5}">
      <dsp:nvSpPr>
        <dsp:cNvPr id="0" name=""/>
        <dsp:cNvSpPr/>
      </dsp:nvSpPr>
      <dsp:spPr>
        <a:xfrm>
          <a:off x="8794619" y="486600"/>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7FE2CB-8855-467E-A506-56A8812F4EC6}">
      <dsp:nvSpPr>
        <dsp:cNvPr id="0" name=""/>
        <dsp:cNvSpPr/>
      </dsp:nvSpPr>
      <dsp:spPr>
        <a:xfrm>
          <a:off x="8794619" y="680131"/>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0CABC7-EF7B-4482-A9E1-DFCB255F043B}">
      <dsp:nvSpPr>
        <dsp:cNvPr id="0" name=""/>
        <dsp:cNvSpPr/>
      </dsp:nvSpPr>
      <dsp:spPr>
        <a:xfrm>
          <a:off x="5819134" y="4753666"/>
          <a:ext cx="1753041" cy="470144"/>
        </a:xfrm>
        <a:prstGeom prst="roundRect">
          <a:avLst/>
        </a:prstGeom>
        <a:solidFill>
          <a:srgbClr val="0070C0"/>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1060" tIns="53340" rIns="53340" bIns="53340" numCol="1" spcCol="1270" anchor="ctr" anchorCtr="0">
          <a:noAutofit/>
        </a:bodyPr>
        <a:lstStyle/>
        <a:p>
          <a:pPr marL="0" lvl="0" indent="0" algn="l" defTabSz="622300">
            <a:lnSpc>
              <a:spcPct val="90000"/>
            </a:lnSpc>
            <a:spcBef>
              <a:spcPct val="0"/>
            </a:spcBef>
            <a:spcAft>
              <a:spcPct val="35000"/>
            </a:spcAft>
            <a:buNone/>
          </a:pPr>
          <a:r>
            <a:rPr lang="en-ZA" sz="1400" b="1" kern="1200" dirty="0" err="1"/>
            <a:t>Langendorff</a:t>
          </a:r>
          <a:endParaRPr lang="en-ZA" sz="1400" b="1" kern="1200" dirty="0"/>
        </a:p>
      </dsp:txBody>
      <dsp:txXfrm>
        <a:off x="5842085" y="4776617"/>
        <a:ext cx="1707139" cy="424242"/>
      </dsp:txXfrm>
    </dsp:sp>
    <dsp:sp modelId="{B4EFB045-2F7A-4C9A-B493-8108665786C2}">
      <dsp:nvSpPr>
        <dsp:cNvPr id="0" name=""/>
        <dsp:cNvSpPr/>
      </dsp:nvSpPr>
      <dsp:spPr>
        <a:xfrm>
          <a:off x="7572176" y="4753666"/>
          <a:ext cx="3934696" cy="470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45720" bIns="45720" numCol="1" spcCol="1270" anchor="ctr" anchorCtr="0">
          <a:noAutofit/>
        </a:bodyPr>
        <a:lstStyle/>
        <a:p>
          <a:pPr marL="0" lvl="0" indent="0" algn="l" defTabSz="800100">
            <a:lnSpc>
              <a:spcPct val="90000"/>
            </a:lnSpc>
            <a:spcBef>
              <a:spcPct val="0"/>
            </a:spcBef>
            <a:spcAft>
              <a:spcPct val="35000"/>
            </a:spcAft>
            <a:buNone/>
          </a:pPr>
          <a:r>
            <a:rPr lang="en-ZA" sz="1800" kern="1200" dirty="0"/>
            <a:t>10min</a:t>
          </a:r>
        </a:p>
      </dsp:txBody>
      <dsp:txXfrm>
        <a:off x="7572176" y="4753666"/>
        <a:ext cx="3934696" cy="470144"/>
      </dsp:txXfrm>
    </dsp:sp>
    <dsp:sp modelId="{9D4F2CD3-0950-4819-BCD5-C505382773E1}">
      <dsp:nvSpPr>
        <dsp:cNvPr id="0" name=""/>
        <dsp:cNvSpPr/>
      </dsp:nvSpPr>
      <dsp:spPr>
        <a:xfrm>
          <a:off x="5333327" y="4281323"/>
          <a:ext cx="813124" cy="81273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 r="-1000"/>
          </a:stretch>
        </a:blip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0EA532F-4D88-48DD-93A8-A280A780ACCE}">
      <dsp:nvSpPr>
        <dsp:cNvPr id="0" name=""/>
        <dsp:cNvSpPr/>
      </dsp:nvSpPr>
      <dsp:spPr>
        <a:xfrm>
          <a:off x="7359937" y="4197997"/>
          <a:ext cx="1753041" cy="470144"/>
        </a:xfrm>
        <a:prstGeom prst="roundRect">
          <a:avLst/>
        </a:prstGeom>
        <a:solidFill>
          <a:srgbClr val="0070C0"/>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1060" tIns="53340" rIns="53340" bIns="53340" numCol="1" spcCol="1270" anchor="ctr" anchorCtr="0">
          <a:noAutofit/>
        </a:bodyPr>
        <a:lstStyle/>
        <a:p>
          <a:pPr marL="0" lvl="0" indent="0" algn="l" defTabSz="622300">
            <a:lnSpc>
              <a:spcPct val="90000"/>
            </a:lnSpc>
            <a:spcBef>
              <a:spcPct val="0"/>
            </a:spcBef>
            <a:spcAft>
              <a:spcPct val="35000"/>
            </a:spcAft>
            <a:buNone/>
          </a:pPr>
          <a:r>
            <a:rPr lang="en-ZA" sz="1400" b="1" kern="1200" dirty="0"/>
            <a:t>Working Heart</a:t>
          </a:r>
        </a:p>
      </dsp:txBody>
      <dsp:txXfrm>
        <a:off x="7382888" y="4220948"/>
        <a:ext cx="1707139" cy="424242"/>
      </dsp:txXfrm>
    </dsp:sp>
    <dsp:sp modelId="{0B846EFC-310D-48F7-9986-D9777C16F588}">
      <dsp:nvSpPr>
        <dsp:cNvPr id="0" name=""/>
        <dsp:cNvSpPr/>
      </dsp:nvSpPr>
      <dsp:spPr>
        <a:xfrm>
          <a:off x="9112978" y="4197997"/>
          <a:ext cx="2393894" cy="470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45720" bIns="45720" numCol="1" spcCol="1270" anchor="ctr" anchorCtr="0">
          <a:noAutofit/>
        </a:bodyPr>
        <a:lstStyle/>
        <a:p>
          <a:pPr marL="0" lvl="0" indent="0" algn="l" defTabSz="800100">
            <a:lnSpc>
              <a:spcPct val="90000"/>
            </a:lnSpc>
            <a:spcBef>
              <a:spcPct val="0"/>
            </a:spcBef>
            <a:spcAft>
              <a:spcPct val="35000"/>
            </a:spcAft>
            <a:buNone/>
          </a:pPr>
          <a:r>
            <a:rPr lang="en-ZA" sz="1800" kern="1200" dirty="0"/>
            <a:t>20min</a:t>
          </a:r>
        </a:p>
      </dsp:txBody>
      <dsp:txXfrm>
        <a:off x="9112978" y="4197997"/>
        <a:ext cx="2393894" cy="470144"/>
      </dsp:txXfrm>
    </dsp:sp>
    <dsp:sp modelId="{BEC65301-7B98-4E9A-BC76-D9ABC5485AE6}">
      <dsp:nvSpPr>
        <dsp:cNvPr id="0" name=""/>
        <dsp:cNvSpPr/>
      </dsp:nvSpPr>
      <dsp:spPr>
        <a:xfrm>
          <a:off x="6873440" y="3725654"/>
          <a:ext cx="813124" cy="812733"/>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4000" b="-24000"/>
          </a:stretch>
        </a:blip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D90A07-8F2E-4E1B-A997-DA3586ACF49C}">
      <dsp:nvSpPr>
        <dsp:cNvPr id="0" name=""/>
        <dsp:cNvSpPr/>
      </dsp:nvSpPr>
      <dsp:spPr>
        <a:xfrm>
          <a:off x="8195112" y="3395038"/>
          <a:ext cx="1753041" cy="470144"/>
        </a:xfrm>
        <a:prstGeom prst="roundRect">
          <a:avLst/>
        </a:prstGeom>
        <a:solidFill>
          <a:srgbClr val="FF0000"/>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1060" tIns="53340" rIns="53340" bIns="53340" numCol="1" spcCol="1270" anchor="ctr" anchorCtr="0">
          <a:noAutofit/>
        </a:bodyPr>
        <a:lstStyle/>
        <a:p>
          <a:pPr marL="0" lvl="0" indent="0" algn="l" defTabSz="622300">
            <a:lnSpc>
              <a:spcPct val="90000"/>
            </a:lnSpc>
            <a:spcBef>
              <a:spcPct val="0"/>
            </a:spcBef>
            <a:spcAft>
              <a:spcPct val="35000"/>
            </a:spcAft>
            <a:buNone/>
          </a:pPr>
          <a:r>
            <a:rPr lang="en-ZA" sz="1400" b="1" kern="1200" dirty="0"/>
            <a:t>Global Ischemia</a:t>
          </a:r>
        </a:p>
      </dsp:txBody>
      <dsp:txXfrm>
        <a:off x="8218063" y="3417989"/>
        <a:ext cx="1707139" cy="424242"/>
      </dsp:txXfrm>
    </dsp:sp>
    <dsp:sp modelId="{3D4173DD-04A8-4987-909E-66312BE66B83}">
      <dsp:nvSpPr>
        <dsp:cNvPr id="0" name=""/>
        <dsp:cNvSpPr/>
      </dsp:nvSpPr>
      <dsp:spPr>
        <a:xfrm>
          <a:off x="9948154" y="3395038"/>
          <a:ext cx="1558718" cy="470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45720" bIns="45720" numCol="1" spcCol="1270" anchor="ctr" anchorCtr="0">
          <a:noAutofit/>
        </a:bodyPr>
        <a:lstStyle/>
        <a:p>
          <a:pPr marL="0" lvl="0" indent="0" algn="l" defTabSz="800100">
            <a:lnSpc>
              <a:spcPct val="90000"/>
            </a:lnSpc>
            <a:spcBef>
              <a:spcPct val="0"/>
            </a:spcBef>
            <a:spcAft>
              <a:spcPct val="35000"/>
            </a:spcAft>
            <a:buNone/>
          </a:pPr>
          <a:r>
            <a:rPr lang="en-ZA" sz="1800" kern="1200" dirty="0"/>
            <a:t>20min</a:t>
          </a:r>
        </a:p>
      </dsp:txBody>
      <dsp:txXfrm>
        <a:off x="9948154" y="3395038"/>
        <a:ext cx="1558718" cy="470144"/>
      </dsp:txXfrm>
    </dsp:sp>
    <dsp:sp modelId="{26C2AA52-D9F4-492B-8204-FD119C921F21}">
      <dsp:nvSpPr>
        <dsp:cNvPr id="0" name=""/>
        <dsp:cNvSpPr/>
      </dsp:nvSpPr>
      <dsp:spPr>
        <a:xfrm>
          <a:off x="7708615" y="2922694"/>
          <a:ext cx="813124" cy="812733"/>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9000" r="-39000"/>
          </a:stretch>
        </a:blip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A8DC72-837B-4C16-8D6E-5AF000D18517}">
      <dsp:nvSpPr>
        <dsp:cNvPr id="0" name=""/>
        <dsp:cNvSpPr/>
      </dsp:nvSpPr>
      <dsp:spPr>
        <a:xfrm>
          <a:off x="8631305" y="2362871"/>
          <a:ext cx="1753041" cy="470144"/>
        </a:xfrm>
        <a:prstGeom prst="roundRect">
          <a:avLst/>
        </a:prstGeom>
        <a:solidFill>
          <a:srgbClr val="00B050"/>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1060" tIns="53340" rIns="53340" bIns="53340" numCol="1" spcCol="1270" anchor="ctr" anchorCtr="0">
          <a:noAutofit/>
        </a:bodyPr>
        <a:lstStyle/>
        <a:p>
          <a:pPr marL="0" lvl="0" indent="0" algn="l" defTabSz="622300">
            <a:lnSpc>
              <a:spcPct val="90000"/>
            </a:lnSpc>
            <a:spcBef>
              <a:spcPct val="0"/>
            </a:spcBef>
            <a:spcAft>
              <a:spcPct val="35000"/>
            </a:spcAft>
            <a:buNone/>
          </a:pPr>
          <a:r>
            <a:rPr lang="en-ZA" sz="1400" b="1" kern="1200" dirty="0" err="1"/>
            <a:t>Langendorff</a:t>
          </a:r>
          <a:endParaRPr lang="en-ZA" sz="1400" b="1" kern="1200" dirty="0"/>
        </a:p>
      </dsp:txBody>
      <dsp:txXfrm>
        <a:off x="8654256" y="2385822"/>
        <a:ext cx="1707139" cy="424242"/>
      </dsp:txXfrm>
    </dsp:sp>
    <dsp:sp modelId="{2E220A04-B6D0-4F0F-AE43-0EC5956C81AA}">
      <dsp:nvSpPr>
        <dsp:cNvPr id="0" name=""/>
        <dsp:cNvSpPr/>
      </dsp:nvSpPr>
      <dsp:spPr>
        <a:xfrm>
          <a:off x="10384347" y="2362871"/>
          <a:ext cx="1122525" cy="470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45720" bIns="45720" numCol="1" spcCol="1270" anchor="ctr" anchorCtr="0">
          <a:noAutofit/>
        </a:bodyPr>
        <a:lstStyle/>
        <a:p>
          <a:pPr marL="0" lvl="0" indent="0" algn="l" defTabSz="800100">
            <a:lnSpc>
              <a:spcPct val="90000"/>
            </a:lnSpc>
            <a:spcBef>
              <a:spcPct val="0"/>
            </a:spcBef>
            <a:spcAft>
              <a:spcPct val="35000"/>
            </a:spcAft>
            <a:buNone/>
          </a:pPr>
          <a:r>
            <a:rPr lang="en-ZA" sz="1800" kern="1200" dirty="0"/>
            <a:t>10min</a:t>
          </a:r>
        </a:p>
      </dsp:txBody>
      <dsp:txXfrm>
        <a:off x="10384347" y="2362871"/>
        <a:ext cx="1122525" cy="470144"/>
      </dsp:txXfrm>
    </dsp:sp>
    <dsp:sp modelId="{7397DE4A-1C34-4A7E-9A57-7E190224A033}">
      <dsp:nvSpPr>
        <dsp:cNvPr id="0" name=""/>
        <dsp:cNvSpPr/>
      </dsp:nvSpPr>
      <dsp:spPr>
        <a:xfrm>
          <a:off x="8145498" y="1890527"/>
          <a:ext cx="813124" cy="812733"/>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17000" r="-17000"/>
          </a:stretch>
        </a:blip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9CA286-848D-4822-ACD1-AEFC13A397E0}">
      <dsp:nvSpPr>
        <dsp:cNvPr id="0" name=""/>
        <dsp:cNvSpPr/>
      </dsp:nvSpPr>
      <dsp:spPr>
        <a:xfrm>
          <a:off x="8874553" y="1312133"/>
          <a:ext cx="1753041" cy="470144"/>
        </a:xfrm>
        <a:prstGeom prst="roundRect">
          <a:avLst/>
        </a:prstGeom>
        <a:solidFill>
          <a:srgbClr val="00B050"/>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1060" tIns="53340" rIns="53340" bIns="53340" numCol="1" spcCol="1270" anchor="ctr" anchorCtr="0">
          <a:noAutofit/>
        </a:bodyPr>
        <a:lstStyle/>
        <a:p>
          <a:pPr marL="0" lvl="0" indent="0" algn="l" defTabSz="622300">
            <a:lnSpc>
              <a:spcPct val="90000"/>
            </a:lnSpc>
            <a:spcBef>
              <a:spcPct val="0"/>
            </a:spcBef>
            <a:spcAft>
              <a:spcPct val="35000"/>
            </a:spcAft>
            <a:buNone/>
          </a:pPr>
          <a:r>
            <a:rPr lang="en-ZA" sz="1400" b="1" kern="1200" dirty="0"/>
            <a:t>Working Heart</a:t>
          </a:r>
        </a:p>
      </dsp:txBody>
      <dsp:txXfrm>
        <a:off x="8897504" y="1335084"/>
        <a:ext cx="1707139" cy="424242"/>
      </dsp:txXfrm>
    </dsp:sp>
    <dsp:sp modelId="{5A339577-9F64-44F0-A17B-564205D2CFD5}">
      <dsp:nvSpPr>
        <dsp:cNvPr id="0" name=""/>
        <dsp:cNvSpPr/>
      </dsp:nvSpPr>
      <dsp:spPr>
        <a:xfrm>
          <a:off x="10627595" y="1312133"/>
          <a:ext cx="879277" cy="470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45720" bIns="45720" numCol="1" spcCol="1270" anchor="ctr" anchorCtr="0">
          <a:noAutofit/>
        </a:bodyPr>
        <a:lstStyle/>
        <a:p>
          <a:pPr marL="0" lvl="0" indent="0" algn="l" defTabSz="800100">
            <a:lnSpc>
              <a:spcPct val="90000"/>
            </a:lnSpc>
            <a:spcBef>
              <a:spcPct val="0"/>
            </a:spcBef>
            <a:spcAft>
              <a:spcPct val="35000"/>
            </a:spcAft>
            <a:buNone/>
          </a:pPr>
          <a:r>
            <a:rPr lang="en-ZA" sz="1800" kern="1200" dirty="0"/>
            <a:t>20min</a:t>
          </a:r>
        </a:p>
      </dsp:txBody>
      <dsp:txXfrm>
        <a:off x="10627595" y="1312133"/>
        <a:ext cx="879277" cy="470144"/>
      </dsp:txXfrm>
    </dsp:sp>
    <dsp:sp modelId="{48A61EA2-DA75-40F4-9239-37CE7A9FCB05}">
      <dsp:nvSpPr>
        <dsp:cNvPr id="0" name=""/>
        <dsp:cNvSpPr/>
      </dsp:nvSpPr>
      <dsp:spPr>
        <a:xfrm>
          <a:off x="8388057" y="839789"/>
          <a:ext cx="813124" cy="812733"/>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17000" r="-17000"/>
          </a:stretch>
        </a:blip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9C22A4-F9EB-4660-9956-48506212E502}">
      <dsp:nvSpPr>
        <dsp:cNvPr id="0" name=""/>
        <dsp:cNvSpPr/>
      </dsp:nvSpPr>
      <dsp:spPr>
        <a:xfrm>
          <a:off x="6823826" y="4405120"/>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AE511C-2135-4819-8D3D-8E19419A91DD}">
      <dsp:nvSpPr>
        <dsp:cNvPr id="0" name=""/>
        <dsp:cNvSpPr/>
      </dsp:nvSpPr>
      <dsp:spPr>
        <a:xfrm>
          <a:off x="6643284" y="4478427"/>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F901F2-B684-48FA-B6D7-D7BB5C1318BA}">
      <dsp:nvSpPr>
        <dsp:cNvPr id="0" name=""/>
        <dsp:cNvSpPr/>
      </dsp:nvSpPr>
      <dsp:spPr>
        <a:xfrm>
          <a:off x="6458609" y="4539028"/>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7BE6BC-5B02-47D2-B9B8-FC64539B9843}">
      <dsp:nvSpPr>
        <dsp:cNvPr id="0" name=""/>
        <dsp:cNvSpPr/>
      </dsp:nvSpPr>
      <dsp:spPr>
        <a:xfrm>
          <a:off x="6271866" y="4585944"/>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72B10B-B305-42A4-B063-1364165F6BD8}">
      <dsp:nvSpPr>
        <dsp:cNvPr id="0" name=""/>
        <dsp:cNvSpPr/>
      </dsp:nvSpPr>
      <dsp:spPr>
        <a:xfrm>
          <a:off x="7807844" y="3695505"/>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AB31B4-E938-49F3-B436-01CBA18D5AF8}">
      <dsp:nvSpPr>
        <dsp:cNvPr id="0" name=""/>
        <dsp:cNvSpPr/>
      </dsp:nvSpPr>
      <dsp:spPr>
        <a:xfrm>
          <a:off x="7665203" y="3840165"/>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FD6413-D08A-463A-91B2-B802A7FE5873}">
      <dsp:nvSpPr>
        <dsp:cNvPr id="0" name=""/>
        <dsp:cNvSpPr/>
      </dsp:nvSpPr>
      <dsp:spPr>
        <a:xfrm>
          <a:off x="8399082" y="2815817"/>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5B5E7A-8507-46FB-8DFD-6C2ADC993F7A}">
      <dsp:nvSpPr>
        <dsp:cNvPr id="0" name=""/>
        <dsp:cNvSpPr/>
      </dsp:nvSpPr>
      <dsp:spPr>
        <a:xfrm>
          <a:off x="8716752" y="1744064"/>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80622E-4017-4B90-B2E0-2B9F2C8A9AF1}">
      <dsp:nvSpPr>
        <dsp:cNvPr id="0" name=""/>
        <dsp:cNvSpPr/>
      </dsp:nvSpPr>
      <dsp:spPr>
        <a:xfrm>
          <a:off x="8557573" y="476337"/>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B3202D-F3B8-4571-A7A5-70756CDE7631}">
      <dsp:nvSpPr>
        <dsp:cNvPr id="0" name=""/>
        <dsp:cNvSpPr/>
      </dsp:nvSpPr>
      <dsp:spPr>
        <a:xfrm>
          <a:off x="8676096" y="384947"/>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C8F7EB-F9E9-4E7E-AF6B-4A4A52B004F9}">
      <dsp:nvSpPr>
        <dsp:cNvPr id="0" name=""/>
        <dsp:cNvSpPr/>
      </dsp:nvSpPr>
      <dsp:spPr>
        <a:xfrm>
          <a:off x="8794619" y="293068"/>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CA56C0-139B-40C6-826F-B5E4604866E8}">
      <dsp:nvSpPr>
        <dsp:cNvPr id="0" name=""/>
        <dsp:cNvSpPr/>
      </dsp:nvSpPr>
      <dsp:spPr>
        <a:xfrm>
          <a:off x="8913142" y="384947"/>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BD33AC-E52A-48F1-8465-ABB567710F36}">
      <dsp:nvSpPr>
        <dsp:cNvPr id="0" name=""/>
        <dsp:cNvSpPr/>
      </dsp:nvSpPr>
      <dsp:spPr>
        <a:xfrm>
          <a:off x="9031666" y="476337"/>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1CA949-75FC-4C7E-9145-E4774870D7F5}">
      <dsp:nvSpPr>
        <dsp:cNvPr id="0" name=""/>
        <dsp:cNvSpPr/>
      </dsp:nvSpPr>
      <dsp:spPr>
        <a:xfrm>
          <a:off x="8794619" y="486600"/>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7FE2CB-8855-467E-A506-56A8812F4EC6}">
      <dsp:nvSpPr>
        <dsp:cNvPr id="0" name=""/>
        <dsp:cNvSpPr/>
      </dsp:nvSpPr>
      <dsp:spPr>
        <a:xfrm>
          <a:off x="8794619" y="680131"/>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0CABC7-EF7B-4482-A9E1-DFCB255F043B}">
      <dsp:nvSpPr>
        <dsp:cNvPr id="0" name=""/>
        <dsp:cNvSpPr/>
      </dsp:nvSpPr>
      <dsp:spPr>
        <a:xfrm>
          <a:off x="5819134" y="4753666"/>
          <a:ext cx="1753041" cy="470144"/>
        </a:xfrm>
        <a:prstGeom prst="roundRect">
          <a:avLst/>
        </a:prstGeom>
        <a:solidFill>
          <a:srgbClr val="0070C0"/>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1060" tIns="53340" rIns="53340" bIns="53340" numCol="1" spcCol="1270" anchor="ctr" anchorCtr="0">
          <a:noAutofit/>
        </a:bodyPr>
        <a:lstStyle/>
        <a:p>
          <a:pPr marL="0" lvl="0" indent="0" algn="l" defTabSz="622300">
            <a:lnSpc>
              <a:spcPct val="90000"/>
            </a:lnSpc>
            <a:spcBef>
              <a:spcPct val="0"/>
            </a:spcBef>
            <a:spcAft>
              <a:spcPct val="35000"/>
            </a:spcAft>
            <a:buNone/>
          </a:pPr>
          <a:r>
            <a:rPr lang="en-ZA" sz="1400" b="1" kern="1200" dirty="0" err="1"/>
            <a:t>Langendorff</a:t>
          </a:r>
          <a:endParaRPr lang="en-ZA" sz="1400" b="1" kern="1200" dirty="0"/>
        </a:p>
      </dsp:txBody>
      <dsp:txXfrm>
        <a:off x="5842085" y="4776617"/>
        <a:ext cx="1707139" cy="424242"/>
      </dsp:txXfrm>
    </dsp:sp>
    <dsp:sp modelId="{B4EFB045-2F7A-4C9A-B493-8108665786C2}">
      <dsp:nvSpPr>
        <dsp:cNvPr id="0" name=""/>
        <dsp:cNvSpPr/>
      </dsp:nvSpPr>
      <dsp:spPr>
        <a:xfrm>
          <a:off x="7572176" y="4753666"/>
          <a:ext cx="3934696" cy="470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45720" bIns="45720" numCol="1" spcCol="1270" anchor="ctr" anchorCtr="0">
          <a:noAutofit/>
        </a:bodyPr>
        <a:lstStyle/>
        <a:p>
          <a:pPr marL="0" lvl="0" indent="0" algn="l" defTabSz="800100">
            <a:lnSpc>
              <a:spcPct val="90000"/>
            </a:lnSpc>
            <a:spcBef>
              <a:spcPct val="0"/>
            </a:spcBef>
            <a:spcAft>
              <a:spcPct val="35000"/>
            </a:spcAft>
            <a:buNone/>
          </a:pPr>
          <a:r>
            <a:rPr lang="en-ZA" sz="1800" kern="1200" dirty="0"/>
            <a:t>10min</a:t>
          </a:r>
        </a:p>
      </dsp:txBody>
      <dsp:txXfrm>
        <a:off x="7572176" y="4753666"/>
        <a:ext cx="3934696" cy="470144"/>
      </dsp:txXfrm>
    </dsp:sp>
    <dsp:sp modelId="{9D4F2CD3-0950-4819-BCD5-C505382773E1}">
      <dsp:nvSpPr>
        <dsp:cNvPr id="0" name=""/>
        <dsp:cNvSpPr/>
      </dsp:nvSpPr>
      <dsp:spPr>
        <a:xfrm>
          <a:off x="5333327" y="4281323"/>
          <a:ext cx="813124" cy="81273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 r="-1000"/>
          </a:stretch>
        </a:blip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0EA532F-4D88-48DD-93A8-A280A780ACCE}">
      <dsp:nvSpPr>
        <dsp:cNvPr id="0" name=""/>
        <dsp:cNvSpPr/>
      </dsp:nvSpPr>
      <dsp:spPr>
        <a:xfrm>
          <a:off x="7359937" y="4197997"/>
          <a:ext cx="1753041" cy="470144"/>
        </a:xfrm>
        <a:prstGeom prst="roundRect">
          <a:avLst/>
        </a:prstGeom>
        <a:solidFill>
          <a:srgbClr val="0070C0"/>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1060" tIns="53340" rIns="53340" bIns="53340" numCol="1" spcCol="1270" anchor="ctr" anchorCtr="0">
          <a:noAutofit/>
        </a:bodyPr>
        <a:lstStyle/>
        <a:p>
          <a:pPr marL="0" lvl="0" indent="0" algn="l" defTabSz="622300">
            <a:lnSpc>
              <a:spcPct val="90000"/>
            </a:lnSpc>
            <a:spcBef>
              <a:spcPct val="0"/>
            </a:spcBef>
            <a:spcAft>
              <a:spcPct val="35000"/>
            </a:spcAft>
            <a:buNone/>
          </a:pPr>
          <a:r>
            <a:rPr lang="en-ZA" sz="1400" b="1" kern="1200" dirty="0"/>
            <a:t>Working Heart</a:t>
          </a:r>
        </a:p>
      </dsp:txBody>
      <dsp:txXfrm>
        <a:off x="7382888" y="4220948"/>
        <a:ext cx="1707139" cy="424242"/>
      </dsp:txXfrm>
    </dsp:sp>
    <dsp:sp modelId="{0B846EFC-310D-48F7-9986-D9777C16F588}">
      <dsp:nvSpPr>
        <dsp:cNvPr id="0" name=""/>
        <dsp:cNvSpPr/>
      </dsp:nvSpPr>
      <dsp:spPr>
        <a:xfrm>
          <a:off x="9112978" y="4197997"/>
          <a:ext cx="2393894" cy="470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45720" bIns="45720" numCol="1" spcCol="1270" anchor="ctr" anchorCtr="0">
          <a:noAutofit/>
        </a:bodyPr>
        <a:lstStyle/>
        <a:p>
          <a:pPr marL="0" lvl="0" indent="0" algn="l" defTabSz="800100">
            <a:lnSpc>
              <a:spcPct val="90000"/>
            </a:lnSpc>
            <a:spcBef>
              <a:spcPct val="0"/>
            </a:spcBef>
            <a:spcAft>
              <a:spcPct val="35000"/>
            </a:spcAft>
            <a:buNone/>
          </a:pPr>
          <a:r>
            <a:rPr lang="en-ZA" sz="1800" kern="1200" dirty="0"/>
            <a:t>20min</a:t>
          </a:r>
        </a:p>
      </dsp:txBody>
      <dsp:txXfrm>
        <a:off x="9112978" y="4197997"/>
        <a:ext cx="2393894" cy="470144"/>
      </dsp:txXfrm>
    </dsp:sp>
    <dsp:sp modelId="{BEC65301-7B98-4E9A-BC76-D9ABC5485AE6}">
      <dsp:nvSpPr>
        <dsp:cNvPr id="0" name=""/>
        <dsp:cNvSpPr/>
      </dsp:nvSpPr>
      <dsp:spPr>
        <a:xfrm>
          <a:off x="6873440" y="3725654"/>
          <a:ext cx="813124" cy="812733"/>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4000" b="-24000"/>
          </a:stretch>
        </a:blip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D90A07-8F2E-4E1B-A997-DA3586ACF49C}">
      <dsp:nvSpPr>
        <dsp:cNvPr id="0" name=""/>
        <dsp:cNvSpPr/>
      </dsp:nvSpPr>
      <dsp:spPr>
        <a:xfrm>
          <a:off x="8195112" y="3395038"/>
          <a:ext cx="1753041" cy="470144"/>
        </a:xfrm>
        <a:prstGeom prst="roundRect">
          <a:avLst/>
        </a:prstGeom>
        <a:solidFill>
          <a:srgbClr val="FF0000"/>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1060" tIns="53340" rIns="53340" bIns="53340" numCol="1" spcCol="1270" anchor="ctr" anchorCtr="0">
          <a:noAutofit/>
        </a:bodyPr>
        <a:lstStyle/>
        <a:p>
          <a:pPr marL="0" lvl="0" indent="0" algn="l" defTabSz="622300">
            <a:lnSpc>
              <a:spcPct val="90000"/>
            </a:lnSpc>
            <a:spcBef>
              <a:spcPct val="0"/>
            </a:spcBef>
            <a:spcAft>
              <a:spcPct val="35000"/>
            </a:spcAft>
            <a:buNone/>
          </a:pPr>
          <a:r>
            <a:rPr lang="en-ZA" sz="1400" b="1" kern="1200" dirty="0"/>
            <a:t>Global Ischemia</a:t>
          </a:r>
        </a:p>
      </dsp:txBody>
      <dsp:txXfrm>
        <a:off x="8218063" y="3417989"/>
        <a:ext cx="1707139" cy="424242"/>
      </dsp:txXfrm>
    </dsp:sp>
    <dsp:sp modelId="{3D4173DD-04A8-4987-909E-66312BE66B83}">
      <dsp:nvSpPr>
        <dsp:cNvPr id="0" name=""/>
        <dsp:cNvSpPr/>
      </dsp:nvSpPr>
      <dsp:spPr>
        <a:xfrm>
          <a:off x="9948154" y="3395038"/>
          <a:ext cx="1558718" cy="470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45720" bIns="45720" numCol="1" spcCol="1270" anchor="ctr" anchorCtr="0">
          <a:noAutofit/>
        </a:bodyPr>
        <a:lstStyle/>
        <a:p>
          <a:pPr marL="0" lvl="0" indent="0" algn="l" defTabSz="800100">
            <a:lnSpc>
              <a:spcPct val="90000"/>
            </a:lnSpc>
            <a:spcBef>
              <a:spcPct val="0"/>
            </a:spcBef>
            <a:spcAft>
              <a:spcPct val="35000"/>
            </a:spcAft>
            <a:buNone/>
          </a:pPr>
          <a:r>
            <a:rPr lang="en-ZA" sz="1800" kern="1200" dirty="0"/>
            <a:t>20min</a:t>
          </a:r>
        </a:p>
      </dsp:txBody>
      <dsp:txXfrm>
        <a:off x="9948154" y="3395038"/>
        <a:ext cx="1558718" cy="470144"/>
      </dsp:txXfrm>
    </dsp:sp>
    <dsp:sp modelId="{26C2AA52-D9F4-492B-8204-FD119C921F21}">
      <dsp:nvSpPr>
        <dsp:cNvPr id="0" name=""/>
        <dsp:cNvSpPr/>
      </dsp:nvSpPr>
      <dsp:spPr>
        <a:xfrm>
          <a:off x="7708615" y="2922694"/>
          <a:ext cx="813124" cy="812733"/>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9000" r="-39000"/>
          </a:stretch>
        </a:blip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A8DC72-837B-4C16-8D6E-5AF000D18517}">
      <dsp:nvSpPr>
        <dsp:cNvPr id="0" name=""/>
        <dsp:cNvSpPr/>
      </dsp:nvSpPr>
      <dsp:spPr>
        <a:xfrm>
          <a:off x="8631305" y="2362871"/>
          <a:ext cx="1753041" cy="470144"/>
        </a:xfrm>
        <a:prstGeom prst="roundRect">
          <a:avLst/>
        </a:prstGeom>
        <a:solidFill>
          <a:srgbClr val="00B050"/>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1060" tIns="53340" rIns="53340" bIns="53340" numCol="1" spcCol="1270" anchor="ctr" anchorCtr="0">
          <a:noAutofit/>
        </a:bodyPr>
        <a:lstStyle/>
        <a:p>
          <a:pPr marL="0" lvl="0" indent="0" algn="l" defTabSz="622300">
            <a:lnSpc>
              <a:spcPct val="90000"/>
            </a:lnSpc>
            <a:spcBef>
              <a:spcPct val="0"/>
            </a:spcBef>
            <a:spcAft>
              <a:spcPct val="35000"/>
            </a:spcAft>
            <a:buNone/>
          </a:pPr>
          <a:r>
            <a:rPr lang="en-ZA" sz="1400" b="1" kern="1200" dirty="0" err="1"/>
            <a:t>Langendorff</a:t>
          </a:r>
          <a:endParaRPr lang="en-ZA" sz="1400" b="1" kern="1200" dirty="0"/>
        </a:p>
      </dsp:txBody>
      <dsp:txXfrm>
        <a:off x="8654256" y="2385822"/>
        <a:ext cx="1707139" cy="424242"/>
      </dsp:txXfrm>
    </dsp:sp>
    <dsp:sp modelId="{2E220A04-B6D0-4F0F-AE43-0EC5956C81AA}">
      <dsp:nvSpPr>
        <dsp:cNvPr id="0" name=""/>
        <dsp:cNvSpPr/>
      </dsp:nvSpPr>
      <dsp:spPr>
        <a:xfrm>
          <a:off x="10384347" y="2362871"/>
          <a:ext cx="1122525" cy="470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45720" bIns="45720" numCol="1" spcCol="1270" anchor="ctr" anchorCtr="0">
          <a:noAutofit/>
        </a:bodyPr>
        <a:lstStyle/>
        <a:p>
          <a:pPr marL="0" lvl="0" indent="0" algn="l" defTabSz="800100">
            <a:lnSpc>
              <a:spcPct val="90000"/>
            </a:lnSpc>
            <a:spcBef>
              <a:spcPct val="0"/>
            </a:spcBef>
            <a:spcAft>
              <a:spcPct val="35000"/>
            </a:spcAft>
            <a:buNone/>
          </a:pPr>
          <a:r>
            <a:rPr lang="en-ZA" sz="1800" kern="1200" dirty="0"/>
            <a:t>10min</a:t>
          </a:r>
        </a:p>
      </dsp:txBody>
      <dsp:txXfrm>
        <a:off x="10384347" y="2362871"/>
        <a:ext cx="1122525" cy="470144"/>
      </dsp:txXfrm>
    </dsp:sp>
    <dsp:sp modelId="{7397DE4A-1C34-4A7E-9A57-7E190224A033}">
      <dsp:nvSpPr>
        <dsp:cNvPr id="0" name=""/>
        <dsp:cNvSpPr/>
      </dsp:nvSpPr>
      <dsp:spPr>
        <a:xfrm>
          <a:off x="8145498" y="1890527"/>
          <a:ext cx="813124" cy="812733"/>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17000" r="-17000"/>
          </a:stretch>
        </a:blip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9CA286-848D-4822-ACD1-AEFC13A397E0}">
      <dsp:nvSpPr>
        <dsp:cNvPr id="0" name=""/>
        <dsp:cNvSpPr/>
      </dsp:nvSpPr>
      <dsp:spPr>
        <a:xfrm>
          <a:off x="8874553" y="1312133"/>
          <a:ext cx="1753041" cy="470144"/>
        </a:xfrm>
        <a:prstGeom prst="roundRect">
          <a:avLst/>
        </a:prstGeom>
        <a:solidFill>
          <a:srgbClr val="00B050"/>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1060" tIns="53340" rIns="53340" bIns="53340" numCol="1" spcCol="1270" anchor="ctr" anchorCtr="0">
          <a:noAutofit/>
        </a:bodyPr>
        <a:lstStyle/>
        <a:p>
          <a:pPr marL="0" lvl="0" indent="0" algn="l" defTabSz="622300">
            <a:lnSpc>
              <a:spcPct val="90000"/>
            </a:lnSpc>
            <a:spcBef>
              <a:spcPct val="0"/>
            </a:spcBef>
            <a:spcAft>
              <a:spcPct val="35000"/>
            </a:spcAft>
            <a:buNone/>
          </a:pPr>
          <a:r>
            <a:rPr lang="en-ZA" sz="1400" b="1" kern="1200" dirty="0"/>
            <a:t>Working Heart</a:t>
          </a:r>
        </a:p>
      </dsp:txBody>
      <dsp:txXfrm>
        <a:off x="8897504" y="1335084"/>
        <a:ext cx="1707139" cy="424242"/>
      </dsp:txXfrm>
    </dsp:sp>
    <dsp:sp modelId="{5A339577-9F64-44F0-A17B-564205D2CFD5}">
      <dsp:nvSpPr>
        <dsp:cNvPr id="0" name=""/>
        <dsp:cNvSpPr/>
      </dsp:nvSpPr>
      <dsp:spPr>
        <a:xfrm>
          <a:off x="10627595" y="1312133"/>
          <a:ext cx="879277" cy="470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45720" bIns="45720" numCol="1" spcCol="1270" anchor="ctr" anchorCtr="0">
          <a:noAutofit/>
        </a:bodyPr>
        <a:lstStyle/>
        <a:p>
          <a:pPr marL="0" lvl="0" indent="0" algn="l" defTabSz="800100">
            <a:lnSpc>
              <a:spcPct val="90000"/>
            </a:lnSpc>
            <a:spcBef>
              <a:spcPct val="0"/>
            </a:spcBef>
            <a:spcAft>
              <a:spcPct val="35000"/>
            </a:spcAft>
            <a:buNone/>
          </a:pPr>
          <a:r>
            <a:rPr lang="en-ZA" sz="1800" kern="1200" dirty="0"/>
            <a:t>20min</a:t>
          </a:r>
        </a:p>
      </dsp:txBody>
      <dsp:txXfrm>
        <a:off x="10627595" y="1312133"/>
        <a:ext cx="879277" cy="470144"/>
      </dsp:txXfrm>
    </dsp:sp>
    <dsp:sp modelId="{48A61EA2-DA75-40F4-9239-37CE7A9FCB05}">
      <dsp:nvSpPr>
        <dsp:cNvPr id="0" name=""/>
        <dsp:cNvSpPr/>
      </dsp:nvSpPr>
      <dsp:spPr>
        <a:xfrm>
          <a:off x="8388057" y="839789"/>
          <a:ext cx="813124" cy="812733"/>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17000" r="-17000"/>
          </a:stretch>
        </a:blip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9C22A4-F9EB-4660-9956-48506212E502}">
      <dsp:nvSpPr>
        <dsp:cNvPr id="0" name=""/>
        <dsp:cNvSpPr/>
      </dsp:nvSpPr>
      <dsp:spPr>
        <a:xfrm>
          <a:off x="6823826" y="4405120"/>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AE511C-2135-4819-8D3D-8E19419A91DD}">
      <dsp:nvSpPr>
        <dsp:cNvPr id="0" name=""/>
        <dsp:cNvSpPr/>
      </dsp:nvSpPr>
      <dsp:spPr>
        <a:xfrm>
          <a:off x="6643284" y="4478427"/>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F901F2-B684-48FA-B6D7-D7BB5C1318BA}">
      <dsp:nvSpPr>
        <dsp:cNvPr id="0" name=""/>
        <dsp:cNvSpPr/>
      </dsp:nvSpPr>
      <dsp:spPr>
        <a:xfrm>
          <a:off x="6458609" y="4539028"/>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7BE6BC-5B02-47D2-B9B8-FC64539B9843}">
      <dsp:nvSpPr>
        <dsp:cNvPr id="0" name=""/>
        <dsp:cNvSpPr/>
      </dsp:nvSpPr>
      <dsp:spPr>
        <a:xfrm>
          <a:off x="6271866" y="4585944"/>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72B10B-B305-42A4-B063-1364165F6BD8}">
      <dsp:nvSpPr>
        <dsp:cNvPr id="0" name=""/>
        <dsp:cNvSpPr/>
      </dsp:nvSpPr>
      <dsp:spPr>
        <a:xfrm>
          <a:off x="7807844" y="3695505"/>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AB31B4-E938-49F3-B436-01CBA18D5AF8}">
      <dsp:nvSpPr>
        <dsp:cNvPr id="0" name=""/>
        <dsp:cNvSpPr/>
      </dsp:nvSpPr>
      <dsp:spPr>
        <a:xfrm>
          <a:off x="7665203" y="3840165"/>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FD6413-D08A-463A-91B2-B802A7FE5873}">
      <dsp:nvSpPr>
        <dsp:cNvPr id="0" name=""/>
        <dsp:cNvSpPr/>
      </dsp:nvSpPr>
      <dsp:spPr>
        <a:xfrm>
          <a:off x="8399082" y="2815817"/>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5B5E7A-8507-46FB-8DFD-6C2ADC993F7A}">
      <dsp:nvSpPr>
        <dsp:cNvPr id="0" name=""/>
        <dsp:cNvSpPr/>
      </dsp:nvSpPr>
      <dsp:spPr>
        <a:xfrm>
          <a:off x="8716752" y="1744064"/>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80622E-4017-4B90-B2E0-2B9F2C8A9AF1}">
      <dsp:nvSpPr>
        <dsp:cNvPr id="0" name=""/>
        <dsp:cNvSpPr/>
      </dsp:nvSpPr>
      <dsp:spPr>
        <a:xfrm>
          <a:off x="8557573" y="476337"/>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B3202D-F3B8-4571-A7A5-70756CDE7631}">
      <dsp:nvSpPr>
        <dsp:cNvPr id="0" name=""/>
        <dsp:cNvSpPr/>
      </dsp:nvSpPr>
      <dsp:spPr>
        <a:xfrm>
          <a:off x="8676096" y="384947"/>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C8F7EB-F9E9-4E7E-AF6B-4A4A52B004F9}">
      <dsp:nvSpPr>
        <dsp:cNvPr id="0" name=""/>
        <dsp:cNvSpPr/>
      </dsp:nvSpPr>
      <dsp:spPr>
        <a:xfrm>
          <a:off x="8794619" y="293068"/>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CA56C0-139B-40C6-826F-B5E4604866E8}">
      <dsp:nvSpPr>
        <dsp:cNvPr id="0" name=""/>
        <dsp:cNvSpPr/>
      </dsp:nvSpPr>
      <dsp:spPr>
        <a:xfrm>
          <a:off x="8913142" y="384947"/>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BD33AC-E52A-48F1-8465-ABB567710F36}">
      <dsp:nvSpPr>
        <dsp:cNvPr id="0" name=""/>
        <dsp:cNvSpPr/>
      </dsp:nvSpPr>
      <dsp:spPr>
        <a:xfrm>
          <a:off x="9031666" y="476337"/>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1CA949-75FC-4C7E-9145-E4774870D7F5}">
      <dsp:nvSpPr>
        <dsp:cNvPr id="0" name=""/>
        <dsp:cNvSpPr/>
      </dsp:nvSpPr>
      <dsp:spPr>
        <a:xfrm>
          <a:off x="8794619" y="486600"/>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7FE2CB-8855-467E-A506-56A8812F4EC6}">
      <dsp:nvSpPr>
        <dsp:cNvPr id="0" name=""/>
        <dsp:cNvSpPr/>
      </dsp:nvSpPr>
      <dsp:spPr>
        <a:xfrm>
          <a:off x="8794619" y="680131"/>
          <a:ext cx="81312" cy="8131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0CABC7-EF7B-4482-A9E1-DFCB255F043B}">
      <dsp:nvSpPr>
        <dsp:cNvPr id="0" name=""/>
        <dsp:cNvSpPr/>
      </dsp:nvSpPr>
      <dsp:spPr>
        <a:xfrm>
          <a:off x="5819134" y="4753666"/>
          <a:ext cx="1753041" cy="470144"/>
        </a:xfrm>
        <a:prstGeom prst="roundRect">
          <a:avLst/>
        </a:prstGeom>
        <a:solidFill>
          <a:srgbClr val="0070C0"/>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1060" tIns="53340" rIns="53340" bIns="53340" numCol="1" spcCol="1270" anchor="ctr" anchorCtr="0">
          <a:noAutofit/>
        </a:bodyPr>
        <a:lstStyle/>
        <a:p>
          <a:pPr marL="0" lvl="0" indent="0" algn="l" defTabSz="622300">
            <a:lnSpc>
              <a:spcPct val="90000"/>
            </a:lnSpc>
            <a:spcBef>
              <a:spcPct val="0"/>
            </a:spcBef>
            <a:spcAft>
              <a:spcPct val="35000"/>
            </a:spcAft>
            <a:buNone/>
          </a:pPr>
          <a:r>
            <a:rPr lang="en-ZA" sz="1400" b="1" kern="1200" dirty="0" err="1"/>
            <a:t>Langendorff</a:t>
          </a:r>
          <a:endParaRPr lang="en-ZA" sz="1400" b="1" kern="1200" dirty="0"/>
        </a:p>
      </dsp:txBody>
      <dsp:txXfrm>
        <a:off x="5842085" y="4776617"/>
        <a:ext cx="1707139" cy="424242"/>
      </dsp:txXfrm>
    </dsp:sp>
    <dsp:sp modelId="{B4EFB045-2F7A-4C9A-B493-8108665786C2}">
      <dsp:nvSpPr>
        <dsp:cNvPr id="0" name=""/>
        <dsp:cNvSpPr/>
      </dsp:nvSpPr>
      <dsp:spPr>
        <a:xfrm>
          <a:off x="7572176" y="4753666"/>
          <a:ext cx="3934696" cy="470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45720" bIns="45720" numCol="1" spcCol="1270" anchor="ctr" anchorCtr="0">
          <a:noAutofit/>
        </a:bodyPr>
        <a:lstStyle/>
        <a:p>
          <a:pPr marL="0" lvl="0" indent="0" algn="l" defTabSz="800100">
            <a:lnSpc>
              <a:spcPct val="90000"/>
            </a:lnSpc>
            <a:spcBef>
              <a:spcPct val="0"/>
            </a:spcBef>
            <a:spcAft>
              <a:spcPct val="35000"/>
            </a:spcAft>
            <a:buNone/>
          </a:pPr>
          <a:r>
            <a:rPr lang="en-ZA" sz="1800" kern="1200" dirty="0"/>
            <a:t>10min</a:t>
          </a:r>
        </a:p>
      </dsp:txBody>
      <dsp:txXfrm>
        <a:off x="7572176" y="4753666"/>
        <a:ext cx="3934696" cy="470144"/>
      </dsp:txXfrm>
    </dsp:sp>
    <dsp:sp modelId="{9D4F2CD3-0950-4819-BCD5-C505382773E1}">
      <dsp:nvSpPr>
        <dsp:cNvPr id="0" name=""/>
        <dsp:cNvSpPr/>
      </dsp:nvSpPr>
      <dsp:spPr>
        <a:xfrm>
          <a:off x="5333327" y="4281323"/>
          <a:ext cx="813124" cy="81273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 r="-1000"/>
          </a:stretch>
        </a:blip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0EA532F-4D88-48DD-93A8-A280A780ACCE}">
      <dsp:nvSpPr>
        <dsp:cNvPr id="0" name=""/>
        <dsp:cNvSpPr/>
      </dsp:nvSpPr>
      <dsp:spPr>
        <a:xfrm>
          <a:off x="7359937" y="4197997"/>
          <a:ext cx="1753041" cy="470144"/>
        </a:xfrm>
        <a:prstGeom prst="roundRect">
          <a:avLst/>
        </a:prstGeom>
        <a:solidFill>
          <a:srgbClr val="0070C0"/>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1060" tIns="53340" rIns="53340" bIns="53340" numCol="1" spcCol="1270" anchor="ctr" anchorCtr="0">
          <a:noAutofit/>
        </a:bodyPr>
        <a:lstStyle/>
        <a:p>
          <a:pPr marL="0" lvl="0" indent="0" algn="l" defTabSz="622300">
            <a:lnSpc>
              <a:spcPct val="90000"/>
            </a:lnSpc>
            <a:spcBef>
              <a:spcPct val="0"/>
            </a:spcBef>
            <a:spcAft>
              <a:spcPct val="35000"/>
            </a:spcAft>
            <a:buNone/>
          </a:pPr>
          <a:r>
            <a:rPr lang="en-ZA" sz="1400" b="1" kern="1200" dirty="0"/>
            <a:t>Working Heart</a:t>
          </a:r>
        </a:p>
      </dsp:txBody>
      <dsp:txXfrm>
        <a:off x="7382888" y="4220948"/>
        <a:ext cx="1707139" cy="424242"/>
      </dsp:txXfrm>
    </dsp:sp>
    <dsp:sp modelId="{0B846EFC-310D-48F7-9986-D9777C16F588}">
      <dsp:nvSpPr>
        <dsp:cNvPr id="0" name=""/>
        <dsp:cNvSpPr/>
      </dsp:nvSpPr>
      <dsp:spPr>
        <a:xfrm>
          <a:off x="9112978" y="4197997"/>
          <a:ext cx="2393894" cy="470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45720" bIns="45720" numCol="1" spcCol="1270" anchor="ctr" anchorCtr="0">
          <a:noAutofit/>
        </a:bodyPr>
        <a:lstStyle/>
        <a:p>
          <a:pPr marL="0" lvl="0" indent="0" algn="l" defTabSz="800100">
            <a:lnSpc>
              <a:spcPct val="90000"/>
            </a:lnSpc>
            <a:spcBef>
              <a:spcPct val="0"/>
            </a:spcBef>
            <a:spcAft>
              <a:spcPct val="35000"/>
            </a:spcAft>
            <a:buNone/>
          </a:pPr>
          <a:r>
            <a:rPr lang="en-ZA" sz="1800" kern="1200" dirty="0"/>
            <a:t>20min</a:t>
          </a:r>
        </a:p>
      </dsp:txBody>
      <dsp:txXfrm>
        <a:off x="9112978" y="4197997"/>
        <a:ext cx="2393894" cy="470144"/>
      </dsp:txXfrm>
    </dsp:sp>
    <dsp:sp modelId="{BEC65301-7B98-4E9A-BC76-D9ABC5485AE6}">
      <dsp:nvSpPr>
        <dsp:cNvPr id="0" name=""/>
        <dsp:cNvSpPr/>
      </dsp:nvSpPr>
      <dsp:spPr>
        <a:xfrm>
          <a:off x="6873440" y="3725654"/>
          <a:ext cx="813124" cy="812733"/>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4000" b="-24000"/>
          </a:stretch>
        </a:blip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D90A07-8F2E-4E1B-A997-DA3586ACF49C}">
      <dsp:nvSpPr>
        <dsp:cNvPr id="0" name=""/>
        <dsp:cNvSpPr/>
      </dsp:nvSpPr>
      <dsp:spPr>
        <a:xfrm>
          <a:off x="8195112" y="3395038"/>
          <a:ext cx="1753041" cy="470144"/>
        </a:xfrm>
        <a:prstGeom prst="roundRect">
          <a:avLst/>
        </a:prstGeom>
        <a:solidFill>
          <a:srgbClr val="FF0000"/>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1060" tIns="53340" rIns="53340" bIns="53340" numCol="1" spcCol="1270" anchor="ctr" anchorCtr="0">
          <a:noAutofit/>
        </a:bodyPr>
        <a:lstStyle/>
        <a:p>
          <a:pPr marL="0" lvl="0" indent="0" algn="l" defTabSz="622300">
            <a:lnSpc>
              <a:spcPct val="90000"/>
            </a:lnSpc>
            <a:spcBef>
              <a:spcPct val="0"/>
            </a:spcBef>
            <a:spcAft>
              <a:spcPct val="35000"/>
            </a:spcAft>
            <a:buNone/>
          </a:pPr>
          <a:r>
            <a:rPr lang="en-ZA" sz="1400" b="1" kern="1200" dirty="0"/>
            <a:t>Global Ischemia</a:t>
          </a:r>
        </a:p>
      </dsp:txBody>
      <dsp:txXfrm>
        <a:off x="8218063" y="3417989"/>
        <a:ext cx="1707139" cy="424242"/>
      </dsp:txXfrm>
    </dsp:sp>
    <dsp:sp modelId="{3D4173DD-04A8-4987-909E-66312BE66B83}">
      <dsp:nvSpPr>
        <dsp:cNvPr id="0" name=""/>
        <dsp:cNvSpPr/>
      </dsp:nvSpPr>
      <dsp:spPr>
        <a:xfrm>
          <a:off x="9948154" y="3395038"/>
          <a:ext cx="1558718" cy="470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45720" bIns="45720" numCol="1" spcCol="1270" anchor="ctr" anchorCtr="0">
          <a:noAutofit/>
        </a:bodyPr>
        <a:lstStyle/>
        <a:p>
          <a:pPr marL="0" lvl="0" indent="0" algn="l" defTabSz="800100">
            <a:lnSpc>
              <a:spcPct val="90000"/>
            </a:lnSpc>
            <a:spcBef>
              <a:spcPct val="0"/>
            </a:spcBef>
            <a:spcAft>
              <a:spcPct val="35000"/>
            </a:spcAft>
            <a:buNone/>
          </a:pPr>
          <a:r>
            <a:rPr lang="en-ZA" sz="1800" kern="1200" dirty="0"/>
            <a:t>20min</a:t>
          </a:r>
        </a:p>
      </dsp:txBody>
      <dsp:txXfrm>
        <a:off x="9948154" y="3395038"/>
        <a:ext cx="1558718" cy="470144"/>
      </dsp:txXfrm>
    </dsp:sp>
    <dsp:sp modelId="{26C2AA52-D9F4-492B-8204-FD119C921F21}">
      <dsp:nvSpPr>
        <dsp:cNvPr id="0" name=""/>
        <dsp:cNvSpPr/>
      </dsp:nvSpPr>
      <dsp:spPr>
        <a:xfrm>
          <a:off x="7708615" y="2922694"/>
          <a:ext cx="813124" cy="812733"/>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9000" r="-39000"/>
          </a:stretch>
        </a:blip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A8DC72-837B-4C16-8D6E-5AF000D18517}">
      <dsp:nvSpPr>
        <dsp:cNvPr id="0" name=""/>
        <dsp:cNvSpPr/>
      </dsp:nvSpPr>
      <dsp:spPr>
        <a:xfrm>
          <a:off x="8631305" y="2362871"/>
          <a:ext cx="1753041" cy="470144"/>
        </a:xfrm>
        <a:prstGeom prst="roundRect">
          <a:avLst/>
        </a:prstGeom>
        <a:solidFill>
          <a:srgbClr val="00B050"/>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1060" tIns="53340" rIns="53340" bIns="53340" numCol="1" spcCol="1270" anchor="ctr" anchorCtr="0">
          <a:noAutofit/>
        </a:bodyPr>
        <a:lstStyle/>
        <a:p>
          <a:pPr marL="0" lvl="0" indent="0" algn="l" defTabSz="622300">
            <a:lnSpc>
              <a:spcPct val="90000"/>
            </a:lnSpc>
            <a:spcBef>
              <a:spcPct val="0"/>
            </a:spcBef>
            <a:spcAft>
              <a:spcPct val="35000"/>
            </a:spcAft>
            <a:buNone/>
          </a:pPr>
          <a:r>
            <a:rPr lang="en-ZA" sz="1400" b="1" kern="1200" dirty="0" err="1"/>
            <a:t>Langendorff</a:t>
          </a:r>
          <a:endParaRPr lang="en-ZA" sz="1400" b="1" kern="1200" dirty="0"/>
        </a:p>
      </dsp:txBody>
      <dsp:txXfrm>
        <a:off x="8654256" y="2385822"/>
        <a:ext cx="1707139" cy="424242"/>
      </dsp:txXfrm>
    </dsp:sp>
    <dsp:sp modelId="{2E220A04-B6D0-4F0F-AE43-0EC5956C81AA}">
      <dsp:nvSpPr>
        <dsp:cNvPr id="0" name=""/>
        <dsp:cNvSpPr/>
      </dsp:nvSpPr>
      <dsp:spPr>
        <a:xfrm>
          <a:off x="10384347" y="2362871"/>
          <a:ext cx="1122525" cy="470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45720" bIns="45720" numCol="1" spcCol="1270" anchor="ctr" anchorCtr="0">
          <a:noAutofit/>
        </a:bodyPr>
        <a:lstStyle/>
        <a:p>
          <a:pPr marL="0" lvl="0" indent="0" algn="l" defTabSz="800100">
            <a:lnSpc>
              <a:spcPct val="90000"/>
            </a:lnSpc>
            <a:spcBef>
              <a:spcPct val="0"/>
            </a:spcBef>
            <a:spcAft>
              <a:spcPct val="35000"/>
            </a:spcAft>
            <a:buNone/>
          </a:pPr>
          <a:r>
            <a:rPr lang="en-ZA" sz="1800" kern="1200" dirty="0"/>
            <a:t>10min</a:t>
          </a:r>
        </a:p>
      </dsp:txBody>
      <dsp:txXfrm>
        <a:off x="10384347" y="2362871"/>
        <a:ext cx="1122525" cy="470144"/>
      </dsp:txXfrm>
    </dsp:sp>
    <dsp:sp modelId="{7397DE4A-1C34-4A7E-9A57-7E190224A033}">
      <dsp:nvSpPr>
        <dsp:cNvPr id="0" name=""/>
        <dsp:cNvSpPr/>
      </dsp:nvSpPr>
      <dsp:spPr>
        <a:xfrm>
          <a:off x="8145498" y="1890527"/>
          <a:ext cx="813124" cy="812733"/>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17000" r="-17000"/>
          </a:stretch>
        </a:blip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9CA286-848D-4822-ACD1-AEFC13A397E0}">
      <dsp:nvSpPr>
        <dsp:cNvPr id="0" name=""/>
        <dsp:cNvSpPr/>
      </dsp:nvSpPr>
      <dsp:spPr>
        <a:xfrm>
          <a:off x="8874553" y="1312133"/>
          <a:ext cx="1753041" cy="470144"/>
        </a:xfrm>
        <a:prstGeom prst="roundRect">
          <a:avLst/>
        </a:prstGeom>
        <a:solidFill>
          <a:srgbClr val="00B050"/>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1060" tIns="53340" rIns="53340" bIns="53340" numCol="1" spcCol="1270" anchor="ctr" anchorCtr="0">
          <a:noAutofit/>
        </a:bodyPr>
        <a:lstStyle/>
        <a:p>
          <a:pPr marL="0" lvl="0" indent="0" algn="l" defTabSz="622300">
            <a:lnSpc>
              <a:spcPct val="90000"/>
            </a:lnSpc>
            <a:spcBef>
              <a:spcPct val="0"/>
            </a:spcBef>
            <a:spcAft>
              <a:spcPct val="35000"/>
            </a:spcAft>
            <a:buNone/>
          </a:pPr>
          <a:r>
            <a:rPr lang="en-ZA" sz="1400" b="1" kern="1200" dirty="0"/>
            <a:t>Working Heart</a:t>
          </a:r>
        </a:p>
      </dsp:txBody>
      <dsp:txXfrm>
        <a:off x="8897504" y="1335084"/>
        <a:ext cx="1707139" cy="424242"/>
      </dsp:txXfrm>
    </dsp:sp>
    <dsp:sp modelId="{5A339577-9F64-44F0-A17B-564205D2CFD5}">
      <dsp:nvSpPr>
        <dsp:cNvPr id="0" name=""/>
        <dsp:cNvSpPr/>
      </dsp:nvSpPr>
      <dsp:spPr>
        <a:xfrm>
          <a:off x="10627595" y="1312133"/>
          <a:ext cx="879277" cy="470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45720" bIns="45720" numCol="1" spcCol="1270" anchor="ctr" anchorCtr="0">
          <a:noAutofit/>
        </a:bodyPr>
        <a:lstStyle/>
        <a:p>
          <a:pPr marL="0" lvl="0" indent="0" algn="l" defTabSz="800100">
            <a:lnSpc>
              <a:spcPct val="90000"/>
            </a:lnSpc>
            <a:spcBef>
              <a:spcPct val="0"/>
            </a:spcBef>
            <a:spcAft>
              <a:spcPct val="35000"/>
            </a:spcAft>
            <a:buNone/>
          </a:pPr>
          <a:r>
            <a:rPr lang="en-ZA" sz="1800" kern="1200" dirty="0"/>
            <a:t>20min</a:t>
          </a:r>
        </a:p>
      </dsp:txBody>
      <dsp:txXfrm>
        <a:off x="10627595" y="1312133"/>
        <a:ext cx="879277" cy="470144"/>
      </dsp:txXfrm>
    </dsp:sp>
    <dsp:sp modelId="{48A61EA2-DA75-40F4-9239-37CE7A9FCB05}">
      <dsp:nvSpPr>
        <dsp:cNvPr id="0" name=""/>
        <dsp:cNvSpPr/>
      </dsp:nvSpPr>
      <dsp:spPr>
        <a:xfrm>
          <a:off x="8388057" y="839789"/>
          <a:ext cx="813124" cy="812733"/>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17000" r="-17000"/>
          </a:stretch>
        </a:blip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269205-6E19-479C-9768-DE67EF95BE1B}">
      <dsp:nvSpPr>
        <dsp:cNvPr id="0" name=""/>
        <dsp:cNvSpPr/>
      </dsp:nvSpPr>
      <dsp:spPr>
        <a:xfrm>
          <a:off x="6546013" y="3319327"/>
          <a:ext cx="1124152" cy="501315"/>
        </a:xfrm>
        <a:custGeom>
          <a:avLst/>
          <a:gdLst/>
          <a:ahLst/>
          <a:cxnLst/>
          <a:rect l="0" t="0" r="0" b="0"/>
          <a:pathLst>
            <a:path>
              <a:moveTo>
                <a:pt x="0" y="0"/>
              </a:moveTo>
              <a:lnTo>
                <a:pt x="0" y="298861"/>
              </a:lnTo>
              <a:lnTo>
                <a:pt x="1124152" y="298861"/>
              </a:lnTo>
              <a:lnTo>
                <a:pt x="1124152" y="501315"/>
              </a:lnTo>
            </a:path>
          </a:pathLst>
        </a:custGeom>
        <a:noFill/>
        <a:ln w="19050" cap="flat" cmpd="sng" algn="ctr">
          <a:solidFill>
            <a:scrgbClr r="0" g="0" b="0"/>
          </a:solidFill>
          <a:prstDash val="solid"/>
          <a:tailEnd type="triangle" w="lg" len="lg"/>
        </a:ln>
        <a:effectLst/>
      </dsp:spPr>
      <dsp:style>
        <a:lnRef idx="2">
          <a:scrgbClr r="0" g="0" b="0"/>
        </a:lnRef>
        <a:fillRef idx="0">
          <a:scrgbClr r="0" g="0" b="0"/>
        </a:fillRef>
        <a:effectRef idx="0">
          <a:scrgbClr r="0" g="0" b="0"/>
        </a:effectRef>
        <a:fontRef idx="minor"/>
      </dsp:style>
    </dsp:sp>
    <dsp:sp modelId="{B131D7DF-534D-4F62-9F72-D8B105904A55}">
      <dsp:nvSpPr>
        <dsp:cNvPr id="0" name=""/>
        <dsp:cNvSpPr/>
      </dsp:nvSpPr>
      <dsp:spPr>
        <a:xfrm>
          <a:off x="5421861" y="3319327"/>
          <a:ext cx="1124152" cy="501315"/>
        </a:xfrm>
        <a:custGeom>
          <a:avLst/>
          <a:gdLst/>
          <a:ahLst/>
          <a:cxnLst/>
          <a:rect l="0" t="0" r="0" b="0"/>
          <a:pathLst>
            <a:path>
              <a:moveTo>
                <a:pt x="1124152" y="0"/>
              </a:moveTo>
              <a:lnTo>
                <a:pt x="1124152" y="298861"/>
              </a:lnTo>
              <a:lnTo>
                <a:pt x="0" y="298861"/>
              </a:lnTo>
              <a:lnTo>
                <a:pt x="0" y="501315"/>
              </a:lnTo>
            </a:path>
          </a:pathLst>
        </a:custGeom>
        <a:noFill/>
        <a:ln w="19050" cap="flat" cmpd="sng" algn="ctr">
          <a:solidFill>
            <a:scrgbClr r="0" g="0" b="0"/>
          </a:solidFill>
          <a:prstDash val="solid"/>
          <a:tailEnd type="triangle" w="lg" len="lg"/>
        </a:ln>
        <a:effectLst/>
      </dsp:spPr>
      <dsp:style>
        <a:lnRef idx="2">
          <a:scrgbClr r="0" g="0" b="0"/>
        </a:lnRef>
        <a:fillRef idx="0">
          <a:scrgbClr r="0" g="0" b="0"/>
        </a:fillRef>
        <a:effectRef idx="0">
          <a:scrgbClr r="0" g="0" b="0"/>
        </a:effectRef>
        <a:fontRef idx="minor"/>
      </dsp:style>
    </dsp:sp>
    <dsp:sp modelId="{5BE90029-D17A-4305-90DD-1B74E5D696F3}">
      <dsp:nvSpPr>
        <dsp:cNvPr id="0" name=""/>
        <dsp:cNvSpPr/>
      </dsp:nvSpPr>
      <dsp:spPr>
        <a:xfrm>
          <a:off x="4297709" y="1950349"/>
          <a:ext cx="2248304" cy="501315"/>
        </a:xfrm>
        <a:custGeom>
          <a:avLst/>
          <a:gdLst/>
          <a:ahLst/>
          <a:cxnLst/>
          <a:rect l="0" t="0" r="0" b="0"/>
          <a:pathLst>
            <a:path>
              <a:moveTo>
                <a:pt x="0" y="0"/>
              </a:moveTo>
              <a:lnTo>
                <a:pt x="0" y="298861"/>
              </a:lnTo>
              <a:lnTo>
                <a:pt x="2248304" y="298861"/>
              </a:lnTo>
              <a:lnTo>
                <a:pt x="2248304" y="501315"/>
              </a:lnTo>
            </a:path>
          </a:pathLst>
        </a:custGeom>
        <a:noFill/>
        <a:ln w="19050" cap="flat" cmpd="sng" algn="ctr">
          <a:solidFill>
            <a:scrgbClr r="0" g="0" b="0"/>
          </a:solidFill>
          <a:prstDash val="solid"/>
          <a:tailEnd type="arrow" w="lg" len="lg"/>
        </a:ln>
        <a:effectLst/>
      </dsp:spPr>
      <dsp:style>
        <a:lnRef idx="2">
          <a:scrgbClr r="0" g="0" b="0"/>
        </a:lnRef>
        <a:fillRef idx="0">
          <a:scrgbClr r="0" g="0" b="0"/>
        </a:fillRef>
        <a:effectRef idx="0">
          <a:scrgbClr r="0" g="0" b="0"/>
        </a:effectRef>
        <a:fontRef idx="minor"/>
      </dsp:style>
    </dsp:sp>
    <dsp:sp modelId="{0AC156AC-89F6-4788-ACA4-65D61C290D4D}">
      <dsp:nvSpPr>
        <dsp:cNvPr id="0" name=""/>
        <dsp:cNvSpPr/>
      </dsp:nvSpPr>
      <dsp:spPr>
        <a:xfrm>
          <a:off x="2049405" y="3319327"/>
          <a:ext cx="1124152" cy="501315"/>
        </a:xfrm>
        <a:custGeom>
          <a:avLst/>
          <a:gdLst/>
          <a:ahLst/>
          <a:cxnLst/>
          <a:rect l="0" t="0" r="0" b="0"/>
          <a:pathLst>
            <a:path>
              <a:moveTo>
                <a:pt x="0" y="0"/>
              </a:moveTo>
              <a:lnTo>
                <a:pt x="0" y="298861"/>
              </a:lnTo>
              <a:lnTo>
                <a:pt x="1124152" y="298861"/>
              </a:lnTo>
              <a:lnTo>
                <a:pt x="1124152" y="501315"/>
              </a:lnTo>
            </a:path>
          </a:pathLst>
        </a:custGeom>
        <a:noFill/>
        <a:ln w="19050" cap="flat" cmpd="sng" algn="ctr">
          <a:solidFill>
            <a:scrgbClr r="0" g="0" b="0"/>
          </a:solidFill>
          <a:prstDash val="solid"/>
          <a:tailEnd type="triangle" w="lg" len="lg"/>
        </a:ln>
        <a:effectLst/>
      </dsp:spPr>
      <dsp:style>
        <a:lnRef idx="2">
          <a:scrgbClr r="0" g="0" b="0"/>
        </a:lnRef>
        <a:fillRef idx="0">
          <a:scrgbClr r="0" g="0" b="0"/>
        </a:fillRef>
        <a:effectRef idx="0">
          <a:scrgbClr r="0" g="0" b="0"/>
        </a:effectRef>
        <a:fontRef idx="minor"/>
      </dsp:style>
    </dsp:sp>
    <dsp:sp modelId="{5CF9A47D-4C7A-47D6-825E-7F4198A1FB37}">
      <dsp:nvSpPr>
        <dsp:cNvPr id="0" name=""/>
        <dsp:cNvSpPr/>
      </dsp:nvSpPr>
      <dsp:spPr>
        <a:xfrm>
          <a:off x="925252" y="3319327"/>
          <a:ext cx="1124152" cy="501315"/>
        </a:xfrm>
        <a:custGeom>
          <a:avLst/>
          <a:gdLst/>
          <a:ahLst/>
          <a:cxnLst/>
          <a:rect l="0" t="0" r="0" b="0"/>
          <a:pathLst>
            <a:path>
              <a:moveTo>
                <a:pt x="1124152" y="0"/>
              </a:moveTo>
              <a:lnTo>
                <a:pt x="1124152" y="298861"/>
              </a:lnTo>
              <a:lnTo>
                <a:pt x="0" y="298861"/>
              </a:lnTo>
              <a:lnTo>
                <a:pt x="0" y="501315"/>
              </a:lnTo>
            </a:path>
          </a:pathLst>
        </a:custGeom>
        <a:noFill/>
        <a:ln w="19050" cap="flat" cmpd="sng" algn="ctr">
          <a:solidFill>
            <a:scrgbClr r="0" g="0" b="0"/>
          </a:solidFill>
          <a:prstDash val="solid"/>
          <a:tailEnd type="triangle" w="lg" len="lg"/>
        </a:ln>
        <a:effectLst/>
      </dsp:spPr>
      <dsp:style>
        <a:lnRef idx="2">
          <a:scrgbClr r="0" g="0" b="0"/>
        </a:lnRef>
        <a:fillRef idx="0">
          <a:scrgbClr r="0" g="0" b="0"/>
        </a:fillRef>
        <a:effectRef idx="0">
          <a:scrgbClr r="0" g="0" b="0"/>
        </a:effectRef>
        <a:fontRef idx="minor"/>
      </dsp:style>
    </dsp:sp>
    <dsp:sp modelId="{90284B94-6ED6-4166-A04E-9CEF6A2F8D14}">
      <dsp:nvSpPr>
        <dsp:cNvPr id="0" name=""/>
        <dsp:cNvSpPr/>
      </dsp:nvSpPr>
      <dsp:spPr>
        <a:xfrm>
          <a:off x="2049405" y="1950349"/>
          <a:ext cx="2248304" cy="501315"/>
        </a:xfrm>
        <a:custGeom>
          <a:avLst/>
          <a:gdLst/>
          <a:ahLst/>
          <a:cxnLst/>
          <a:rect l="0" t="0" r="0" b="0"/>
          <a:pathLst>
            <a:path>
              <a:moveTo>
                <a:pt x="2248304" y="0"/>
              </a:moveTo>
              <a:lnTo>
                <a:pt x="2248304" y="298861"/>
              </a:lnTo>
              <a:lnTo>
                <a:pt x="0" y="298861"/>
              </a:lnTo>
              <a:lnTo>
                <a:pt x="0" y="501315"/>
              </a:lnTo>
            </a:path>
          </a:pathLst>
        </a:custGeom>
        <a:noFill/>
        <a:ln w="19050" cap="flat" cmpd="sng" algn="ctr">
          <a:solidFill>
            <a:scrgbClr r="0" g="0" b="0"/>
          </a:solidFill>
          <a:prstDash val="solid"/>
          <a:tailEnd type="arrow" w="lg" len="lg"/>
        </a:ln>
        <a:effectLst/>
      </dsp:spPr>
      <dsp:style>
        <a:lnRef idx="2">
          <a:scrgbClr r="0" g="0" b="0"/>
        </a:lnRef>
        <a:fillRef idx="0">
          <a:scrgbClr r="0" g="0" b="0"/>
        </a:fillRef>
        <a:effectRef idx="0">
          <a:scrgbClr r="0" g="0" b="0"/>
        </a:effectRef>
        <a:fontRef idx="minor"/>
      </dsp:style>
    </dsp:sp>
    <dsp:sp modelId="{94441179-F5F7-45ED-8C09-A5EAC1F86E57}">
      <dsp:nvSpPr>
        <dsp:cNvPr id="0" name=""/>
        <dsp:cNvSpPr/>
      </dsp:nvSpPr>
      <dsp:spPr>
        <a:xfrm>
          <a:off x="3459802" y="1082687"/>
          <a:ext cx="1675813" cy="867662"/>
        </a:xfrm>
        <a:prstGeom prst="rect">
          <a:avLst/>
        </a:prstGeom>
        <a:solidFill>
          <a:srgbClr val="A0A0A4"/>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22437" numCol="1" spcCol="1270" anchor="ctr" anchorCtr="0">
          <a:noAutofit/>
        </a:bodyPr>
        <a:lstStyle/>
        <a:p>
          <a:pPr marL="0" lvl="0" indent="0" algn="ctr" defTabSz="933450">
            <a:lnSpc>
              <a:spcPct val="90000"/>
            </a:lnSpc>
            <a:spcBef>
              <a:spcPct val="0"/>
            </a:spcBef>
            <a:spcAft>
              <a:spcPct val="35000"/>
            </a:spcAft>
            <a:buNone/>
          </a:pPr>
          <a:r>
            <a:rPr lang="en-ZA" sz="2100" kern="1200" dirty="0"/>
            <a:t>Wistar Rats (200)</a:t>
          </a:r>
        </a:p>
      </dsp:txBody>
      <dsp:txXfrm>
        <a:off x="3459802" y="1082687"/>
        <a:ext cx="1675813" cy="867662"/>
      </dsp:txXfrm>
    </dsp:sp>
    <dsp:sp modelId="{EBD4415C-4971-4017-85F8-74D2C94123D4}">
      <dsp:nvSpPr>
        <dsp:cNvPr id="0" name=""/>
        <dsp:cNvSpPr/>
      </dsp:nvSpPr>
      <dsp:spPr>
        <a:xfrm>
          <a:off x="3794965" y="1757535"/>
          <a:ext cx="1508232" cy="289220"/>
        </a:xfrm>
        <a:prstGeom prst="rect">
          <a:avLst/>
        </a:prstGeom>
        <a:solidFill>
          <a:schemeClr val="lt1">
            <a:alpha val="90000"/>
            <a:hueOff val="0"/>
            <a:satOff val="0"/>
            <a:lumOff val="0"/>
            <a:alphaOff val="0"/>
          </a:scheme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48260" tIns="12065" rIns="48260" bIns="12065" numCol="1" spcCol="1270" anchor="ctr" anchorCtr="0">
          <a:noAutofit/>
        </a:bodyPr>
        <a:lstStyle/>
        <a:p>
          <a:pPr marL="0" lvl="0" indent="0" algn="r" defTabSz="844550">
            <a:lnSpc>
              <a:spcPct val="90000"/>
            </a:lnSpc>
            <a:spcBef>
              <a:spcPct val="0"/>
            </a:spcBef>
            <a:spcAft>
              <a:spcPct val="35000"/>
            </a:spcAft>
            <a:buNone/>
          </a:pPr>
          <a:r>
            <a:rPr lang="en-ZA" sz="1900" kern="1200" dirty="0"/>
            <a:t>6 Weeks Old</a:t>
          </a:r>
        </a:p>
      </dsp:txBody>
      <dsp:txXfrm>
        <a:off x="3794965" y="1757535"/>
        <a:ext cx="1508232" cy="289220"/>
      </dsp:txXfrm>
    </dsp:sp>
    <dsp:sp modelId="{C3B14F37-17DA-408A-B310-6FBC972906B2}">
      <dsp:nvSpPr>
        <dsp:cNvPr id="0" name=""/>
        <dsp:cNvSpPr/>
      </dsp:nvSpPr>
      <dsp:spPr>
        <a:xfrm>
          <a:off x="1211498" y="2451665"/>
          <a:ext cx="1675813" cy="867662"/>
        </a:xfrm>
        <a:prstGeom prst="rect">
          <a:avLst/>
        </a:prstGeom>
        <a:solidFill>
          <a:srgbClr val="A0A0A4"/>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22437" numCol="1" spcCol="1270" anchor="ctr" anchorCtr="0">
          <a:noAutofit/>
        </a:bodyPr>
        <a:lstStyle/>
        <a:p>
          <a:pPr marL="0" lvl="0" indent="0" algn="ctr" defTabSz="933450">
            <a:lnSpc>
              <a:spcPct val="90000"/>
            </a:lnSpc>
            <a:spcBef>
              <a:spcPct val="0"/>
            </a:spcBef>
            <a:spcAft>
              <a:spcPct val="35000"/>
            </a:spcAft>
            <a:buNone/>
          </a:pPr>
          <a:r>
            <a:rPr lang="en-ZA" sz="2100" kern="1200" dirty="0"/>
            <a:t>Control Rats (100)</a:t>
          </a:r>
        </a:p>
      </dsp:txBody>
      <dsp:txXfrm>
        <a:off x="1211498" y="2451665"/>
        <a:ext cx="1675813" cy="867662"/>
      </dsp:txXfrm>
    </dsp:sp>
    <dsp:sp modelId="{EFD2D73D-3DDB-4575-ADD0-477336DE2789}">
      <dsp:nvSpPr>
        <dsp:cNvPr id="0" name=""/>
        <dsp:cNvSpPr/>
      </dsp:nvSpPr>
      <dsp:spPr>
        <a:xfrm>
          <a:off x="1546660" y="3126513"/>
          <a:ext cx="1508232" cy="289220"/>
        </a:xfrm>
        <a:prstGeom prst="rect">
          <a:avLst/>
        </a:prstGeom>
        <a:solidFill>
          <a:schemeClr val="lt1">
            <a:alpha val="90000"/>
            <a:hueOff val="0"/>
            <a:satOff val="0"/>
            <a:lumOff val="0"/>
            <a:alphaOff val="0"/>
          </a:scheme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0160" rIns="40640" bIns="10160" numCol="1" spcCol="1270" anchor="ctr" anchorCtr="0">
          <a:noAutofit/>
        </a:bodyPr>
        <a:lstStyle/>
        <a:p>
          <a:pPr marL="0" lvl="0" indent="0" algn="r" defTabSz="711200">
            <a:lnSpc>
              <a:spcPct val="90000"/>
            </a:lnSpc>
            <a:spcBef>
              <a:spcPct val="0"/>
            </a:spcBef>
            <a:spcAft>
              <a:spcPct val="35000"/>
            </a:spcAft>
            <a:buNone/>
          </a:pPr>
          <a:r>
            <a:rPr lang="en-ZA" sz="1600" kern="1200" dirty="0"/>
            <a:t>16 Weeks Diet	</a:t>
          </a:r>
        </a:p>
      </dsp:txBody>
      <dsp:txXfrm>
        <a:off x="1546660" y="3126513"/>
        <a:ext cx="1508232" cy="289220"/>
      </dsp:txXfrm>
    </dsp:sp>
    <dsp:sp modelId="{E3787084-2F2D-4E60-8407-8F99F4BFC9DC}">
      <dsp:nvSpPr>
        <dsp:cNvPr id="0" name=""/>
        <dsp:cNvSpPr/>
      </dsp:nvSpPr>
      <dsp:spPr>
        <a:xfrm>
          <a:off x="87345" y="3820643"/>
          <a:ext cx="1675813" cy="867662"/>
        </a:xfrm>
        <a:prstGeom prst="rect">
          <a:avLst/>
        </a:prstGeom>
        <a:solidFill>
          <a:srgbClr val="A0A0A4"/>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22437" numCol="1" spcCol="1270" anchor="ctr" anchorCtr="0">
          <a:noAutofit/>
        </a:bodyPr>
        <a:lstStyle/>
        <a:p>
          <a:pPr marL="0" lvl="0" indent="0" algn="ctr" defTabSz="933450">
            <a:lnSpc>
              <a:spcPct val="90000"/>
            </a:lnSpc>
            <a:spcBef>
              <a:spcPct val="0"/>
            </a:spcBef>
            <a:spcAft>
              <a:spcPct val="35000"/>
            </a:spcAft>
            <a:buNone/>
          </a:pPr>
          <a:r>
            <a:rPr lang="en-ZA" sz="2100" kern="1200" dirty="0"/>
            <a:t>Untreated (50)</a:t>
          </a:r>
        </a:p>
      </dsp:txBody>
      <dsp:txXfrm>
        <a:off x="87345" y="3820643"/>
        <a:ext cx="1675813" cy="867662"/>
      </dsp:txXfrm>
    </dsp:sp>
    <dsp:sp modelId="{A86DFFEA-DCAF-4661-81C6-2A5B93CF5C90}">
      <dsp:nvSpPr>
        <dsp:cNvPr id="0" name=""/>
        <dsp:cNvSpPr/>
      </dsp:nvSpPr>
      <dsp:spPr>
        <a:xfrm>
          <a:off x="422508" y="4495491"/>
          <a:ext cx="1508232" cy="289220"/>
        </a:xfrm>
        <a:prstGeom prst="rect">
          <a:avLst/>
        </a:prstGeom>
        <a:solidFill>
          <a:schemeClr val="lt1">
            <a:alpha val="90000"/>
            <a:hueOff val="0"/>
            <a:satOff val="0"/>
            <a:lumOff val="0"/>
            <a:alphaOff val="0"/>
          </a:scheme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12700" rIns="50800" bIns="12700" numCol="1" spcCol="1270" anchor="ctr" anchorCtr="0">
          <a:noAutofit/>
        </a:bodyPr>
        <a:lstStyle/>
        <a:p>
          <a:pPr marL="0" lvl="0" indent="0" algn="r" defTabSz="889000">
            <a:lnSpc>
              <a:spcPct val="90000"/>
            </a:lnSpc>
            <a:spcBef>
              <a:spcPct val="0"/>
            </a:spcBef>
            <a:spcAft>
              <a:spcPct val="35000"/>
            </a:spcAft>
            <a:buNone/>
          </a:pPr>
          <a:endParaRPr lang="en-ZA" sz="2000" kern="1200" dirty="0"/>
        </a:p>
      </dsp:txBody>
      <dsp:txXfrm>
        <a:off x="422508" y="4495491"/>
        <a:ext cx="1508232" cy="289220"/>
      </dsp:txXfrm>
    </dsp:sp>
    <dsp:sp modelId="{B44AE172-FDBC-4DC3-918B-E8377DDEE9D2}">
      <dsp:nvSpPr>
        <dsp:cNvPr id="0" name=""/>
        <dsp:cNvSpPr/>
      </dsp:nvSpPr>
      <dsp:spPr>
        <a:xfrm>
          <a:off x="2335650" y="3820643"/>
          <a:ext cx="1675813" cy="867662"/>
        </a:xfrm>
        <a:prstGeom prst="rect">
          <a:avLst/>
        </a:prstGeom>
        <a:solidFill>
          <a:srgbClr val="A0FFA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22437" numCol="1" spcCol="1270" anchor="ctr" anchorCtr="0">
          <a:noAutofit/>
        </a:bodyPr>
        <a:lstStyle/>
        <a:p>
          <a:pPr marL="0" lvl="0" indent="0" algn="ctr" defTabSz="933450">
            <a:lnSpc>
              <a:spcPct val="90000"/>
            </a:lnSpc>
            <a:spcBef>
              <a:spcPct val="0"/>
            </a:spcBef>
            <a:spcAft>
              <a:spcPct val="35000"/>
            </a:spcAft>
            <a:buNone/>
          </a:pPr>
          <a:r>
            <a:rPr lang="en-ZA" sz="2100" b="1" kern="1200" dirty="0"/>
            <a:t>GRT          (50)</a:t>
          </a:r>
        </a:p>
      </dsp:txBody>
      <dsp:txXfrm>
        <a:off x="2335650" y="3820643"/>
        <a:ext cx="1675813" cy="867662"/>
      </dsp:txXfrm>
    </dsp:sp>
    <dsp:sp modelId="{CE49F856-5728-4B5D-A27D-F698AD781477}">
      <dsp:nvSpPr>
        <dsp:cNvPr id="0" name=""/>
        <dsp:cNvSpPr/>
      </dsp:nvSpPr>
      <dsp:spPr>
        <a:xfrm>
          <a:off x="2670813" y="4495491"/>
          <a:ext cx="1508232" cy="289220"/>
        </a:xfrm>
        <a:prstGeom prst="rect">
          <a:avLst/>
        </a:prstGeom>
        <a:solidFill>
          <a:schemeClr val="lt1">
            <a:alpha val="90000"/>
            <a:hueOff val="0"/>
            <a:satOff val="0"/>
            <a:lumOff val="0"/>
            <a:alphaOff val="0"/>
          </a:scheme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48260" tIns="12065" rIns="48260" bIns="12065" numCol="1" spcCol="1270" anchor="ctr" anchorCtr="0">
          <a:noAutofit/>
        </a:bodyPr>
        <a:lstStyle/>
        <a:p>
          <a:pPr marL="0" lvl="0" indent="0" algn="r" defTabSz="844550">
            <a:lnSpc>
              <a:spcPct val="90000"/>
            </a:lnSpc>
            <a:spcBef>
              <a:spcPct val="0"/>
            </a:spcBef>
            <a:spcAft>
              <a:spcPct val="35000"/>
            </a:spcAft>
            <a:buNone/>
          </a:pPr>
          <a:r>
            <a:rPr lang="en-ZA" sz="1900" kern="1200" dirty="0"/>
            <a:t>Last 6 Weeks</a:t>
          </a:r>
        </a:p>
      </dsp:txBody>
      <dsp:txXfrm>
        <a:off x="2670813" y="4495491"/>
        <a:ext cx="1508232" cy="289220"/>
      </dsp:txXfrm>
    </dsp:sp>
    <dsp:sp modelId="{FEFA3180-4EB1-4F83-AE0E-92D88962D175}">
      <dsp:nvSpPr>
        <dsp:cNvPr id="0" name=""/>
        <dsp:cNvSpPr/>
      </dsp:nvSpPr>
      <dsp:spPr>
        <a:xfrm>
          <a:off x="5708106" y="2451665"/>
          <a:ext cx="1675813" cy="867662"/>
        </a:xfrm>
        <a:prstGeom prst="rect">
          <a:avLst/>
        </a:prstGeom>
        <a:solidFill>
          <a:srgbClr val="F7728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22437" numCol="1" spcCol="1270" anchor="ctr" anchorCtr="0">
          <a:noAutofit/>
        </a:bodyPr>
        <a:lstStyle/>
        <a:p>
          <a:pPr marL="0" lvl="0" indent="0" algn="ctr" defTabSz="933450">
            <a:lnSpc>
              <a:spcPct val="90000"/>
            </a:lnSpc>
            <a:spcBef>
              <a:spcPct val="0"/>
            </a:spcBef>
            <a:spcAft>
              <a:spcPct val="35000"/>
            </a:spcAft>
            <a:buNone/>
          </a:pPr>
          <a:r>
            <a:rPr lang="en-ZA" sz="2100" kern="1200" dirty="0"/>
            <a:t>Diet-Induced Obesity (100)</a:t>
          </a:r>
        </a:p>
      </dsp:txBody>
      <dsp:txXfrm>
        <a:off x="5708106" y="2451665"/>
        <a:ext cx="1675813" cy="867662"/>
      </dsp:txXfrm>
    </dsp:sp>
    <dsp:sp modelId="{9B92D635-ACCA-4D8D-A92F-2B0C4A7158DE}">
      <dsp:nvSpPr>
        <dsp:cNvPr id="0" name=""/>
        <dsp:cNvSpPr/>
      </dsp:nvSpPr>
      <dsp:spPr>
        <a:xfrm>
          <a:off x="6043269" y="3126513"/>
          <a:ext cx="1508232" cy="289220"/>
        </a:xfrm>
        <a:prstGeom prst="rect">
          <a:avLst/>
        </a:prstGeom>
        <a:solidFill>
          <a:schemeClr val="lt1">
            <a:alpha val="90000"/>
            <a:hueOff val="0"/>
            <a:satOff val="0"/>
            <a:lumOff val="0"/>
            <a:alphaOff val="0"/>
          </a:scheme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10795" rIns="43180" bIns="10795" numCol="1" spcCol="1270" anchor="ctr" anchorCtr="0">
          <a:noAutofit/>
        </a:bodyPr>
        <a:lstStyle/>
        <a:p>
          <a:pPr marL="0" lvl="0" indent="0" algn="r" defTabSz="755650">
            <a:lnSpc>
              <a:spcPct val="90000"/>
            </a:lnSpc>
            <a:spcBef>
              <a:spcPct val="0"/>
            </a:spcBef>
            <a:spcAft>
              <a:spcPct val="35000"/>
            </a:spcAft>
            <a:buNone/>
          </a:pPr>
          <a:r>
            <a:rPr lang="en-ZA" sz="1700" kern="1200" dirty="0"/>
            <a:t>16 Weeks Diet</a:t>
          </a:r>
        </a:p>
      </dsp:txBody>
      <dsp:txXfrm>
        <a:off x="6043269" y="3126513"/>
        <a:ext cx="1508232" cy="289220"/>
      </dsp:txXfrm>
    </dsp:sp>
    <dsp:sp modelId="{5612D87D-2B72-4E4B-B930-99125467AD6D}">
      <dsp:nvSpPr>
        <dsp:cNvPr id="0" name=""/>
        <dsp:cNvSpPr/>
      </dsp:nvSpPr>
      <dsp:spPr>
        <a:xfrm>
          <a:off x="4583954" y="3820643"/>
          <a:ext cx="1675813" cy="867662"/>
        </a:xfrm>
        <a:prstGeom prst="rect">
          <a:avLst/>
        </a:prstGeom>
        <a:solidFill>
          <a:srgbClr val="F7728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22437" numCol="1" spcCol="1270" anchor="ctr" anchorCtr="0">
          <a:noAutofit/>
        </a:bodyPr>
        <a:lstStyle/>
        <a:p>
          <a:pPr marL="0" lvl="0" indent="0" algn="ctr" defTabSz="933450">
            <a:lnSpc>
              <a:spcPct val="90000"/>
            </a:lnSpc>
            <a:spcBef>
              <a:spcPct val="0"/>
            </a:spcBef>
            <a:spcAft>
              <a:spcPct val="35000"/>
            </a:spcAft>
            <a:buNone/>
          </a:pPr>
          <a:r>
            <a:rPr lang="en-ZA" sz="2100" kern="1200" dirty="0"/>
            <a:t>Untreated (50)</a:t>
          </a:r>
        </a:p>
      </dsp:txBody>
      <dsp:txXfrm>
        <a:off x="4583954" y="3820643"/>
        <a:ext cx="1675813" cy="867662"/>
      </dsp:txXfrm>
    </dsp:sp>
    <dsp:sp modelId="{ED96E946-5457-4387-B473-DAE92E47DA5C}">
      <dsp:nvSpPr>
        <dsp:cNvPr id="0" name=""/>
        <dsp:cNvSpPr/>
      </dsp:nvSpPr>
      <dsp:spPr>
        <a:xfrm>
          <a:off x="4919117" y="4495491"/>
          <a:ext cx="1508232" cy="289220"/>
        </a:xfrm>
        <a:prstGeom prst="rect">
          <a:avLst/>
        </a:prstGeom>
        <a:solidFill>
          <a:schemeClr val="lt1">
            <a:alpha val="90000"/>
            <a:hueOff val="0"/>
            <a:satOff val="0"/>
            <a:lumOff val="0"/>
            <a:alphaOff val="0"/>
          </a:scheme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12700" rIns="50800" bIns="12700" numCol="1" spcCol="1270" anchor="ctr" anchorCtr="0">
          <a:noAutofit/>
        </a:bodyPr>
        <a:lstStyle/>
        <a:p>
          <a:pPr marL="0" lvl="0" indent="0" algn="r" defTabSz="889000">
            <a:lnSpc>
              <a:spcPct val="90000"/>
            </a:lnSpc>
            <a:spcBef>
              <a:spcPct val="0"/>
            </a:spcBef>
            <a:spcAft>
              <a:spcPct val="35000"/>
            </a:spcAft>
            <a:buNone/>
          </a:pPr>
          <a:endParaRPr lang="en-ZA" sz="2000" kern="1200" dirty="0"/>
        </a:p>
      </dsp:txBody>
      <dsp:txXfrm>
        <a:off x="4919117" y="4495491"/>
        <a:ext cx="1508232" cy="289220"/>
      </dsp:txXfrm>
    </dsp:sp>
    <dsp:sp modelId="{E5B64391-57F9-4E7D-82B9-D1AF2F796558}">
      <dsp:nvSpPr>
        <dsp:cNvPr id="0" name=""/>
        <dsp:cNvSpPr/>
      </dsp:nvSpPr>
      <dsp:spPr>
        <a:xfrm>
          <a:off x="6832258" y="3820643"/>
          <a:ext cx="1675813" cy="867662"/>
        </a:xfrm>
        <a:prstGeom prst="rect">
          <a:avLst/>
        </a:prstGeom>
        <a:solidFill>
          <a:srgbClr val="55A0FB"/>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22437" numCol="1" spcCol="1270" anchor="ctr" anchorCtr="0">
          <a:noAutofit/>
        </a:bodyPr>
        <a:lstStyle/>
        <a:p>
          <a:pPr marL="0" lvl="0" indent="0" algn="ctr" defTabSz="933450">
            <a:lnSpc>
              <a:spcPct val="90000"/>
            </a:lnSpc>
            <a:spcBef>
              <a:spcPct val="0"/>
            </a:spcBef>
            <a:spcAft>
              <a:spcPct val="35000"/>
            </a:spcAft>
            <a:buNone/>
          </a:pPr>
          <a:r>
            <a:rPr lang="en-ZA" sz="2100" b="1" kern="1200" dirty="0"/>
            <a:t>GRT          (50)</a:t>
          </a:r>
        </a:p>
      </dsp:txBody>
      <dsp:txXfrm>
        <a:off x="6832258" y="3820643"/>
        <a:ext cx="1675813" cy="867662"/>
      </dsp:txXfrm>
    </dsp:sp>
    <dsp:sp modelId="{94240947-A284-4545-82F9-DEEEC711AC18}">
      <dsp:nvSpPr>
        <dsp:cNvPr id="0" name=""/>
        <dsp:cNvSpPr/>
      </dsp:nvSpPr>
      <dsp:spPr>
        <a:xfrm>
          <a:off x="7167421" y="4495491"/>
          <a:ext cx="1508232" cy="289220"/>
        </a:xfrm>
        <a:prstGeom prst="rect">
          <a:avLst/>
        </a:prstGeom>
        <a:solidFill>
          <a:schemeClr val="lt1">
            <a:alpha val="90000"/>
            <a:hueOff val="0"/>
            <a:satOff val="0"/>
            <a:lumOff val="0"/>
            <a:alphaOff val="0"/>
          </a:scheme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48260" tIns="12065" rIns="48260" bIns="12065" numCol="1" spcCol="1270" anchor="ctr" anchorCtr="0">
          <a:noAutofit/>
        </a:bodyPr>
        <a:lstStyle/>
        <a:p>
          <a:pPr marL="0" lvl="0" indent="0" algn="r" defTabSz="844550">
            <a:lnSpc>
              <a:spcPct val="90000"/>
            </a:lnSpc>
            <a:spcBef>
              <a:spcPct val="0"/>
            </a:spcBef>
            <a:spcAft>
              <a:spcPct val="35000"/>
            </a:spcAft>
            <a:buNone/>
          </a:pPr>
          <a:r>
            <a:rPr lang="en-ZA" sz="1900" kern="1200" dirty="0"/>
            <a:t>Last 6 Weeks</a:t>
          </a:r>
        </a:p>
      </dsp:txBody>
      <dsp:txXfrm>
        <a:off x="7167421" y="4495491"/>
        <a:ext cx="1508232" cy="289220"/>
      </dsp:txXfrm>
    </dsp:sp>
  </dsp:spTree>
</dsp:drawing>
</file>

<file path=ppt/diagrams/layout1.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7.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image" Target="../media/image7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image" Target="../media/image78.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image" Target="../media/image8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B3CCB6-A1C7-4655-B23A-53327A5A4A68}" type="datetimeFigureOut">
              <a:rPr lang="en-ZA" smtClean="0"/>
              <a:t>2018/08/26</a:t>
            </a:fld>
            <a:endParaRPr lang="en-Z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A55C5-36F4-4BD3-9BBD-A62F301079E5}" type="slidenum">
              <a:rPr lang="en-ZA" smtClean="0"/>
              <a:t>‹#›</a:t>
            </a:fld>
            <a:endParaRPr lang="en-ZA"/>
          </a:p>
        </p:txBody>
      </p:sp>
    </p:spTree>
    <p:extLst>
      <p:ext uri="{BB962C8B-B14F-4D97-AF65-F5344CB8AC3E}">
        <p14:creationId xmlns:p14="http://schemas.microsoft.com/office/powerpoint/2010/main" val="4053132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Good Morning, Ladies and Gentlemen </a:t>
            </a:r>
            <a:r>
              <a:rPr lang="en-ZA" sz="1200" b="1" kern="1200">
                <a:solidFill>
                  <a:schemeClr val="tx1"/>
                </a:solidFill>
                <a:effectLst/>
                <a:latin typeface="+mn-lt"/>
                <a:ea typeface="+mn-ea"/>
                <a:cs typeface="+mn-cs"/>
              </a:rPr>
              <a:t>*NEXT*</a:t>
            </a:r>
            <a:r>
              <a:rPr lang="en-ZA" sz="1200" kern="1200">
                <a:solidFill>
                  <a:schemeClr val="tx1"/>
                </a:solidFill>
                <a:effectLst/>
                <a:latin typeface="+mn-lt"/>
                <a:ea typeface="+mn-ea"/>
                <a:cs typeface="+mn-cs"/>
              </a:rPr>
              <a:t>. My name is Sybrand Smit, and I would like to present to you parts of my PhD research, titled Afriplex Green Rooibos Extract and Post-Ischemic Heart Recovery in Diet-Induced, Pre-diabetic Rats. My study is promoted by Prof. Barbara Huisamen and Dr. Erna Marais from Stellenbosch University, and co-promoted by Dr. Rabia Johnson of the South African Medical Research Council, and currently funded in part by the South African National Research Foundation and the Harry Crossley Foundation.</a:t>
            </a:r>
          </a:p>
        </p:txBody>
      </p:sp>
      <p:sp>
        <p:nvSpPr>
          <p:cNvPr id="4" name="Slide Number Placeholder 3"/>
          <p:cNvSpPr>
            <a:spLocks noGrp="1"/>
          </p:cNvSpPr>
          <p:nvPr>
            <p:ph type="sldNum" sz="quarter" idx="10"/>
          </p:nvPr>
        </p:nvSpPr>
        <p:spPr/>
        <p:txBody>
          <a:bodyPr/>
          <a:lstStyle/>
          <a:p>
            <a:fld id="{739A55C5-36F4-4BD3-9BBD-A62F301079E5}" type="slidenum">
              <a:rPr lang="en-ZA" smtClean="0"/>
              <a:t>1</a:t>
            </a:fld>
            <a:endParaRPr lang="en-ZA"/>
          </a:p>
        </p:txBody>
      </p:sp>
    </p:spTree>
    <p:extLst>
      <p:ext uri="{BB962C8B-B14F-4D97-AF65-F5344CB8AC3E}">
        <p14:creationId xmlns:p14="http://schemas.microsoft.com/office/powerpoint/2010/main" val="421212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Furthermore,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without hospitalization, or professional intervention, 15% of people who suffer a heart attack die, and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diabetics have a further 4 times higher chance of dying from a heart attack. </a:t>
            </a:r>
          </a:p>
          <a:p>
            <a:r>
              <a:rPr lang="en-ZA" sz="1200" kern="1200">
                <a:solidFill>
                  <a:schemeClr val="tx1"/>
                </a:solidFill>
                <a:effectLst/>
                <a:latin typeface="+mn-lt"/>
                <a:ea typeface="+mn-ea"/>
                <a:cs typeface="+mn-cs"/>
              </a:rPr>
              <a:t>However, reaching the point where you become one of these statistics do not just happen. </a:t>
            </a:r>
          </a:p>
        </p:txBody>
      </p:sp>
      <p:sp>
        <p:nvSpPr>
          <p:cNvPr id="4" name="Slide Number Placeholder 3"/>
          <p:cNvSpPr>
            <a:spLocks noGrp="1"/>
          </p:cNvSpPr>
          <p:nvPr>
            <p:ph type="sldNum" sz="quarter" idx="10"/>
          </p:nvPr>
        </p:nvSpPr>
        <p:spPr/>
        <p:txBody>
          <a:bodyPr/>
          <a:lstStyle/>
          <a:p>
            <a:fld id="{739A55C5-36F4-4BD3-9BBD-A62F301079E5}" type="slidenum">
              <a:rPr lang="en-ZA" smtClean="0"/>
              <a:t>10</a:t>
            </a:fld>
            <a:endParaRPr lang="en-ZA"/>
          </a:p>
        </p:txBody>
      </p:sp>
    </p:spTree>
    <p:extLst>
      <p:ext uri="{BB962C8B-B14F-4D97-AF65-F5344CB8AC3E}">
        <p14:creationId xmlns:p14="http://schemas.microsoft.com/office/powerpoint/2010/main" val="2118186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Luckily, it’s a process with various opportunities for intervention AND Identifying risk factors and taking the necessary steps to resolve them are key to improving your health. And this also enables us as researchers to find novel ways to treat the metabolic risk factors and symptoms which may give rise to cardiovascular diseases.</a:t>
            </a:r>
          </a:p>
        </p:txBody>
      </p:sp>
      <p:sp>
        <p:nvSpPr>
          <p:cNvPr id="4" name="Slide Number Placeholder 3"/>
          <p:cNvSpPr>
            <a:spLocks noGrp="1"/>
          </p:cNvSpPr>
          <p:nvPr>
            <p:ph type="sldNum" sz="quarter" idx="10"/>
          </p:nvPr>
        </p:nvSpPr>
        <p:spPr/>
        <p:txBody>
          <a:bodyPr/>
          <a:lstStyle/>
          <a:p>
            <a:fld id="{739A55C5-36F4-4BD3-9BBD-A62F301079E5}" type="slidenum">
              <a:rPr lang="en-ZA" smtClean="0"/>
              <a:t>11</a:t>
            </a:fld>
            <a:endParaRPr lang="en-ZA"/>
          </a:p>
        </p:txBody>
      </p:sp>
    </p:spTree>
    <p:extLst>
      <p:ext uri="{BB962C8B-B14F-4D97-AF65-F5344CB8AC3E}">
        <p14:creationId xmlns:p14="http://schemas.microsoft.com/office/powerpoint/2010/main" val="960833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Thus, in ‘ever’ search of new and improved treatments to help prevent and treat cardiovascular diseases, we draw our attention to a South African plant called </a:t>
            </a:r>
            <a:r>
              <a:rPr lang="en-ZA" sz="1200" b="1" kern="1200">
                <a:solidFill>
                  <a:schemeClr val="tx1"/>
                </a:solidFill>
                <a:effectLst/>
                <a:latin typeface="+mn-lt"/>
                <a:ea typeface="+mn-ea"/>
                <a:cs typeface="+mn-cs"/>
              </a:rPr>
              <a:t>*CLICK* </a:t>
            </a:r>
            <a:r>
              <a:rPr lang="en-ZA" sz="1200" kern="1200">
                <a:solidFill>
                  <a:schemeClr val="tx1"/>
                </a:solidFill>
                <a:effectLst/>
                <a:latin typeface="+mn-lt"/>
                <a:ea typeface="+mn-ea"/>
                <a:cs typeface="+mn-cs"/>
              </a:rPr>
              <a:t>Rooibos (or Aspalathin Linearis), which is indigenous to the Western Cape Region,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and coincidentally grown all around my home town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Lambert’s Bay – so, if you ever find yourself in this part of the world, please feel free to contact me for some tips on how to properly enjoy Rooibos OR some Crayfish, Black Mussels and Snoek. But we can talk about that later… </a:t>
            </a:r>
            <a:r>
              <a:rPr lang="en-ZA" sz="1200" b="1" kern="1200">
                <a:solidFill>
                  <a:schemeClr val="tx1"/>
                </a:solidFill>
                <a:effectLst/>
                <a:latin typeface="+mn-lt"/>
                <a:ea typeface="+mn-ea"/>
                <a:cs typeface="+mn-cs"/>
              </a:rPr>
              <a:t>*CLICK* </a:t>
            </a:r>
            <a:endParaRPr lang="en-ZA"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0ECB2D0-A164-42FC-9CBE-2937F418CCCC}" type="slidenum">
              <a:rPr lang="en-ZA" smtClean="0"/>
              <a:t>12</a:t>
            </a:fld>
            <a:endParaRPr lang="en-ZA"/>
          </a:p>
        </p:txBody>
      </p:sp>
    </p:spTree>
    <p:extLst>
      <p:ext uri="{BB962C8B-B14F-4D97-AF65-F5344CB8AC3E}">
        <p14:creationId xmlns:p14="http://schemas.microsoft.com/office/powerpoint/2010/main" val="3146166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a:solidFill>
                  <a:schemeClr val="tx1"/>
                </a:solidFill>
                <a:effectLst/>
                <a:latin typeface="+mn-lt"/>
                <a:ea typeface="+mn-ea"/>
                <a:cs typeface="+mn-cs"/>
              </a:rPr>
              <a:t>But moving on, Rooibos is harvested annually during the hot South African summer time of January to April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whereby about two thirds of the plant is sickled off and the rest left to regrow for the following year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while the shrubs are then transported to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a processing facility</a:t>
            </a:r>
            <a:r>
              <a:rPr lang="en-ZA" sz="1200" b="1" kern="1200">
                <a:solidFill>
                  <a:schemeClr val="tx1"/>
                </a:solidFill>
                <a:effectLst/>
                <a:latin typeface="+mn-lt"/>
                <a:ea typeface="+mn-ea"/>
                <a:cs typeface="+mn-cs"/>
              </a:rPr>
              <a:t>. </a:t>
            </a:r>
            <a:r>
              <a:rPr lang="en-ZA" sz="1200" kern="1200">
                <a:solidFill>
                  <a:schemeClr val="tx1"/>
                </a:solidFill>
                <a:effectLst/>
                <a:latin typeface="+mn-lt"/>
                <a:ea typeface="+mn-ea"/>
                <a:cs typeface="+mn-cs"/>
              </a:rPr>
              <a:t>Now, importantly,</a:t>
            </a:r>
            <a:r>
              <a:rPr lang="en-ZA" sz="1200" b="1" kern="1200">
                <a:solidFill>
                  <a:schemeClr val="tx1"/>
                </a:solidFill>
                <a:effectLst/>
                <a:latin typeface="+mn-lt"/>
                <a:ea typeface="+mn-ea"/>
                <a:cs typeface="+mn-cs"/>
              </a:rPr>
              <a:t> *CLICK*</a:t>
            </a:r>
            <a:r>
              <a:rPr lang="en-ZA" sz="1200" kern="120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9A55C5-36F4-4BD3-9BBD-A62F301079E5}" type="slidenum">
              <a:rPr lang="en-ZA" smtClean="0"/>
              <a:t>13</a:t>
            </a:fld>
            <a:endParaRPr lang="en-ZA"/>
          </a:p>
        </p:txBody>
      </p:sp>
    </p:spTree>
    <p:extLst>
      <p:ext uri="{BB962C8B-B14F-4D97-AF65-F5344CB8AC3E}">
        <p14:creationId xmlns:p14="http://schemas.microsoft.com/office/powerpoint/2010/main" val="154637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a:solidFill>
                  <a:schemeClr val="tx1"/>
                </a:solidFill>
                <a:effectLst/>
                <a:latin typeface="+mn-lt"/>
                <a:ea typeface="+mn-ea"/>
                <a:cs typeface="+mn-cs"/>
              </a:rPr>
              <a:t>But moving on, Rooibos is harvested annually during the hot South African summer time of January to April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whereby about two thirds of the plant is sickled off and the rest left to regrow for the following year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while the shrubs are then transported to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a processing facility</a:t>
            </a:r>
            <a:r>
              <a:rPr lang="en-ZA" sz="1200" b="1" kern="1200">
                <a:solidFill>
                  <a:schemeClr val="tx1"/>
                </a:solidFill>
                <a:effectLst/>
                <a:latin typeface="+mn-lt"/>
                <a:ea typeface="+mn-ea"/>
                <a:cs typeface="+mn-cs"/>
              </a:rPr>
              <a:t>. </a:t>
            </a:r>
            <a:r>
              <a:rPr lang="en-ZA" sz="1200" kern="1200">
                <a:solidFill>
                  <a:schemeClr val="tx1"/>
                </a:solidFill>
                <a:effectLst/>
                <a:latin typeface="+mn-lt"/>
                <a:ea typeface="+mn-ea"/>
                <a:cs typeface="+mn-cs"/>
              </a:rPr>
              <a:t>Now, importantly,</a:t>
            </a:r>
            <a:r>
              <a:rPr lang="en-ZA" sz="1200" b="1" kern="1200">
                <a:solidFill>
                  <a:schemeClr val="tx1"/>
                </a:solidFill>
                <a:effectLst/>
                <a:latin typeface="+mn-lt"/>
                <a:ea typeface="+mn-ea"/>
                <a:cs typeface="+mn-cs"/>
              </a:rPr>
              <a:t> *CLICK*</a:t>
            </a:r>
            <a:r>
              <a:rPr lang="en-ZA" sz="1200" kern="120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9A55C5-36F4-4BD3-9BBD-A62F301079E5}" type="slidenum">
              <a:rPr lang="en-ZA" smtClean="0"/>
              <a:t>14</a:t>
            </a:fld>
            <a:endParaRPr lang="en-ZA"/>
          </a:p>
        </p:txBody>
      </p:sp>
    </p:spTree>
    <p:extLst>
      <p:ext uri="{BB962C8B-B14F-4D97-AF65-F5344CB8AC3E}">
        <p14:creationId xmlns:p14="http://schemas.microsoft.com/office/powerpoint/2010/main" val="3383158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a:solidFill>
                  <a:schemeClr val="tx1"/>
                </a:solidFill>
                <a:effectLst/>
                <a:latin typeface="+mn-lt"/>
                <a:ea typeface="+mn-ea"/>
                <a:cs typeface="+mn-cs"/>
              </a:rPr>
              <a:t>But moving on, Rooibos is harvested annually during the hot South African summer time of January to April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whereby about two thirds of the plant is sickled off and the rest left to regrow for the following year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while the shrubs are then transported to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a processing facility</a:t>
            </a:r>
            <a:r>
              <a:rPr lang="en-ZA" sz="1200" b="1" kern="1200">
                <a:solidFill>
                  <a:schemeClr val="tx1"/>
                </a:solidFill>
                <a:effectLst/>
                <a:latin typeface="+mn-lt"/>
                <a:ea typeface="+mn-ea"/>
                <a:cs typeface="+mn-cs"/>
              </a:rPr>
              <a:t>. </a:t>
            </a:r>
            <a:r>
              <a:rPr lang="en-ZA" sz="1200" kern="1200">
                <a:solidFill>
                  <a:schemeClr val="tx1"/>
                </a:solidFill>
                <a:effectLst/>
                <a:latin typeface="+mn-lt"/>
                <a:ea typeface="+mn-ea"/>
                <a:cs typeface="+mn-cs"/>
              </a:rPr>
              <a:t>Now, importantly,</a:t>
            </a:r>
            <a:r>
              <a:rPr lang="en-ZA" sz="1200" b="1" kern="1200">
                <a:solidFill>
                  <a:schemeClr val="tx1"/>
                </a:solidFill>
                <a:effectLst/>
                <a:latin typeface="+mn-lt"/>
                <a:ea typeface="+mn-ea"/>
                <a:cs typeface="+mn-cs"/>
              </a:rPr>
              <a:t> *CLICK*</a:t>
            </a:r>
            <a:r>
              <a:rPr lang="en-ZA" sz="1200" kern="120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9A55C5-36F4-4BD3-9BBD-A62F301079E5}" type="slidenum">
              <a:rPr lang="en-ZA" smtClean="0"/>
              <a:t>15</a:t>
            </a:fld>
            <a:endParaRPr lang="en-ZA"/>
          </a:p>
        </p:txBody>
      </p:sp>
    </p:spTree>
    <p:extLst>
      <p:ext uri="{BB962C8B-B14F-4D97-AF65-F5344CB8AC3E}">
        <p14:creationId xmlns:p14="http://schemas.microsoft.com/office/powerpoint/2010/main" val="1829695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a:solidFill>
                  <a:schemeClr val="tx1"/>
                </a:solidFill>
                <a:effectLst/>
                <a:latin typeface="+mn-lt"/>
                <a:ea typeface="+mn-ea"/>
                <a:cs typeface="+mn-cs"/>
              </a:rPr>
              <a:t>But moving on, Rooibos is harvested annually during the hot South African summer time of January to April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whereby about two thirds of the plant is sickled off and the rest left to regrow for the following year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while the shrubs are then transported to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a processing facility</a:t>
            </a:r>
            <a:r>
              <a:rPr lang="en-ZA" sz="1200" b="1" kern="1200">
                <a:solidFill>
                  <a:schemeClr val="tx1"/>
                </a:solidFill>
                <a:effectLst/>
                <a:latin typeface="+mn-lt"/>
                <a:ea typeface="+mn-ea"/>
                <a:cs typeface="+mn-cs"/>
              </a:rPr>
              <a:t>. </a:t>
            </a:r>
            <a:r>
              <a:rPr lang="en-ZA" sz="1200" kern="1200">
                <a:solidFill>
                  <a:schemeClr val="tx1"/>
                </a:solidFill>
                <a:effectLst/>
                <a:latin typeface="+mn-lt"/>
                <a:ea typeface="+mn-ea"/>
                <a:cs typeface="+mn-cs"/>
              </a:rPr>
              <a:t>Now, importantly,</a:t>
            </a:r>
            <a:r>
              <a:rPr lang="en-ZA" sz="1200" b="1" kern="1200">
                <a:solidFill>
                  <a:schemeClr val="tx1"/>
                </a:solidFill>
                <a:effectLst/>
                <a:latin typeface="+mn-lt"/>
                <a:ea typeface="+mn-ea"/>
                <a:cs typeface="+mn-cs"/>
              </a:rPr>
              <a:t> *CLICK*</a:t>
            </a:r>
            <a:r>
              <a:rPr lang="en-ZA" sz="1200" kern="120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9A55C5-36F4-4BD3-9BBD-A62F301079E5}" type="slidenum">
              <a:rPr lang="en-ZA" smtClean="0"/>
              <a:t>16</a:t>
            </a:fld>
            <a:endParaRPr lang="en-ZA"/>
          </a:p>
        </p:txBody>
      </p:sp>
    </p:spTree>
    <p:extLst>
      <p:ext uri="{BB962C8B-B14F-4D97-AF65-F5344CB8AC3E}">
        <p14:creationId xmlns:p14="http://schemas.microsoft.com/office/powerpoint/2010/main" val="837153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a:solidFill>
                  <a:schemeClr val="tx1"/>
                </a:solidFill>
                <a:effectLst/>
                <a:latin typeface="+mn-lt"/>
                <a:ea typeface="+mn-ea"/>
                <a:cs typeface="+mn-cs"/>
              </a:rPr>
              <a:t>Freshly cut rooibos is known as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“WET” or “GREEN” rooibos, which is the basis of the Afriplex GRT product used in our research. This is opposed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to the fermented rooibos (or sundried rooibos), which is the more popular form of </a:t>
            </a:r>
            <a:r>
              <a:rPr lang="en-ZA" sz="1200" b="1" kern="1200">
                <a:solidFill>
                  <a:schemeClr val="tx1"/>
                </a:solidFill>
                <a:effectLst/>
                <a:latin typeface="+mn-lt"/>
                <a:ea typeface="+mn-ea"/>
                <a:cs typeface="+mn-cs"/>
              </a:rPr>
              <a:t>*CLICK* </a:t>
            </a:r>
            <a:r>
              <a:rPr lang="en-ZA" sz="1200" kern="1200">
                <a:solidFill>
                  <a:schemeClr val="tx1"/>
                </a:solidFill>
                <a:effectLst/>
                <a:latin typeface="+mn-lt"/>
                <a:ea typeface="+mn-ea"/>
                <a:cs typeface="+mn-cs"/>
              </a:rPr>
              <a:t>rooibos usually consumed as a tea. The difference being, the fermentation process </a:t>
            </a:r>
            <a:r>
              <a:rPr lang="en-ZA" sz="1200" b="1" kern="1200">
                <a:solidFill>
                  <a:schemeClr val="tx1"/>
                </a:solidFill>
                <a:effectLst/>
                <a:latin typeface="+mn-lt"/>
                <a:ea typeface="+mn-ea"/>
                <a:cs typeface="+mn-cs"/>
              </a:rPr>
              <a:t>*CLICK*</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9A55C5-36F4-4BD3-9BBD-A62F301079E5}" type="slidenum">
              <a:rPr lang="en-ZA" smtClean="0"/>
              <a:t>17</a:t>
            </a:fld>
            <a:endParaRPr lang="en-ZA"/>
          </a:p>
        </p:txBody>
      </p:sp>
    </p:spTree>
    <p:extLst>
      <p:ext uri="{BB962C8B-B14F-4D97-AF65-F5344CB8AC3E}">
        <p14:creationId xmlns:p14="http://schemas.microsoft.com/office/powerpoint/2010/main" val="288574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a:solidFill>
                  <a:schemeClr val="tx1"/>
                </a:solidFill>
                <a:effectLst/>
                <a:latin typeface="+mn-lt"/>
                <a:ea typeface="+mn-ea"/>
                <a:cs typeface="+mn-cs"/>
              </a:rPr>
              <a:t>Freshly cut rooibos is known as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“WET” or “GREEN” rooibos, which is the basis of the Afriplex GRT product used in our research. This is opposed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to the fermented rooibos (or sundried rooibos), which is the more popular form of </a:t>
            </a:r>
            <a:r>
              <a:rPr lang="en-ZA" sz="1200" b="1" kern="1200">
                <a:solidFill>
                  <a:schemeClr val="tx1"/>
                </a:solidFill>
                <a:effectLst/>
                <a:latin typeface="+mn-lt"/>
                <a:ea typeface="+mn-ea"/>
                <a:cs typeface="+mn-cs"/>
              </a:rPr>
              <a:t>*CLICK* </a:t>
            </a:r>
            <a:r>
              <a:rPr lang="en-ZA" sz="1200" kern="1200">
                <a:solidFill>
                  <a:schemeClr val="tx1"/>
                </a:solidFill>
                <a:effectLst/>
                <a:latin typeface="+mn-lt"/>
                <a:ea typeface="+mn-ea"/>
                <a:cs typeface="+mn-cs"/>
              </a:rPr>
              <a:t>rooibos usually consumed as a tea. The difference being, the fermentation process </a:t>
            </a:r>
            <a:r>
              <a:rPr lang="en-ZA" sz="1200" b="1" kern="1200">
                <a:solidFill>
                  <a:schemeClr val="tx1"/>
                </a:solidFill>
                <a:effectLst/>
                <a:latin typeface="+mn-lt"/>
                <a:ea typeface="+mn-ea"/>
                <a:cs typeface="+mn-cs"/>
              </a:rPr>
              <a:t>*CLICK*</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9A55C5-36F4-4BD3-9BBD-A62F301079E5}" type="slidenum">
              <a:rPr lang="en-ZA" smtClean="0"/>
              <a:t>18</a:t>
            </a:fld>
            <a:endParaRPr lang="en-ZA"/>
          </a:p>
        </p:txBody>
      </p:sp>
    </p:spTree>
    <p:extLst>
      <p:ext uri="{BB962C8B-B14F-4D97-AF65-F5344CB8AC3E}">
        <p14:creationId xmlns:p14="http://schemas.microsoft.com/office/powerpoint/2010/main" val="435337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a:solidFill>
                  <a:schemeClr val="tx1"/>
                </a:solidFill>
                <a:effectLst/>
                <a:latin typeface="+mn-lt"/>
                <a:ea typeface="+mn-ea"/>
                <a:cs typeface="+mn-cs"/>
              </a:rPr>
              <a:t>Freshly cut rooibos is known as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“WET” or “GREEN” rooibos, which is the basis of the Afriplex GRT product used in our research. This is opposed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to the fermented rooibos (or sundried rooibos), which is the more popular form of </a:t>
            </a:r>
            <a:r>
              <a:rPr lang="en-ZA" sz="1200" b="1" kern="1200">
                <a:solidFill>
                  <a:schemeClr val="tx1"/>
                </a:solidFill>
                <a:effectLst/>
                <a:latin typeface="+mn-lt"/>
                <a:ea typeface="+mn-ea"/>
                <a:cs typeface="+mn-cs"/>
              </a:rPr>
              <a:t>*CLICK* </a:t>
            </a:r>
            <a:r>
              <a:rPr lang="en-ZA" sz="1200" kern="1200">
                <a:solidFill>
                  <a:schemeClr val="tx1"/>
                </a:solidFill>
                <a:effectLst/>
                <a:latin typeface="+mn-lt"/>
                <a:ea typeface="+mn-ea"/>
                <a:cs typeface="+mn-cs"/>
              </a:rPr>
              <a:t>rooibos usually consumed as a tea. The difference being, the fermentation process </a:t>
            </a:r>
            <a:r>
              <a:rPr lang="en-ZA" sz="1200" b="1" kern="1200">
                <a:solidFill>
                  <a:schemeClr val="tx1"/>
                </a:solidFill>
                <a:effectLst/>
                <a:latin typeface="+mn-lt"/>
                <a:ea typeface="+mn-ea"/>
                <a:cs typeface="+mn-cs"/>
              </a:rPr>
              <a:t>*CLICK*</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9A55C5-36F4-4BD3-9BBD-A62F301079E5}" type="slidenum">
              <a:rPr lang="en-ZA" smtClean="0"/>
              <a:t>19</a:t>
            </a:fld>
            <a:endParaRPr lang="en-ZA"/>
          </a:p>
        </p:txBody>
      </p:sp>
    </p:spTree>
    <p:extLst>
      <p:ext uri="{BB962C8B-B14F-4D97-AF65-F5344CB8AC3E}">
        <p14:creationId xmlns:p14="http://schemas.microsoft.com/office/powerpoint/2010/main" val="248549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Good Morning, Ladies and Gentlemen </a:t>
            </a:r>
            <a:r>
              <a:rPr lang="en-ZA" sz="1200" b="1" kern="1200">
                <a:solidFill>
                  <a:schemeClr val="tx1"/>
                </a:solidFill>
                <a:effectLst/>
                <a:latin typeface="+mn-lt"/>
                <a:ea typeface="+mn-ea"/>
                <a:cs typeface="+mn-cs"/>
              </a:rPr>
              <a:t>*NEXT*</a:t>
            </a:r>
            <a:r>
              <a:rPr lang="en-ZA" sz="1200" kern="1200">
                <a:solidFill>
                  <a:schemeClr val="tx1"/>
                </a:solidFill>
                <a:effectLst/>
                <a:latin typeface="+mn-lt"/>
                <a:ea typeface="+mn-ea"/>
                <a:cs typeface="+mn-cs"/>
              </a:rPr>
              <a:t>. My name is Sybrand Smit, and I would like to present to you parts of my PhD research, titled Afriplex Green Rooibos Extract and Post-Ischemic Heart Recovery in Diet-Induced, Pre-diabetic Rats. My study is promoted by Prof. Barbara Huisamen and Dr. Erna Marais from Stellenbosch University, and co-promoted by Dr. Rabia Johnson of the South African Medical Research Council, and currently funded in part by the South African National Research Foundation and the Harry Crossley Foundation.</a:t>
            </a:r>
          </a:p>
        </p:txBody>
      </p:sp>
      <p:sp>
        <p:nvSpPr>
          <p:cNvPr id="4" name="Slide Number Placeholder 3"/>
          <p:cNvSpPr>
            <a:spLocks noGrp="1"/>
          </p:cNvSpPr>
          <p:nvPr>
            <p:ph type="sldNum" sz="quarter" idx="10"/>
          </p:nvPr>
        </p:nvSpPr>
        <p:spPr/>
        <p:txBody>
          <a:bodyPr/>
          <a:lstStyle/>
          <a:p>
            <a:fld id="{739A55C5-36F4-4BD3-9BBD-A62F301079E5}" type="slidenum">
              <a:rPr lang="en-ZA" smtClean="0"/>
              <a:t>2</a:t>
            </a:fld>
            <a:endParaRPr lang="en-ZA"/>
          </a:p>
        </p:txBody>
      </p:sp>
    </p:spTree>
    <p:extLst>
      <p:ext uri="{BB962C8B-B14F-4D97-AF65-F5344CB8AC3E}">
        <p14:creationId xmlns:p14="http://schemas.microsoft.com/office/powerpoint/2010/main" val="33683491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a:solidFill>
                  <a:schemeClr val="tx1"/>
                </a:solidFill>
                <a:effectLst/>
                <a:latin typeface="+mn-lt"/>
                <a:ea typeface="+mn-ea"/>
                <a:cs typeface="+mn-cs"/>
              </a:rPr>
              <a:t>Freshly cut rooibos is known as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“WET” or “GREEN” rooibos, which is the basis of the Afriplex GRT product used in our research. This is opposed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to the fermented rooibos (or sundried rooibos), which is the more popular form of </a:t>
            </a:r>
            <a:r>
              <a:rPr lang="en-ZA" sz="1200" b="1" kern="1200">
                <a:solidFill>
                  <a:schemeClr val="tx1"/>
                </a:solidFill>
                <a:effectLst/>
                <a:latin typeface="+mn-lt"/>
                <a:ea typeface="+mn-ea"/>
                <a:cs typeface="+mn-cs"/>
              </a:rPr>
              <a:t>*CLICK* </a:t>
            </a:r>
            <a:r>
              <a:rPr lang="en-ZA" sz="1200" kern="1200">
                <a:solidFill>
                  <a:schemeClr val="tx1"/>
                </a:solidFill>
                <a:effectLst/>
                <a:latin typeface="+mn-lt"/>
                <a:ea typeface="+mn-ea"/>
                <a:cs typeface="+mn-cs"/>
              </a:rPr>
              <a:t>rooibos usually consumed as a tea. The difference being, </a:t>
            </a:r>
            <a:r>
              <a:rPr lang="en-ZA" sz="1200" b="1" kern="1200">
                <a:solidFill>
                  <a:schemeClr val="tx1"/>
                </a:solidFill>
                <a:effectLst/>
                <a:latin typeface="+mn-lt"/>
                <a:ea typeface="+mn-ea"/>
                <a:cs typeface="+mn-cs"/>
              </a:rPr>
              <a:t>*CLICK*</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9A55C5-36F4-4BD3-9BBD-A62F301079E5}" type="slidenum">
              <a:rPr lang="en-ZA" smtClean="0"/>
              <a:t>20</a:t>
            </a:fld>
            <a:endParaRPr lang="en-ZA"/>
          </a:p>
        </p:txBody>
      </p:sp>
    </p:spTree>
    <p:extLst>
      <p:ext uri="{BB962C8B-B14F-4D97-AF65-F5344CB8AC3E}">
        <p14:creationId xmlns:p14="http://schemas.microsoft.com/office/powerpoint/2010/main" val="1878933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the fermentation process  is severely detrimental to the polyphenolic content of rooibos, and as a result decreases its therapeutic potential. Therefore, Afriplex developed a method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to first extract polyphenols from Green Rooibos with alcohol and then spray drying the solution to obtain powdered extract, with Aspalathin yields as high as 15%. </a:t>
            </a:r>
            <a:endParaRPr lang="en-ZA"/>
          </a:p>
        </p:txBody>
      </p:sp>
      <p:sp>
        <p:nvSpPr>
          <p:cNvPr id="4" name="Slide Number Placeholder 3"/>
          <p:cNvSpPr>
            <a:spLocks noGrp="1"/>
          </p:cNvSpPr>
          <p:nvPr>
            <p:ph type="sldNum" sz="quarter" idx="10"/>
          </p:nvPr>
        </p:nvSpPr>
        <p:spPr/>
        <p:txBody>
          <a:bodyPr/>
          <a:lstStyle/>
          <a:p>
            <a:fld id="{739A55C5-36F4-4BD3-9BBD-A62F301079E5}" type="slidenum">
              <a:rPr lang="en-ZA" smtClean="0"/>
              <a:t>21</a:t>
            </a:fld>
            <a:endParaRPr lang="en-ZA"/>
          </a:p>
        </p:txBody>
      </p:sp>
    </p:spTree>
    <p:extLst>
      <p:ext uri="{BB962C8B-B14F-4D97-AF65-F5344CB8AC3E}">
        <p14:creationId xmlns:p14="http://schemas.microsoft.com/office/powerpoint/2010/main" val="10389015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the fermentation process  is severely detrimental to the polyphenolic content of rooibos, and as a result decreases its therapeutic potential. Therefore, Afriplex developed a method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to first extract polyphenols from Green Rooibos with alcohol and then spray drying the solution to obtain powdered extract, with Aspalathin yields as high as 15%.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9A55C5-36F4-4BD3-9BBD-A62F301079E5}" type="slidenum">
              <a:rPr lang="en-ZA" smtClean="0"/>
              <a:t>22</a:t>
            </a:fld>
            <a:endParaRPr lang="en-ZA"/>
          </a:p>
        </p:txBody>
      </p:sp>
    </p:spTree>
    <p:extLst>
      <p:ext uri="{BB962C8B-B14F-4D97-AF65-F5344CB8AC3E}">
        <p14:creationId xmlns:p14="http://schemas.microsoft.com/office/powerpoint/2010/main" val="31239002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So, what is the rationale for rooibos’ cardioprotective potential?</a:t>
            </a:r>
          </a:p>
        </p:txBody>
      </p:sp>
      <p:sp>
        <p:nvSpPr>
          <p:cNvPr id="4" name="Slide Number Placeholder 3"/>
          <p:cNvSpPr>
            <a:spLocks noGrp="1"/>
          </p:cNvSpPr>
          <p:nvPr>
            <p:ph type="sldNum" sz="quarter" idx="10"/>
          </p:nvPr>
        </p:nvSpPr>
        <p:spPr/>
        <p:txBody>
          <a:bodyPr/>
          <a:lstStyle/>
          <a:p>
            <a:fld id="{739A55C5-36F4-4BD3-9BBD-A62F301079E5}" type="slidenum">
              <a:rPr lang="en-ZA" smtClean="0"/>
              <a:t>23</a:t>
            </a:fld>
            <a:endParaRPr lang="en-ZA"/>
          </a:p>
        </p:txBody>
      </p:sp>
    </p:spTree>
    <p:extLst>
      <p:ext uri="{BB962C8B-B14F-4D97-AF65-F5344CB8AC3E}">
        <p14:creationId xmlns:p14="http://schemas.microsoft.com/office/powerpoint/2010/main" val="13308800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Well, Rooibos has shown to elicit various cardioameliorative responses in cells, animals and human studies to date. First of all, Rooibos is rich in polyphenols such as aspalathin and nothofagin, which are strong antioxidants.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These polyphenols also have anti-inflammatory properties which can strengthen the body’s immune system and prevent heart related illnesses.</a:t>
            </a:r>
          </a:p>
        </p:txBody>
      </p:sp>
      <p:sp>
        <p:nvSpPr>
          <p:cNvPr id="4" name="Slide Number Placeholder 3"/>
          <p:cNvSpPr>
            <a:spLocks noGrp="1"/>
          </p:cNvSpPr>
          <p:nvPr>
            <p:ph type="sldNum" sz="quarter" idx="10"/>
          </p:nvPr>
        </p:nvSpPr>
        <p:spPr/>
        <p:txBody>
          <a:bodyPr/>
          <a:lstStyle/>
          <a:p>
            <a:fld id="{739A55C5-36F4-4BD3-9BBD-A62F301079E5}" type="slidenum">
              <a:rPr lang="en-ZA" smtClean="0"/>
              <a:t>24</a:t>
            </a:fld>
            <a:endParaRPr lang="en-ZA"/>
          </a:p>
        </p:txBody>
      </p:sp>
    </p:spTree>
    <p:extLst>
      <p:ext uri="{BB962C8B-B14F-4D97-AF65-F5344CB8AC3E}">
        <p14:creationId xmlns:p14="http://schemas.microsoft.com/office/powerpoint/2010/main" val="27394353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Rooibos extracts and aspalathin has been shown to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have a hypoglycemic effect in the body and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improve insulin resistance. It promotes glucose absorption in skeletal muscles, and in previous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work done in our labs we also found that purified aspalathin is capable of improving glucose uptake in cardiomyocytes. </a:t>
            </a:r>
          </a:p>
        </p:txBody>
      </p:sp>
      <p:sp>
        <p:nvSpPr>
          <p:cNvPr id="4" name="Slide Number Placeholder 3"/>
          <p:cNvSpPr>
            <a:spLocks noGrp="1"/>
          </p:cNvSpPr>
          <p:nvPr>
            <p:ph type="sldNum" sz="quarter" idx="10"/>
          </p:nvPr>
        </p:nvSpPr>
        <p:spPr/>
        <p:txBody>
          <a:bodyPr/>
          <a:lstStyle/>
          <a:p>
            <a:fld id="{739A55C5-36F4-4BD3-9BBD-A62F301079E5}" type="slidenum">
              <a:rPr lang="en-ZA" smtClean="0"/>
              <a:t>25</a:t>
            </a:fld>
            <a:endParaRPr lang="en-ZA"/>
          </a:p>
        </p:txBody>
      </p:sp>
    </p:spTree>
    <p:extLst>
      <p:ext uri="{BB962C8B-B14F-4D97-AF65-F5344CB8AC3E}">
        <p14:creationId xmlns:p14="http://schemas.microsoft.com/office/powerpoint/2010/main" val="36782931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Rooibos has also been shown to improve heart function after an ischemic event, as was demonstrated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by Pantsi et al. (2011). Rats receiving rooibos supplementation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had a significantly improved aortic output recovery post ischemia compared to both control rats and rats receiving Green Tea.  </a:t>
            </a:r>
          </a:p>
        </p:txBody>
      </p:sp>
      <p:sp>
        <p:nvSpPr>
          <p:cNvPr id="4" name="Slide Number Placeholder 3"/>
          <p:cNvSpPr>
            <a:spLocks noGrp="1"/>
          </p:cNvSpPr>
          <p:nvPr>
            <p:ph type="sldNum" sz="quarter" idx="10"/>
          </p:nvPr>
        </p:nvSpPr>
        <p:spPr/>
        <p:txBody>
          <a:bodyPr/>
          <a:lstStyle/>
          <a:p>
            <a:fld id="{739A55C5-36F4-4BD3-9BBD-A62F301079E5}" type="slidenum">
              <a:rPr lang="en-ZA" smtClean="0"/>
              <a:t>26</a:t>
            </a:fld>
            <a:endParaRPr lang="en-ZA"/>
          </a:p>
        </p:txBody>
      </p:sp>
    </p:spTree>
    <p:extLst>
      <p:ext uri="{BB962C8B-B14F-4D97-AF65-F5344CB8AC3E}">
        <p14:creationId xmlns:p14="http://schemas.microsoft.com/office/powerpoint/2010/main" val="12853066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Good, this brings me to our research. </a:t>
            </a:r>
          </a:p>
        </p:txBody>
      </p:sp>
      <p:sp>
        <p:nvSpPr>
          <p:cNvPr id="4" name="Slide Number Placeholder 3"/>
          <p:cNvSpPr>
            <a:spLocks noGrp="1"/>
          </p:cNvSpPr>
          <p:nvPr>
            <p:ph type="sldNum" sz="quarter" idx="10"/>
          </p:nvPr>
        </p:nvSpPr>
        <p:spPr/>
        <p:txBody>
          <a:bodyPr/>
          <a:lstStyle/>
          <a:p>
            <a:fld id="{739A55C5-36F4-4BD3-9BBD-A62F301079E5}" type="slidenum">
              <a:rPr lang="en-ZA" smtClean="0"/>
              <a:t>27</a:t>
            </a:fld>
            <a:endParaRPr lang="en-ZA"/>
          </a:p>
        </p:txBody>
      </p:sp>
    </p:spTree>
    <p:extLst>
      <p:ext uri="{BB962C8B-B14F-4D97-AF65-F5344CB8AC3E}">
        <p14:creationId xmlns:p14="http://schemas.microsoft.com/office/powerpoint/2010/main" val="8369888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In order to induce cardiovascular risk, I made use of a Wistar rat model of diet-induced obesity and Insulin resistance. </a:t>
            </a:r>
          </a:p>
        </p:txBody>
      </p:sp>
      <p:sp>
        <p:nvSpPr>
          <p:cNvPr id="4" name="Slide Number Placeholder 3"/>
          <p:cNvSpPr>
            <a:spLocks noGrp="1"/>
          </p:cNvSpPr>
          <p:nvPr>
            <p:ph type="sldNum" sz="quarter" idx="10"/>
          </p:nvPr>
        </p:nvSpPr>
        <p:spPr/>
        <p:txBody>
          <a:bodyPr/>
          <a:lstStyle/>
          <a:p>
            <a:fld id="{80ECB2D0-A164-42FC-9CBE-2937F418CCCC}" type="slidenum">
              <a:rPr lang="en-ZA" smtClean="0"/>
              <a:t>28</a:t>
            </a:fld>
            <a:endParaRPr lang="en-ZA"/>
          </a:p>
        </p:txBody>
      </p:sp>
    </p:spTree>
    <p:extLst>
      <p:ext uri="{BB962C8B-B14F-4D97-AF65-F5344CB8AC3E}">
        <p14:creationId xmlns:p14="http://schemas.microsoft.com/office/powerpoint/2010/main" val="26969367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Increasing the behavioural and metabolic risk factors of these animals, increases the susceptibility for cardiovascular disease and mimics the human condition in patients suffering from CVD. We do this by firstly subjecting young 6 week-old rats</a:t>
            </a:r>
            <a:r>
              <a:rPr lang="en-ZA" sz="1200" b="1" kern="1200">
                <a:solidFill>
                  <a:schemeClr val="tx1"/>
                </a:solidFill>
                <a:effectLst/>
                <a:latin typeface="+mn-lt"/>
                <a:ea typeface="+mn-ea"/>
                <a:cs typeface="+mn-cs"/>
              </a:rPr>
              <a:t>, *CLICK* </a:t>
            </a:r>
            <a:r>
              <a:rPr lang="en-ZA" sz="1200" kern="1200">
                <a:solidFill>
                  <a:schemeClr val="tx1"/>
                </a:solidFill>
                <a:effectLst/>
                <a:latin typeface="+mn-lt"/>
                <a:ea typeface="+mn-ea"/>
                <a:cs typeface="+mn-cs"/>
              </a:rPr>
              <a:t>to a 16-week unhealthy diet (essentially giving them lots of condensed milk, sugar and holsum cooking fat). From previous experience, </a:t>
            </a:r>
            <a:r>
              <a:rPr lang="en-ZA" sz="1200" b="1" kern="1200">
                <a:solidFill>
                  <a:schemeClr val="tx1"/>
                </a:solidFill>
                <a:effectLst/>
                <a:latin typeface="+mn-lt"/>
                <a:ea typeface="+mn-ea"/>
                <a:cs typeface="+mn-cs"/>
              </a:rPr>
              <a:t>*CLICK* </a:t>
            </a:r>
            <a:r>
              <a:rPr lang="en-ZA" sz="1200" kern="1200">
                <a:solidFill>
                  <a:schemeClr val="tx1"/>
                </a:solidFill>
                <a:effectLst/>
                <a:latin typeface="+mn-lt"/>
                <a:ea typeface="+mn-ea"/>
                <a:cs typeface="+mn-cs"/>
              </a:rPr>
              <a:t>we know that this model presents with obesity, raised blood lipids, and approach pre-diabetes by displaying full body and cardial insulin resistance and hyperglycemia. </a:t>
            </a:r>
          </a:p>
        </p:txBody>
      </p:sp>
      <p:sp>
        <p:nvSpPr>
          <p:cNvPr id="4" name="Slide Number Placeholder 3"/>
          <p:cNvSpPr>
            <a:spLocks noGrp="1"/>
          </p:cNvSpPr>
          <p:nvPr>
            <p:ph type="sldNum" sz="quarter" idx="10"/>
          </p:nvPr>
        </p:nvSpPr>
        <p:spPr/>
        <p:txBody>
          <a:bodyPr/>
          <a:lstStyle/>
          <a:p>
            <a:fld id="{739A55C5-36F4-4BD3-9BBD-A62F301079E5}" type="slidenum">
              <a:rPr lang="en-ZA" smtClean="0"/>
              <a:t>29</a:t>
            </a:fld>
            <a:endParaRPr lang="en-ZA"/>
          </a:p>
        </p:txBody>
      </p:sp>
    </p:spTree>
    <p:extLst>
      <p:ext uri="{BB962C8B-B14F-4D97-AF65-F5344CB8AC3E}">
        <p14:creationId xmlns:p14="http://schemas.microsoft.com/office/powerpoint/2010/main" val="1262244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Good Morning, Ladies and Gentlemen </a:t>
            </a:r>
            <a:r>
              <a:rPr lang="en-ZA" sz="1200" b="1" kern="1200">
                <a:solidFill>
                  <a:schemeClr val="tx1"/>
                </a:solidFill>
                <a:effectLst/>
                <a:latin typeface="+mn-lt"/>
                <a:ea typeface="+mn-ea"/>
                <a:cs typeface="+mn-cs"/>
              </a:rPr>
              <a:t>*NEXT*</a:t>
            </a:r>
            <a:r>
              <a:rPr lang="en-ZA" sz="1200" kern="1200">
                <a:solidFill>
                  <a:schemeClr val="tx1"/>
                </a:solidFill>
                <a:effectLst/>
                <a:latin typeface="+mn-lt"/>
                <a:ea typeface="+mn-ea"/>
                <a:cs typeface="+mn-cs"/>
              </a:rPr>
              <a:t>. My name is Sybrand Smit, and I would like to present to you parts of my PhD research, titled Afriplex Green Rooibos Extract and Post-Ischemic Heart Recovery in Diet-Induced, Pre-diabetic Rats. My study is promoted by Prof. Barbara Huisamen and Dr. Erna Marais from Stellenbosch University, and co-promoted by Dr. Rabia Johnson of the South African Medical Research Council, and currently funded in part by the South African National Research Foundation and the Harry Crossley Foundation.</a:t>
            </a:r>
          </a:p>
        </p:txBody>
      </p:sp>
      <p:sp>
        <p:nvSpPr>
          <p:cNvPr id="4" name="Slide Number Placeholder 3"/>
          <p:cNvSpPr>
            <a:spLocks noGrp="1"/>
          </p:cNvSpPr>
          <p:nvPr>
            <p:ph type="sldNum" sz="quarter" idx="10"/>
          </p:nvPr>
        </p:nvSpPr>
        <p:spPr/>
        <p:txBody>
          <a:bodyPr/>
          <a:lstStyle/>
          <a:p>
            <a:fld id="{739A55C5-36F4-4BD3-9BBD-A62F301079E5}" type="slidenum">
              <a:rPr lang="en-ZA" smtClean="0"/>
              <a:t>3</a:t>
            </a:fld>
            <a:endParaRPr lang="en-ZA"/>
          </a:p>
        </p:txBody>
      </p:sp>
    </p:spTree>
    <p:extLst>
      <p:ext uri="{BB962C8B-B14F-4D97-AF65-F5344CB8AC3E}">
        <p14:creationId xmlns:p14="http://schemas.microsoft.com/office/powerpoint/2010/main" val="13026033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The idea is to compare the function of a normal heart to that of a gradually failing heart induced by increased risk factors through high-sucrose feeding. When these hearts are subjected to an ischemic event, the level of functional recovery is also significantly worst. Therefore, supplementing with Afriplex GRT whilst the animals are still on diet enable us to investigate GRT’s capacity to instil cardioprotection.</a:t>
            </a:r>
          </a:p>
        </p:txBody>
      </p:sp>
      <p:sp>
        <p:nvSpPr>
          <p:cNvPr id="4" name="Slide Number Placeholder 3"/>
          <p:cNvSpPr>
            <a:spLocks noGrp="1"/>
          </p:cNvSpPr>
          <p:nvPr>
            <p:ph type="sldNum" sz="quarter" idx="10"/>
          </p:nvPr>
        </p:nvSpPr>
        <p:spPr/>
        <p:txBody>
          <a:bodyPr/>
          <a:lstStyle/>
          <a:p>
            <a:fld id="{739A55C5-36F4-4BD3-9BBD-A62F301079E5}" type="slidenum">
              <a:rPr lang="en-ZA" smtClean="0"/>
              <a:t>30</a:t>
            </a:fld>
            <a:endParaRPr lang="en-ZA"/>
          </a:p>
        </p:txBody>
      </p:sp>
    </p:spTree>
    <p:extLst>
      <p:ext uri="{BB962C8B-B14F-4D97-AF65-F5344CB8AC3E}">
        <p14:creationId xmlns:p14="http://schemas.microsoft.com/office/powerpoint/2010/main" val="28259689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The idea is to compare the function of a normal heart to that of a gradually failing heart induced by increased risk factors through high-sucrose feeding. When these hearts are subjected to an ischemic event, the level of functional recovery is also significantly worst. Therefore, supplementing with Afriplex GRT whilst the animals are still on diet enable us to investigate GRT’s capacity to instil cardioprotection.</a:t>
            </a:r>
          </a:p>
        </p:txBody>
      </p:sp>
      <p:sp>
        <p:nvSpPr>
          <p:cNvPr id="4" name="Slide Number Placeholder 3"/>
          <p:cNvSpPr>
            <a:spLocks noGrp="1"/>
          </p:cNvSpPr>
          <p:nvPr>
            <p:ph type="sldNum" sz="quarter" idx="10"/>
          </p:nvPr>
        </p:nvSpPr>
        <p:spPr/>
        <p:txBody>
          <a:bodyPr/>
          <a:lstStyle/>
          <a:p>
            <a:fld id="{739A55C5-36F4-4BD3-9BBD-A62F301079E5}" type="slidenum">
              <a:rPr lang="en-ZA" smtClean="0"/>
              <a:t>31</a:t>
            </a:fld>
            <a:endParaRPr lang="en-ZA"/>
          </a:p>
        </p:txBody>
      </p:sp>
    </p:spTree>
    <p:extLst>
      <p:ext uri="{BB962C8B-B14F-4D97-AF65-F5344CB8AC3E}">
        <p14:creationId xmlns:p14="http://schemas.microsoft.com/office/powerpoint/2010/main" val="19548070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The idea is to compare the function of a normal heart to that of a gradually failing heart induced by increased risk factors through high-sucrose feeding. When these hearts are subjected to an ischemic event, the level of functional recovery is also significantly worst. Therefore, supplementing with Afriplex GRT whilst the animals are still on diet enable us to investigate GRT’s capacity to instil cardioprotection.</a:t>
            </a:r>
          </a:p>
        </p:txBody>
      </p:sp>
      <p:sp>
        <p:nvSpPr>
          <p:cNvPr id="4" name="Slide Number Placeholder 3"/>
          <p:cNvSpPr>
            <a:spLocks noGrp="1"/>
          </p:cNvSpPr>
          <p:nvPr>
            <p:ph type="sldNum" sz="quarter" idx="10"/>
          </p:nvPr>
        </p:nvSpPr>
        <p:spPr/>
        <p:txBody>
          <a:bodyPr/>
          <a:lstStyle/>
          <a:p>
            <a:fld id="{739A55C5-36F4-4BD3-9BBD-A62F301079E5}" type="slidenum">
              <a:rPr lang="en-ZA" smtClean="0"/>
              <a:t>32</a:t>
            </a:fld>
            <a:endParaRPr lang="en-ZA"/>
          </a:p>
        </p:txBody>
      </p:sp>
    </p:spTree>
    <p:extLst>
      <p:ext uri="{BB962C8B-B14F-4D97-AF65-F5344CB8AC3E}">
        <p14:creationId xmlns:p14="http://schemas.microsoft.com/office/powerpoint/2010/main" val="27385041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The idea is to compare the function of a normal heart to that of a gradually failing heart induced by increased risk factors through high-sucrose feeding. When these hearts are subjected to an ischemic event, the level of functional recovery is also significantly worst. Therefore, supplementing with Afriplex GRT whilst the animals are still on diet enable us to investigate GRT’s capacity to instil cardioprotection.</a:t>
            </a:r>
          </a:p>
        </p:txBody>
      </p:sp>
      <p:sp>
        <p:nvSpPr>
          <p:cNvPr id="4" name="Slide Number Placeholder 3"/>
          <p:cNvSpPr>
            <a:spLocks noGrp="1"/>
          </p:cNvSpPr>
          <p:nvPr>
            <p:ph type="sldNum" sz="quarter" idx="10"/>
          </p:nvPr>
        </p:nvSpPr>
        <p:spPr/>
        <p:txBody>
          <a:bodyPr/>
          <a:lstStyle/>
          <a:p>
            <a:fld id="{739A55C5-36F4-4BD3-9BBD-A62F301079E5}" type="slidenum">
              <a:rPr lang="en-ZA" smtClean="0"/>
              <a:t>33</a:t>
            </a:fld>
            <a:endParaRPr lang="en-ZA"/>
          </a:p>
        </p:txBody>
      </p:sp>
    </p:spTree>
    <p:extLst>
      <p:ext uri="{BB962C8B-B14F-4D97-AF65-F5344CB8AC3E}">
        <p14:creationId xmlns:p14="http://schemas.microsoft.com/office/powerpoint/2010/main" val="28438498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The idea is to compare the function of a normal heart to that of a gradually failing heart induced by increased risk factors through high-sucrose feeding. When these hearts are subjected to an ischemic event, the level of functional recovery is also significantly worst. Therefore, supplementing with Afriplex GRT whilst the animals are still on diet enable us to investigate GRT’s capacity to instil cardioprotection.</a:t>
            </a:r>
          </a:p>
        </p:txBody>
      </p:sp>
      <p:sp>
        <p:nvSpPr>
          <p:cNvPr id="4" name="Slide Number Placeholder 3"/>
          <p:cNvSpPr>
            <a:spLocks noGrp="1"/>
          </p:cNvSpPr>
          <p:nvPr>
            <p:ph type="sldNum" sz="quarter" idx="10"/>
          </p:nvPr>
        </p:nvSpPr>
        <p:spPr/>
        <p:txBody>
          <a:bodyPr/>
          <a:lstStyle/>
          <a:p>
            <a:fld id="{739A55C5-36F4-4BD3-9BBD-A62F301079E5}" type="slidenum">
              <a:rPr lang="en-ZA" smtClean="0"/>
              <a:t>34</a:t>
            </a:fld>
            <a:endParaRPr lang="en-ZA"/>
          </a:p>
        </p:txBody>
      </p:sp>
    </p:spTree>
    <p:extLst>
      <p:ext uri="{BB962C8B-B14F-4D97-AF65-F5344CB8AC3E}">
        <p14:creationId xmlns:p14="http://schemas.microsoft.com/office/powerpoint/2010/main" val="26022702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The idea is to compare the function of a normal heart to that of a gradually failing heart induced by increased risk factors through high-sucrose feeding. When these hearts are subjected to an ischemic event, the level of functional recovery is also significantly worst. Therefore, supplementing with Afriplex GRT whilst the animals are still on diet enable us to investigate GRT’s capacity to instil cardioprotection.</a:t>
            </a:r>
          </a:p>
        </p:txBody>
      </p:sp>
      <p:sp>
        <p:nvSpPr>
          <p:cNvPr id="4" name="Slide Number Placeholder 3"/>
          <p:cNvSpPr>
            <a:spLocks noGrp="1"/>
          </p:cNvSpPr>
          <p:nvPr>
            <p:ph type="sldNum" sz="quarter" idx="10"/>
          </p:nvPr>
        </p:nvSpPr>
        <p:spPr/>
        <p:txBody>
          <a:bodyPr/>
          <a:lstStyle/>
          <a:p>
            <a:fld id="{739A55C5-36F4-4BD3-9BBD-A62F301079E5}" type="slidenum">
              <a:rPr lang="en-ZA" smtClean="0"/>
              <a:t>35</a:t>
            </a:fld>
            <a:endParaRPr lang="en-ZA"/>
          </a:p>
        </p:txBody>
      </p:sp>
    </p:spTree>
    <p:extLst>
      <p:ext uri="{BB962C8B-B14F-4D97-AF65-F5344CB8AC3E}">
        <p14:creationId xmlns:p14="http://schemas.microsoft.com/office/powerpoint/2010/main" val="9238933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To simulate this, the protocol is as follow. Just after sedation of the rat, the hearts are quickly excised and mounted on a perfusion rig. For the first 10 minutes the heart is perfused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in Langendorff mode, meaning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retrogradely through the aorta, which fills the heart chambers and coronary arteries with fresh blood-‘substituting’ buffer. During this period we can measure the coronary flow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which is indicative of how well the heart is nourishing itself. </a:t>
            </a:r>
            <a:r>
              <a:rPr lang="en-ZA" sz="1200" b="1" kern="1200">
                <a:solidFill>
                  <a:schemeClr val="tx1"/>
                </a:solidFill>
                <a:effectLst/>
                <a:latin typeface="+mn-lt"/>
                <a:ea typeface="+mn-ea"/>
                <a:cs typeface="+mn-cs"/>
              </a:rPr>
              <a:t>*CLICK*</a:t>
            </a:r>
            <a:endParaRPr lang="en-ZA"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9A55C5-36F4-4BD3-9BBD-A62F301079E5}" type="slidenum">
              <a:rPr lang="en-ZA" smtClean="0"/>
              <a:t>36</a:t>
            </a:fld>
            <a:endParaRPr lang="en-ZA"/>
          </a:p>
        </p:txBody>
      </p:sp>
    </p:spTree>
    <p:extLst>
      <p:ext uri="{BB962C8B-B14F-4D97-AF65-F5344CB8AC3E}">
        <p14:creationId xmlns:p14="http://schemas.microsoft.com/office/powerpoint/2010/main" val="35291269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This is followed by switching to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working heart mode for 20 minutes by inserting a canula into the left atrium. Whilst in working mode, we can measure the amount of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heart beats per minute, the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systolic and diastolic pressure, and the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aortic output, or the volume of blood pumped by the heart every minute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After this stabilization period, the heart is subjected to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global ischaemia for 20 mins by simply shutting off all perfusate and oxygen supply to the heart, which is the equivalent of having complete heart failure.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739A55C5-36F4-4BD3-9BBD-A62F301079E5}" type="slidenum">
              <a:rPr lang="en-ZA" smtClean="0"/>
              <a:t>37</a:t>
            </a:fld>
            <a:endParaRPr lang="en-ZA"/>
          </a:p>
        </p:txBody>
      </p:sp>
    </p:spTree>
    <p:extLst>
      <p:ext uri="{BB962C8B-B14F-4D97-AF65-F5344CB8AC3E}">
        <p14:creationId xmlns:p14="http://schemas.microsoft.com/office/powerpoint/2010/main" val="31234195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The ischemic event is followed by reperfusion (or resuscitation in human terms) by first stabilizing the heart again using Langendorff perfusion, followed by working heart mode. Using this method we are able to compare the function of the heart pre- and post-ischemia to derive how the Rooibos extract effected recovery. At the end of the protocol the heart is removed from the perfusion rig and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freeze clamped to be examined later for protein mechanisms. </a:t>
            </a:r>
          </a:p>
        </p:txBody>
      </p:sp>
      <p:sp>
        <p:nvSpPr>
          <p:cNvPr id="4" name="Slide Number Placeholder 3"/>
          <p:cNvSpPr>
            <a:spLocks noGrp="1"/>
          </p:cNvSpPr>
          <p:nvPr>
            <p:ph type="sldNum" sz="quarter" idx="10"/>
          </p:nvPr>
        </p:nvSpPr>
        <p:spPr/>
        <p:txBody>
          <a:bodyPr/>
          <a:lstStyle/>
          <a:p>
            <a:fld id="{739A55C5-36F4-4BD3-9BBD-A62F301079E5}" type="slidenum">
              <a:rPr lang="en-ZA" smtClean="0"/>
              <a:t>38</a:t>
            </a:fld>
            <a:endParaRPr lang="en-ZA"/>
          </a:p>
        </p:txBody>
      </p:sp>
    </p:spTree>
    <p:extLst>
      <p:ext uri="{BB962C8B-B14F-4D97-AF65-F5344CB8AC3E}">
        <p14:creationId xmlns:p14="http://schemas.microsoft.com/office/powerpoint/2010/main" val="6853627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So, up until this point of the study I have sacrificed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200 wistar Rats, staggered into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100 control rats receiving only rat chow, of which half received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strawberry jelly and the other half a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Afriplex Green rooibos extract dissolved in strawberry jelly, and then another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100 rats receiving a high-caloric diet for 16 weeks, of which half again only received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normal jelly and the other half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AFRIPLEX GRT jelly for the last 6 weeks of the diet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at a human equivalent of approximately 70 cups of rooibos tea per day.</a:t>
            </a:r>
          </a:p>
        </p:txBody>
      </p:sp>
      <p:sp>
        <p:nvSpPr>
          <p:cNvPr id="4" name="Slide Number Placeholder 3"/>
          <p:cNvSpPr>
            <a:spLocks noGrp="1"/>
          </p:cNvSpPr>
          <p:nvPr>
            <p:ph type="sldNum" sz="quarter" idx="10"/>
          </p:nvPr>
        </p:nvSpPr>
        <p:spPr/>
        <p:txBody>
          <a:bodyPr/>
          <a:lstStyle/>
          <a:p>
            <a:fld id="{739A55C5-36F4-4BD3-9BBD-A62F301079E5}" type="slidenum">
              <a:rPr lang="en-ZA" smtClean="0"/>
              <a:t>39</a:t>
            </a:fld>
            <a:endParaRPr lang="en-ZA"/>
          </a:p>
        </p:txBody>
      </p:sp>
    </p:spTree>
    <p:extLst>
      <p:ext uri="{BB962C8B-B14F-4D97-AF65-F5344CB8AC3E}">
        <p14:creationId xmlns:p14="http://schemas.microsoft.com/office/powerpoint/2010/main" val="1027670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In this talk I will be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discussing the growing problem of cardiovascular diseases worldwide, as well as the contributing factors which causes CVD’s to be so prevalent. </a:t>
            </a:r>
            <a:r>
              <a:rPr lang="en-ZA" sz="1200" b="1" kern="1200">
                <a:solidFill>
                  <a:schemeClr val="tx1"/>
                </a:solidFill>
                <a:effectLst/>
                <a:latin typeface="+mn-lt"/>
                <a:ea typeface="+mn-ea"/>
                <a:cs typeface="+mn-cs"/>
              </a:rPr>
              <a:t>*CLICK*</a:t>
            </a:r>
            <a:endParaRPr lang="en-ZA" sz="1200" kern="1200">
              <a:solidFill>
                <a:schemeClr val="tx1"/>
              </a:solidFill>
              <a:effectLst/>
              <a:latin typeface="+mn-lt"/>
              <a:ea typeface="+mn-ea"/>
              <a:cs typeface="+mn-cs"/>
            </a:endParaRPr>
          </a:p>
          <a:p>
            <a:r>
              <a:rPr lang="en-ZA" sz="1200" kern="1200">
                <a:solidFill>
                  <a:schemeClr val="tx1"/>
                </a:solidFill>
                <a:effectLst/>
                <a:latin typeface="+mn-lt"/>
                <a:ea typeface="+mn-ea"/>
                <a:cs typeface="+mn-cs"/>
              </a:rPr>
              <a:t>Secondly, I want to share a bit more about Rooibos, the manufacturing of Afriplex Green Rooibos Extract and its rationale as a cardioprotective herbal supplement.</a:t>
            </a:r>
          </a:p>
          <a:p>
            <a:r>
              <a:rPr lang="en-ZA" sz="1200" kern="1200">
                <a:solidFill>
                  <a:schemeClr val="tx1"/>
                </a:solidFill>
                <a:effectLst/>
                <a:latin typeface="+mn-lt"/>
                <a:ea typeface="+mn-ea"/>
                <a:cs typeface="+mn-cs"/>
              </a:rPr>
              <a:t>Third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I’ll elaborate more on the specific aims of my research, the animal models and techniques we used.</a:t>
            </a:r>
          </a:p>
          <a:p>
            <a:r>
              <a:rPr lang="en-ZA" sz="1200" kern="1200">
                <a:solidFill>
                  <a:schemeClr val="tx1"/>
                </a:solidFill>
                <a:effectLst/>
                <a:latin typeface="+mn-lt"/>
                <a:ea typeface="+mn-ea"/>
                <a:cs typeface="+mn-cs"/>
              </a:rPr>
              <a:t>From there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I’ll demonstrate some of the findings of my study to date and then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I’ll finish of with our hope for end of this year and the questions that still need answers.</a:t>
            </a:r>
          </a:p>
        </p:txBody>
      </p:sp>
      <p:sp>
        <p:nvSpPr>
          <p:cNvPr id="4" name="Slide Number Placeholder 3"/>
          <p:cNvSpPr>
            <a:spLocks noGrp="1"/>
          </p:cNvSpPr>
          <p:nvPr>
            <p:ph type="sldNum" sz="quarter" idx="10"/>
          </p:nvPr>
        </p:nvSpPr>
        <p:spPr/>
        <p:txBody>
          <a:bodyPr/>
          <a:lstStyle/>
          <a:p>
            <a:fld id="{739A55C5-36F4-4BD3-9BBD-A62F301079E5}" type="slidenum">
              <a:rPr lang="en-ZA" smtClean="0"/>
              <a:t>4</a:t>
            </a:fld>
            <a:endParaRPr lang="en-ZA"/>
          </a:p>
        </p:txBody>
      </p:sp>
    </p:spTree>
    <p:extLst>
      <p:ext uri="{BB962C8B-B14F-4D97-AF65-F5344CB8AC3E}">
        <p14:creationId xmlns:p14="http://schemas.microsoft.com/office/powerpoint/2010/main" val="2411484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Okay, the results, THUS FAR, are as follows…</a:t>
            </a:r>
            <a:endParaRPr lang="en-ZA"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9A55C5-36F4-4BD3-9BBD-A62F301079E5}" type="slidenum">
              <a:rPr lang="en-ZA" smtClean="0"/>
              <a:t>40</a:t>
            </a:fld>
            <a:endParaRPr lang="en-ZA"/>
          </a:p>
        </p:txBody>
      </p:sp>
    </p:spTree>
    <p:extLst>
      <p:ext uri="{BB962C8B-B14F-4D97-AF65-F5344CB8AC3E}">
        <p14:creationId xmlns:p14="http://schemas.microsoft.com/office/powerpoint/2010/main" val="11519466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Firstly, in establishing the animal model we noted that the HCD animals consistently ate more food than the control counterparts, regardless of GRT supplementation, meaning the rooibos extract did not have an influence on appetite.</a:t>
            </a:r>
            <a:endParaRPr lang="en-ZA"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9A55C5-36F4-4BD3-9BBD-A62F301079E5}" type="slidenum">
              <a:rPr lang="en-ZA" smtClean="0"/>
              <a:t>41</a:t>
            </a:fld>
            <a:endParaRPr lang="en-ZA"/>
          </a:p>
        </p:txBody>
      </p:sp>
    </p:spTree>
    <p:extLst>
      <p:ext uri="{BB962C8B-B14F-4D97-AF65-F5344CB8AC3E}">
        <p14:creationId xmlns:p14="http://schemas.microsoft.com/office/powerpoint/2010/main" val="37614496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Likewise, the High caloric diet rats also consumed less water than the controls, regardless of GRT supplementation, also inferring that rooibos extract did not significantly influence thirst in these rats. </a:t>
            </a:r>
            <a:endParaRPr lang="en-ZA"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9A55C5-36F4-4BD3-9BBD-A62F301079E5}" type="slidenum">
              <a:rPr lang="en-ZA" smtClean="0"/>
              <a:t>42</a:t>
            </a:fld>
            <a:endParaRPr lang="en-ZA"/>
          </a:p>
        </p:txBody>
      </p:sp>
    </p:spTree>
    <p:extLst>
      <p:ext uri="{BB962C8B-B14F-4D97-AF65-F5344CB8AC3E}">
        <p14:creationId xmlns:p14="http://schemas.microsoft.com/office/powerpoint/2010/main" val="19931784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The result of increased unhealthy food intake </a:t>
            </a:r>
            <a:r>
              <a:rPr lang="en-GB" sz="1200" b="1" kern="1200">
                <a:solidFill>
                  <a:schemeClr val="tx1"/>
                </a:solidFill>
                <a:effectLst/>
                <a:latin typeface="+mn-lt"/>
                <a:ea typeface="+mn-ea"/>
                <a:cs typeface="+mn-cs"/>
              </a:rPr>
              <a:t>*CLICK*</a:t>
            </a:r>
            <a:r>
              <a:rPr lang="en-GB" sz="1200" kern="1200">
                <a:solidFill>
                  <a:schemeClr val="tx1"/>
                </a:solidFill>
                <a:effectLst/>
                <a:latin typeface="+mn-lt"/>
                <a:ea typeface="+mn-ea"/>
                <a:cs typeface="+mn-cs"/>
              </a:rPr>
              <a:t> equated not only in a higher body mass for both the HCD and HCD with GRT animals, but also led to a considerable </a:t>
            </a:r>
            <a:r>
              <a:rPr lang="en-GB" sz="1200" b="1" kern="1200">
                <a:solidFill>
                  <a:schemeClr val="tx1"/>
                </a:solidFill>
                <a:effectLst/>
                <a:latin typeface="+mn-lt"/>
                <a:ea typeface="+mn-ea"/>
                <a:cs typeface="+mn-cs"/>
              </a:rPr>
              <a:t>*CLICK*</a:t>
            </a:r>
            <a:r>
              <a:rPr lang="en-GB" sz="1200" kern="1200">
                <a:solidFill>
                  <a:schemeClr val="tx1"/>
                </a:solidFill>
                <a:effectLst/>
                <a:latin typeface="+mn-lt"/>
                <a:ea typeface="+mn-ea"/>
                <a:cs typeface="+mn-cs"/>
              </a:rPr>
              <a:t> increase in intraperitoneal fat mass, or fat around the waste which is an independent indicator of cardiovascular risk. </a:t>
            </a:r>
            <a:endParaRPr lang="en-ZA"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9A55C5-36F4-4BD3-9BBD-A62F301079E5}" type="slidenum">
              <a:rPr lang="en-ZA" smtClean="0"/>
              <a:t>43</a:t>
            </a:fld>
            <a:endParaRPr lang="en-ZA"/>
          </a:p>
        </p:txBody>
      </p:sp>
    </p:spTree>
    <p:extLst>
      <p:ext uri="{BB962C8B-B14F-4D97-AF65-F5344CB8AC3E}">
        <p14:creationId xmlns:p14="http://schemas.microsoft.com/office/powerpoint/2010/main" val="32925409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Next, oral glucose tolerance tests on fasted rats showed that control groups, with or without GRT had a significantly lower fasting blood glucose and tolerated glucose better compared to the HCD counterparts. Furthermore, taking into account that these rats are only the equivalent of about 12, 13 years old in human years, the severity of this profile is expected to increase as these rats get older. Unfortunately, GRT supplementation had no significant effect on the blood glucose tolerance curve in such young rats. </a:t>
            </a:r>
          </a:p>
        </p:txBody>
      </p:sp>
      <p:sp>
        <p:nvSpPr>
          <p:cNvPr id="4" name="Slide Number Placeholder 3"/>
          <p:cNvSpPr>
            <a:spLocks noGrp="1"/>
          </p:cNvSpPr>
          <p:nvPr>
            <p:ph type="sldNum" sz="quarter" idx="10"/>
          </p:nvPr>
        </p:nvSpPr>
        <p:spPr/>
        <p:txBody>
          <a:bodyPr/>
          <a:lstStyle/>
          <a:p>
            <a:fld id="{739A55C5-36F4-4BD3-9BBD-A62F301079E5}" type="slidenum">
              <a:rPr lang="en-ZA" smtClean="0"/>
              <a:t>44</a:t>
            </a:fld>
            <a:endParaRPr lang="en-ZA"/>
          </a:p>
        </p:txBody>
      </p:sp>
    </p:spTree>
    <p:extLst>
      <p:ext uri="{BB962C8B-B14F-4D97-AF65-F5344CB8AC3E}">
        <p14:creationId xmlns:p14="http://schemas.microsoft.com/office/powerpoint/2010/main" val="25552032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Real-time non-fasting blood glucose levels, taken just prior to dissection of the rats, were also elevated in HCD groups compared to control groups.</a:t>
            </a:r>
          </a:p>
        </p:txBody>
      </p:sp>
      <p:sp>
        <p:nvSpPr>
          <p:cNvPr id="4" name="Slide Number Placeholder 3"/>
          <p:cNvSpPr>
            <a:spLocks noGrp="1"/>
          </p:cNvSpPr>
          <p:nvPr>
            <p:ph type="sldNum" sz="quarter" idx="10"/>
          </p:nvPr>
        </p:nvSpPr>
        <p:spPr/>
        <p:txBody>
          <a:bodyPr/>
          <a:lstStyle/>
          <a:p>
            <a:fld id="{739A55C5-36F4-4BD3-9BBD-A62F301079E5}" type="slidenum">
              <a:rPr lang="en-ZA" smtClean="0"/>
              <a:t>45</a:t>
            </a:fld>
            <a:endParaRPr lang="en-ZA"/>
          </a:p>
        </p:txBody>
      </p:sp>
    </p:spTree>
    <p:extLst>
      <p:ext uri="{BB962C8B-B14F-4D97-AF65-F5344CB8AC3E}">
        <p14:creationId xmlns:p14="http://schemas.microsoft.com/office/powerpoint/2010/main" val="6228817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Moving onto the functional heart results: CARDIAC OUTPUT, representing the strength at which the heart pumps blood through itself and through the body was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significantly worse for HCD groups compared to controls pre and post ischemia, and GRT treatment significantly improved coronary output pre and post ischemia. Even more curious,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GRT supplementation in HCD groups completely restored the %coronary output recovery to that of control groups.</a:t>
            </a:r>
          </a:p>
        </p:txBody>
      </p:sp>
      <p:sp>
        <p:nvSpPr>
          <p:cNvPr id="4" name="Slide Number Placeholder 3"/>
          <p:cNvSpPr>
            <a:spLocks noGrp="1"/>
          </p:cNvSpPr>
          <p:nvPr>
            <p:ph type="sldNum" sz="quarter" idx="10"/>
          </p:nvPr>
        </p:nvSpPr>
        <p:spPr/>
        <p:txBody>
          <a:bodyPr/>
          <a:lstStyle/>
          <a:p>
            <a:fld id="{739A55C5-36F4-4BD3-9BBD-A62F301079E5}" type="slidenum">
              <a:rPr lang="en-ZA" smtClean="0"/>
              <a:t>46</a:t>
            </a:fld>
            <a:endParaRPr lang="en-ZA"/>
          </a:p>
        </p:txBody>
      </p:sp>
    </p:spTree>
    <p:extLst>
      <p:ext uri="{BB962C8B-B14F-4D97-AF65-F5344CB8AC3E}">
        <p14:creationId xmlns:p14="http://schemas.microsoft.com/office/powerpoint/2010/main" val="26826737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Heart rate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was fairly similar between all treatment groups, with only GRT co-treated HCD animals showing a significant decrease pre-ischemia, however whether this is energy conservation or detrimental still needs further investigation. </a:t>
            </a:r>
          </a:p>
        </p:txBody>
      </p:sp>
      <p:sp>
        <p:nvSpPr>
          <p:cNvPr id="4" name="Slide Number Placeholder 3"/>
          <p:cNvSpPr>
            <a:spLocks noGrp="1"/>
          </p:cNvSpPr>
          <p:nvPr>
            <p:ph type="sldNum" sz="quarter" idx="10"/>
          </p:nvPr>
        </p:nvSpPr>
        <p:spPr/>
        <p:txBody>
          <a:bodyPr/>
          <a:lstStyle/>
          <a:p>
            <a:fld id="{739A55C5-36F4-4BD3-9BBD-A62F301079E5}" type="slidenum">
              <a:rPr lang="en-ZA" smtClean="0"/>
              <a:t>47</a:t>
            </a:fld>
            <a:endParaRPr lang="en-ZA"/>
          </a:p>
        </p:txBody>
      </p:sp>
    </p:spTree>
    <p:extLst>
      <p:ext uri="{BB962C8B-B14F-4D97-AF65-F5344CB8AC3E}">
        <p14:creationId xmlns:p14="http://schemas.microsoft.com/office/powerpoint/2010/main" val="41878231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Combining these findings with the systolic pressure obtained from these hearts, the Total Work parameter was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significantly lower in HCD groups compared to controls, however GRT supplementation was able to improve work loading, and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even restore %recovery in HCD groups to levels similar to GRT treated controls. This indicates that GRT supplementation is able to reverse negative outcomes induced by cardiometabolic risk factors pertaining to heart function and heart recovery post ischemia. </a:t>
            </a:r>
          </a:p>
        </p:txBody>
      </p:sp>
      <p:sp>
        <p:nvSpPr>
          <p:cNvPr id="4" name="Slide Number Placeholder 3"/>
          <p:cNvSpPr>
            <a:spLocks noGrp="1"/>
          </p:cNvSpPr>
          <p:nvPr>
            <p:ph type="sldNum" sz="quarter" idx="10"/>
          </p:nvPr>
        </p:nvSpPr>
        <p:spPr/>
        <p:txBody>
          <a:bodyPr/>
          <a:lstStyle/>
          <a:p>
            <a:fld id="{739A55C5-36F4-4BD3-9BBD-A62F301079E5}" type="slidenum">
              <a:rPr lang="en-ZA" smtClean="0"/>
              <a:t>48</a:t>
            </a:fld>
            <a:endParaRPr lang="en-ZA"/>
          </a:p>
        </p:txBody>
      </p:sp>
    </p:spTree>
    <p:extLst>
      <p:ext uri="{BB962C8B-B14F-4D97-AF65-F5344CB8AC3E}">
        <p14:creationId xmlns:p14="http://schemas.microsoft.com/office/powerpoint/2010/main" val="3579644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We also had a closer look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at GRT’s ability to protect the heart from ischemic damage by staining for viable tissue after ischemia. </a:t>
            </a:r>
          </a:p>
        </p:txBody>
      </p:sp>
      <p:sp>
        <p:nvSpPr>
          <p:cNvPr id="4" name="Slide Number Placeholder 3"/>
          <p:cNvSpPr>
            <a:spLocks noGrp="1"/>
          </p:cNvSpPr>
          <p:nvPr>
            <p:ph type="sldNum" sz="quarter" idx="10"/>
          </p:nvPr>
        </p:nvSpPr>
        <p:spPr/>
        <p:txBody>
          <a:bodyPr/>
          <a:lstStyle/>
          <a:p>
            <a:fld id="{739A55C5-36F4-4BD3-9BBD-A62F301079E5}" type="slidenum">
              <a:rPr lang="en-ZA" smtClean="0"/>
              <a:t>49</a:t>
            </a:fld>
            <a:endParaRPr lang="en-ZA"/>
          </a:p>
        </p:txBody>
      </p:sp>
    </p:spTree>
    <p:extLst>
      <p:ext uri="{BB962C8B-B14F-4D97-AF65-F5344CB8AC3E}">
        <p14:creationId xmlns:p14="http://schemas.microsoft.com/office/powerpoint/2010/main" val="1613759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So firstly, why is it important for us to endeavour into cardioprotective research? Well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Cardiovascular Diseases remains the Nr. 1 cause of death worldwide, </a:t>
            </a:r>
            <a:r>
              <a:rPr lang="en-ZA" sz="1200" b="1" kern="1200">
                <a:solidFill>
                  <a:schemeClr val="tx1"/>
                </a:solidFill>
                <a:effectLst/>
                <a:latin typeface="+mn-lt"/>
                <a:ea typeface="+mn-ea"/>
                <a:cs typeface="+mn-cs"/>
              </a:rPr>
              <a:t>*CLICKS*</a:t>
            </a:r>
            <a:r>
              <a:rPr lang="en-ZA" sz="1200" kern="1200">
                <a:solidFill>
                  <a:schemeClr val="tx1"/>
                </a:solidFill>
                <a:effectLst/>
                <a:latin typeface="+mn-lt"/>
                <a:ea typeface="+mn-ea"/>
                <a:cs typeface="+mn-cs"/>
              </a:rPr>
              <a:t> totalling an estimated 17.5 million deaths in 2012, which is representative of 31% of all global deaths. This mortality count can be further divided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into 7.4 million deaths due to coronary heart disease, and 6.7 million deaths due to strokes, which is the collective cause of death in about 80% of cardiovascular disease deaths. </a:t>
            </a:r>
          </a:p>
        </p:txBody>
      </p:sp>
      <p:sp>
        <p:nvSpPr>
          <p:cNvPr id="4" name="Slide Number Placeholder 3"/>
          <p:cNvSpPr>
            <a:spLocks noGrp="1"/>
          </p:cNvSpPr>
          <p:nvPr>
            <p:ph type="sldNum" sz="quarter" idx="10"/>
          </p:nvPr>
        </p:nvSpPr>
        <p:spPr/>
        <p:txBody>
          <a:bodyPr/>
          <a:lstStyle/>
          <a:p>
            <a:fld id="{739A55C5-36F4-4BD3-9BBD-A62F301079E5}" type="slidenum">
              <a:rPr lang="en-ZA" smtClean="0"/>
              <a:t>5</a:t>
            </a:fld>
            <a:endParaRPr lang="en-ZA"/>
          </a:p>
        </p:txBody>
      </p:sp>
    </p:spTree>
    <p:extLst>
      <p:ext uri="{BB962C8B-B14F-4D97-AF65-F5344CB8AC3E}">
        <p14:creationId xmlns:p14="http://schemas.microsoft.com/office/powerpoint/2010/main" val="33947911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We also had a closer look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at GRT’s ability to protect the heart from ischemic damage by staining for viable tissue after ischemia. </a:t>
            </a:r>
          </a:p>
        </p:txBody>
      </p:sp>
      <p:sp>
        <p:nvSpPr>
          <p:cNvPr id="4" name="Slide Number Placeholder 3"/>
          <p:cNvSpPr>
            <a:spLocks noGrp="1"/>
          </p:cNvSpPr>
          <p:nvPr>
            <p:ph type="sldNum" sz="quarter" idx="10"/>
          </p:nvPr>
        </p:nvSpPr>
        <p:spPr/>
        <p:txBody>
          <a:bodyPr/>
          <a:lstStyle/>
          <a:p>
            <a:fld id="{739A55C5-36F4-4BD3-9BBD-A62F301079E5}" type="slidenum">
              <a:rPr lang="en-ZA" smtClean="0"/>
              <a:t>50</a:t>
            </a:fld>
            <a:endParaRPr lang="en-ZA"/>
          </a:p>
        </p:txBody>
      </p:sp>
    </p:spTree>
    <p:extLst>
      <p:ext uri="{BB962C8B-B14F-4D97-AF65-F5344CB8AC3E}">
        <p14:creationId xmlns:p14="http://schemas.microsoft.com/office/powerpoint/2010/main" val="32542966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Viable tissue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was consistently between 40-60%, with some outlying occurring in the HCD groups which had the most severe damage profile.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Non-viable tissue was also highest in the HCD group, with GRT treatment reversing the damage incurred, and this was also evident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from the infarct size (a measure of dead tissue compared to the area at risk, or the white tissue compared to the red tissue in the image above).</a:t>
            </a:r>
          </a:p>
        </p:txBody>
      </p:sp>
      <p:sp>
        <p:nvSpPr>
          <p:cNvPr id="4" name="Slide Number Placeholder 3"/>
          <p:cNvSpPr>
            <a:spLocks noGrp="1"/>
          </p:cNvSpPr>
          <p:nvPr>
            <p:ph type="sldNum" sz="quarter" idx="10"/>
          </p:nvPr>
        </p:nvSpPr>
        <p:spPr/>
        <p:txBody>
          <a:bodyPr/>
          <a:lstStyle/>
          <a:p>
            <a:fld id="{739A55C5-36F4-4BD3-9BBD-A62F301079E5}" type="slidenum">
              <a:rPr lang="en-ZA" smtClean="0"/>
              <a:t>51</a:t>
            </a:fld>
            <a:endParaRPr lang="en-ZA"/>
          </a:p>
        </p:txBody>
      </p:sp>
    </p:spTree>
    <p:extLst>
      <p:ext uri="{BB962C8B-B14F-4D97-AF65-F5344CB8AC3E}">
        <p14:creationId xmlns:p14="http://schemas.microsoft.com/office/powerpoint/2010/main" val="5032547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Lastly, we were interested in a broad spectrum analysis of various cellular signalling intermediates pertaining to cardioprotection, including the Ras–MAPK signaling pathway such as p38, ERK1/2 and JNK, which are precursors of cell stress signaling; and intermediates in the PI3K–Akt–eNOS pathway, which results in metabolic modulation and cardiovascular protection. </a:t>
            </a:r>
            <a:endParaRPr lang="en-ZA"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9A55C5-36F4-4BD3-9BBD-A62F301079E5}" type="slidenum">
              <a:rPr lang="en-ZA" smtClean="0"/>
              <a:t>52</a:t>
            </a:fld>
            <a:endParaRPr lang="en-ZA"/>
          </a:p>
        </p:txBody>
      </p:sp>
    </p:spTree>
    <p:extLst>
      <p:ext uri="{BB962C8B-B14F-4D97-AF65-F5344CB8AC3E}">
        <p14:creationId xmlns:p14="http://schemas.microsoft.com/office/powerpoint/2010/main" val="24152095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As this contains a lot of result discussion and I unfortunately do not have time to communicate all the results I will just swipe through and try to mention some observations made. Firstly, looking at P38, considered to be a stress signal, we note a </a:t>
            </a:r>
            <a:r>
              <a:rPr lang="en-ZA" sz="1200" b="1" kern="1200">
                <a:solidFill>
                  <a:schemeClr val="tx1"/>
                </a:solidFill>
                <a:effectLst/>
                <a:latin typeface="+mn-lt"/>
                <a:ea typeface="+mn-ea"/>
                <a:cs typeface="+mn-cs"/>
              </a:rPr>
              <a:t>*CLICK* </a:t>
            </a:r>
            <a:r>
              <a:rPr lang="en-ZA" sz="1200" kern="1200">
                <a:solidFill>
                  <a:schemeClr val="tx1"/>
                </a:solidFill>
                <a:effectLst/>
                <a:latin typeface="+mn-lt"/>
                <a:ea typeface="+mn-ea"/>
                <a:cs typeface="+mn-cs"/>
              </a:rPr>
              <a:t>gradual increase in phosphorylated P38, which could be a sign that hearts are being preconditioned to a subsequent ischemic insult.</a:t>
            </a:r>
          </a:p>
        </p:txBody>
      </p:sp>
      <p:sp>
        <p:nvSpPr>
          <p:cNvPr id="4" name="Slide Number Placeholder 3"/>
          <p:cNvSpPr>
            <a:spLocks noGrp="1"/>
          </p:cNvSpPr>
          <p:nvPr>
            <p:ph type="sldNum" sz="quarter" idx="10"/>
          </p:nvPr>
        </p:nvSpPr>
        <p:spPr/>
        <p:txBody>
          <a:bodyPr/>
          <a:lstStyle/>
          <a:p>
            <a:fld id="{739A55C5-36F4-4BD3-9BBD-A62F301079E5}" type="slidenum">
              <a:rPr lang="en-ZA" smtClean="0"/>
              <a:t>53</a:t>
            </a:fld>
            <a:endParaRPr lang="en-ZA"/>
          </a:p>
        </p:txBody>
      </p:sp>
    </p:spTree>
    <p:extLst>
      <p:ext uri="{BB962C8B-B14F-4D97-AF65-F5344CB8AC3E}">
        <p14:creationId xmlns:p14="http://schemas.microsoft.com/office/powerpoint/2010/main" val="10517713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a:solidFill>
                  <a:schemeClr val="tx1"/>
                </a:solidFill>
                <a:effectLst/>
                <a:latin typeface="+mn-lt"/>
                <a:ea typeface="+mn-ea"/>
                <a:cs typeface="+mn-cs"/>
              </a:rPr>
              <a:t>Erk, which acts as an important cell signalling switch in response to stress was significantly </a:t>
            </a:r>
            <a:r>
              <a:rPr lang="en-ZA" sz="1200" b="1" kern="1200">
                <a:solidFill>
                  <a:schemeClr val="tx1"/>
                </a:solidFill>
                <a:effectLst/>
                <a:latin typeface="+mn-lt"/>
                <a:ea typeface="+mn-ea"/>
                <a:cs typeface="+mn-cs"/>
              </a:rPr>
              <a:t>*CLICK* </a:t>
            </a:r>
            <a:r>
              <a:rPr lang="en-ZA" sz="1200" kern="1200">
                <a:solidFill>
                  <a:schemeClr val="tx1"/>
                </a:solidFill>
                <a:effectLst/>
                <a:latin typeface="+mn-lt"/>
                <a:ea typeface="+mn-ea"/>
                <a:cs typeface="+mn-cs"/>
              </a:rPr>
              <a:t>less phosphorylated post-ischemia in HCD with GRT treated rats compared to untreated HCD. This in turn can also indicate less stress post ischemia than experienced by HCD hearts. </a:t>
            </a:r>
          </a:p>
          <a:p>
            <a:endParaRPr lang="en-ZA"/>
          </a:p>
        </p:txBody>
      </p:sp>
      <p:sp>
        <p:nvSpPr>
          <p:cNvPr id="4" name="Slide Number Placeholder 3"/>
          <p:cNvSpPr>
            <a:spLocks noGrp="1"/>
          </p:cNvSpPr>
          <p:nvPr>
            <p:ph type="sldNum" sz="quarter" idx="10"/>
          </p:nvPr>
        </p:nvSpPr>
        <p:spPr/>
        <p:txBody>
          <a:bodyPr/>
          <a:lstStyle/>
          <a:p>
            <a:fld id="{739A55C5-36F4-4BD3-9BBD-A62F301079E5}" type="slidenum">
              <a:rPr lang="en-ZA" smtClean="0"/>
              <a:t>54</a:t>
            </a:fld>
            <a:endParaRPr lang="en-ZA"/>
          </a:p>
        </p:txBody>
      </p:sp>
    </p:spTree>
    <p:extLst>
      <p:ext uri="{BB962C8B-B14F-4D97-AF65-F5344CB8AC3E}">
        <p14:creationId xmlns:p14="http://schemas.microsoft.com/office/powerpoint/2010/main" val="5279814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Likewise, stress-activated protein kinase, or JNK phosphorylation was also significantly </a:t>
            </a:r>
            <a:r>
              <a:rPr lang="en-ZA" sz="1200" b="1" kern="1200">
                <a:solidFill>
                  <a:schemeClr val="tx1"/>
                </a:solidFill>
                <a:effectLst/>
                <a:latin typeface="+mn-lt"/>
                <a:ea typeface="+mn-ea"/>
                <a:cs typeface="+mn-cs"/>
              </a:rPr>
              <a:t>*CLICK* </a:t>
            </a:r>
            <a:r>
              <a:rPr lang="en-ZA" sz="1200" kern="1200">
                <a:solidFill>
                  <a:schemeClr val="tx1"/>
                </a:solidFill>
                <a:effectLst/>
                <a:latin typeface="+mn-lt"/>
                <a:ea typeface="+mn-ea"/>
                <a:cs typeface="+mn-cs"/>
              </a:rPr>
              <a:t>reduced early into reperfusion in HCD  with GRT compared to untreated HCD furthermore supporting the notion that GRT significantly reduced heart stress in high caloric diet rats. </a:t>
            </a:r>
          </a:p>
        </p:txBody>
      </p:sp>
      <p:sp>
        <p:nvSpPr>
          <p:cNvPr id="4" name="Slide Number Placeholder 3"/>
          <p:cNvSpPr>
            <a:spLocks noGrp="1"/>
          </p:cNvSpPr>
          <p:nvPr>
            <p:ph type="sldNum" sz="quarter" idx="10"/>
          </p:nvPr>
        </p:nvSpPr>
        <p:spPr/>
        <p:txBody>
          <a:bodyPr/>
          <a:lstStyle/>
          <a:p>
            <a:fld id="{739A55C5-36F4-4BD3-9BBD-A62F301079E5}" type="slidenum">
              <a:rPr lang="en-ZA" smtClean="0"/>
              <a:t>55</a:t>
            </a:fld>
            <a:endParaRPr lang="en-ZA"/>
          </a:p>
        </p:txBody>
      </p:sp>
    </p:spTree>
    <p:extLst>
      <p:ext uri="{BB962C8B-B14F-4D97-AF65-F5344CB8AC3E}">
        <p14:creationId xmlns:p14="http://schemas.microsoft.com/office/powerpoint/2010/main" val="28881886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a:solidFill>
                  <a:schemeClr val="tx1"/>
                </a:solidFill>
                <a:effectLst/>
                <a:latin typeface="+mn-lt"/>
                <a:ea typeface="+mn-ea"/>
                <a:cs typeface="+mn-cs"/>
              </a:rPr>
              <a:t>Glycogen synthase kinase 3b, important in regulating glucose homeostasis, was significantly reduced in HCD rats compared to controls, but following the present analysis not too phased by GRT supplementation.</a:t>
            </a:r>
          </a:p>
          <a:p>
            <a:endParaRPr lang="en-ZA"/>
          </a:p>
        </p:txBody>
      </p:sp>
      <p:sp>
        <p:nvSpPr>
          <p:cNvPr id="4" name="Slide Number Placeholder 3"/>
          <p:cNvSpPr>
            <a:spLocks noGrp="1"/>
          </p:cNvSpPr>
          <p:nvPr>
            <p:ph type="sldNum" sz="quarter" idx="10"/>
          </p:nvPr>
        </p:nvSpPr>
        <p:spPr/>
        <p:txBody>
          <a:bodyPr/>
          <a:lstStyle/>
          <a:p>
            <a:fld id="{739A55C5-36F4-4BD3-9BBD-A62F301079E5}" type="slidenum">
              <a:rPr lang="en-ZA" smtClean="0"/>
              <a:t>56</a:t>
            </a:fld>
            <a:endParaRPr lang="en-ZA"/>
          </a:p>
        </p:txBody>
      </p:sp>
    </p:spTree>
    <p:extLst>
      <p:ext uri="{BB962C8B-B14F-4D97-AF65-F5344CB8AC3E}">
        <p14:creationId xmlns:p14="http://schemas.microsoft.com/office/powerpoint/2010/main" val="11089166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And finally, PKB, an important pro-survival kinase had a significantly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higher content in GRT treated HCD post ischemia which could act as a cardioprotective impulse against reperfusion injury. </a:t>
            </a:r>
          </a:p>
        </p:txBody>
      </p:sp>
      <p:sp>
        <p:nvSpPr>
          <p:cNvPr id="4" name="Slide Number Placeholder 3"/>
          <p:cNvSpPr>
            <a:spLocks noGrp="1"/>
          </p:cNvSpPr>
          <p:nvPr>
            <p:ph type="sldNum" sz="quarter" idx="10"/>
          </p:nvPr>
        </p:nvSpPr>
        <p:spPr/>
        <p:txBody>
          <a:bodyPr/>
          <a:lstStyle/>
          <a:p>
            <a:fld id="{739A55C5-36F4-4BD3-9BBD-A62F301079E5}" type="slidenum">
              <a:rPr lang="en-ZA" smtClean="0"/>
              <a:t>57</a:t>
            </a:fld>
            <a:endParaRPr lang="en-ZA"/>
          </a:p>
        </p:txBody>
      </p:sp>
    </p:spTree>
    <p:extLst>
      <p:ext uri="{BB962C8B-B14F-4D97-AF65-F5344CB8AC3E}">
        <p14:creationId xmlns:p14="http://schemas.microsoft.com/office/powerpoint/2010/main" val="35250669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So, in summary of the results: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The high-caloric diet increased food intake, decreased water consumption, leading to an increase in body weight and visceral adiposity. This resulted in decreased Heart recovery after ischemia.</a:t>
            </a:r>
          </a:p>
          <a:p>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Afriplex GRT supplementation for 6 weeks showed an improvement in heart function before ischemia in both control and HCD, and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improved heart function and heart recovery after ischemia in rats susceptible for cardiovascular disease.</a:t>
            </a:r>
          </a:p>
          <a:p>
            <a:r>
              <a:rPr lang="en-ZA" sz="1200" kern="1200">
                <a:solidFill>
                  <a:schemeClr val="tx1"/>
                </a:solidFill>
                <a:effectLst/>
                <a:latin typeface="+mn-lt"/>
                <a:ea typeface="+mn-ea"/>
                <a:cs typeface="+mn-cs"/>
              </a:rPr>
              <a:t>GRT also significantly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reversed ischemic damage induced by cardiometabolic risk factors in a young rat model susceptible for cardiovascular disease. </a:t>
            </a:r>
          </a:p>
          <a:p>
            <a:r>
              <a:rPr lang="en-ZA" sz="1200" kern="1200">
                <a:solidFill>
                  <a:schemeClr val="tx1"/>
                </a:solidFill>
                <a:effectLst/>
                <a:latin typeface="+mn-lt"/>
                <a:ea typeface="+mn-ea"/>
                <a:cs typeface="+mn-cs"/>
              </a:rPr>
              <a:t>Western blot analysis for cellular signalling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involved in survival and cardioprotection indicate GRT supplementation potentially acts as a preconditioning agent improving resilience to reperfusion injury.</a:t>
            </a:r>
          </a:p>
        </p:txBody>
      </p:sp>
      <p:sp>
        <p:nvSpPr>
          <p:cNvPr id="4" name="Slide Number Placeholder 3"/>
          <p:cNvSpPr>
            <a:spLocks noGrp="1"/>
          </p:cNvSpPr>
          <p:nvPr>
            <p:ph type="sldNum" sz="quarter" idx="10"/>
          </p:nvPr>
        </p:nvSpPr>
        <p:spPr/>
        <p:txBody>
          <a:bodyPr/>
          <a:lstStyle/>
          <a:p>
            <a:fld id="{739A55C5-36F4-4BD3-9BBD-A62F301079E5}" type="slidenum">
              <a:rPr lang="en-ZA" smtClean="0"/>
              <a:t>58</a:t>
            </a:fld>
            <a:endParaRPr lang="en-ZA"/>
          </a:p>
        </p:txBody>
      </p:sp>
    </p:spTree>
    <p:extLst>
      <p:ext uri="{BB962C8B-B14F-4D97-AF65-F5344CB8AC3E}">
        <p14:creationId xmlns:p14="http://schemas.microsoft.com/office/powerpoint/2010/main" val="22472936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So in conclusion: Rooibos is known to have cardioprotective properties – it has been shown in animals previously, and multiple daily servings of Rooibos tea can significantly reduce cardiovascular risk. However, the question of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How still lingers. Especially regarding deeper cellular mechanics, the explanations are still lacking. This study offered the opportunity to compare normal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physiological conditions with a cardiovascular at-risk profile on a large scale rat population, making it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easier to observe the cardioprotective effects of high doses of Rooibos supplementation. </a:t>
            </a:r>
          </a:p>
          <a:p>
            <a:r>
              <a:rPr lang="en-ZA" sz="1200" b="1" kern="1200">
                <a:solidFill>
                  <a:schemeClr val="tx1"/>
                </a:solidFill>
                <a:effectLst/>
                <a:latin typeface="+mn-lt"/>
                <a:ea typeface="+mn-ea"/>
                <a:cs typeface="+mn-cs"/>
              </a:rPr>
              <a:t>*CLICK* </a:t>
            </a:r>
            <a:r>
              <a:rPr lang="en-ZA" sz="1200" kern="1200">
                <a:solidFill>
                  <a:schemeClr val="tx1"/>
                </a:solidFill>
                <a:effectLst/>
                <a:latin typeface="+mn-lt"/>
                <a:ea typeface="+mn-ea"/>
                <a:cs typeface="+mn-cs"/>
              </a:rPr>
              <a:t>For the final part of my PhD we are investigating the role of GRT supplementation on mitochondrial bioenergetics after ischemia and how this potentially resulted in improving cardioprotection in these animals.</a:t>
            </a:r>
          </a:p>
        </p:txBody>
      </p:sp>
      <p:sp>
        <p:nvSpPr>
          <p:cNvPr id="4" name="Slide Number Placeholder 3"/>
          <p:cNvSpPr>
            <a:spLocks noGrp="1"/>
          </p:cNvSpPr>
          <p:nvPr>
            <p:ph type="sldNum" sz="quarter" idx="10"/>
          </p:nvPr>
        </p:nvSpPr>
        <p:spPr/>
        <p:txBody>
          <a:bodyPr/>
          <a:lstStyle/>
          <a:p>
            <a:fld id="{739A55C5-36F4-4BD3-9BBD-A62F301079E5}" type="slidenum">
              <a:rPr lang="en-ZA" smtClean="0"/>
              <a:t>59</a:t>
            </a:fld>
            <a:endParaRPr lang="en-ZA"/>
          </a:p>
        </p:txBody>
      </p:sp>
    </p:spTree>
    <p:extLst>
      <p:ext uri="{BB962C8B-B14F-4D97-AF65-F5344CB8AC3E}">
        <p14:creationId xmlns:p14="http://schemas.microsoft.com/office/powerpoint/2010/main" val="3147753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So firstly, why is it important for us to endeavour into cardioprotective research? Well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Cardiovascular Diseases remains the Nr. 1 cause of death worldwide, </a:t>
            </a:r>
            <a:r>
              <a:rPr lang="en-ZA" sz="1200" b="1" kern="1200">
                <a:solidFill>
                  <a:schemeClr val="tx1"/>
                </a:solidFill>
                <a:effectLst/>
                <a:latin typeface="+mn-lt"/>
                <a:ea typeface="+mn-ea"/>
                <a:cs typeface="+mn-cs"/>
              </a:rPr>
              <a:t>*CLICKS*</a:t>
            </a:r>
            <a:r>
              <a:rPr lang="en-ZA" sz="1200" kern="1200">
                <a:solidFill>
                  <a:schemeClr val="tx1"/>
                </a:solidFill>
                <a:effectLst/>
                <a:latin typeface="+mn-lt"/>
                <a:ea typeface="+mn-ea"/>
                <a:cs typeface="+mn-cs"/>
              </a:rPr>
              <a:t> totalling an estimated 17.5 million deaths in 2012, which is representative of 31% of all global deaths. This mortality count can be further divided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into 7.4 million deaths due to coronary heart disease, and 6.7 million deaths due to strokes, which is the collective cause of death in about 80% of cardiovascular disease deaths. </a:t>
            </a:r>
          </a:p>
        </p:txBody>
      </p:sp>
      <p:sp>
        <p:nvSpPr>
          <p:cNvPr id="4" name="Slide Number Placeholder 3"/>
          <p:cNvSpPr>
            <a:spLocks noGrp="1"/>
          </p:cNvSpPr>
          <p:nvPr>
            <p:ph type="sldNum" sz="quarter" idx="10"/>
          </p:nvPr>
        </p:nvSpPr>
        <p:spPr/>
        <p:txBody>
          <a:bodyPr/>
          <a:lstStyle/>
          <a:p>
            <a:fld id="{739A55C5-36F4-4BD3-9BBD-A62F301079E5}" type="slidenum">
              <a:rPr lang="en-ZA" smtClean="0"/>
              <a:t>6</a:t>
            </a:fld>
            <a:endParaRPr lang="en-ZA"/>
          </a:p>
        </p:txBody>
      </p:sp>
    </p:spTree>
    <p:extLst>
      <p:ext uri="{BB962C8B-B14F-4D97-AF65-F5344CB8AC3E}">
        <p14:creationId xmlns:p14="http://schemas.microsoft.com/office/powerpoint/2010/main" val="21556175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If asked what is my take-home message from doing this study it would be two-fold:</a:t>
            </a:r>
          </a:p>
          <a:p>
            <a:r>
              <a:rPr lang="en-ZA" sz="1200" b="1" kern="1200">
                <a:solidFill>
                  <a:schemeClr val="tx1"/>
                </a:solidFill>
                <a:effectLst/>
                <a:latin typeface="+mn-lt"/>
                <a:ea typeface="+mn-ea"/>
                <a:cs typeface="+mn-cs"/>
              </a:rPr>
              <a:t>*CLICK* </a:t>
            </a:r>
            <a:r>
              <a:rPr lang="en-ZA" sz="1200" kern="1200">
                <a:solidFill>
                  <a:schemeClr val="tx1"/>
                </a:solidFill>
                <a:effectLst/>
                <a:latin typeface="+mn-lt"/>
                <a:ea typeface="+mn-ea"/>
                <a:cs typeface="+mn-cs"/>
              </a:rPr>
              <a:t>Firstly, sugar is really bad for the heart. Not only does it result in declining function and poor recovery post-ischemia, but its ability to incur irreversible damage would make me think twice before overindulging in sweet treats. </a:t>
            </a:r>
          </a:p>
          <a:p>
            <a:r>
              <a:rPr lang="en-ZA" sz="1200" kern="1200">
                <a:solidFill>
                  <a:schemeClr val="tx1"/>
                </a:solidFill>
                <a:effectLst/>
                <a:latin typeface="+mn-lt"/>
                <a:ea typeface="+mn-ea"/>
                <a:cs typeface="+mn-cs"/>
              </a:rPr>
              <a:t>And secondly, I believe </a:t>
            </a:r>
            <a:r>
              <a:rPr lang="en-ZA" sz="1200" b="1" kern="1200">
                <a:solidFill>
                  <a:schemeClr val="tx1"/>
                </a:solidFill>
                <a:effectLst/>
                <a:latin typeface="+mn-lt"/>
                <a:ea typeface="+mn-ea"/>
                <a:cs typeface="+mn-cs"/>
              </a:rPr>
              <a:t>*CLICK* </a:t>
            </a:r>
            <a:r>
              <a:rPr lang="en-ZA" sz="1200" kern="1200">
                <a:solidFill>
                  <a:schemeClr val="tx1"/>
                </a:solidFill>
                <a:effectLst/>
                <a:latin typeface="+mn-lt"/>
                <a:ea typeface="+mn-ea"/>
                <a:cs typeface="+mn-cs"/>
              </a:rPr>
              <a:t>Rooibos has a future in primary health care. My reasoning is that it is a harsh plant to master – the conditions in which it is cultivated alone can be brutal, and somehow this results in unique polyphenols capable of scavenging stress brought upon by increased risk from our modern lifestyles. Therefore,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if you had to snack on something… I’d say, rather make it a cup of rooibos.</a:t>
            </a:r>
          </a:p>
        </p:txBody>
      </p:sp>
      <p:sp>
        <p:nvSpPr>
          <p:cNvPr id="4" name="Slide Number Placeholder 3"/>
          <p:cNvSpPr>
            <a:spLocks noGrp="1"/>
          </p:cNvSpPr>
          <p:nvPr>
            <p:ph type="sldNum" sz="quarter" idx="10"/>
          </p:nvPr>
        </p:nvSpPr>
        <p:spPr/>
        <p:txBody>
          <a:bodyPr/>
          <a:lstStyle/>
          <a:p>
            <a:fld id="{739A55C5-36F4-4BD3-9BBD-A62F301079E5}" type="slidenum">
              <a:rPr lang="en-ZA" smtClean="0"/>
              <a:t>60</a:t>
            </a:fld>
            <a:endParaRPr lang="en-ZA"/>
          </a:p>
        </p:txBody>
      </p:sp>
    </p:spTree>
    <p:extLst>
      <p:ext uri="{BB962C8B-B14F-4D97-AF65-F5344CB8AC3E}">
        <p14:creationId xmlns:p14="http://schemas.microsoft.com/office/powerpoint/2010/main" val="20279687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In closing, I will leave you with this quote, which is a common reminder that we are all biologically and spiritually the same. Thank God for that :)</a:t>
            </a:r>
          </a:p>
        </p:txBody>
      </p:sp>
      <p:sp>
        <p:nvSpPr>
          <p:cNvPr id="4" name="Slide Number Placeholder 3"/>
          <p:cNvSpPr>
            <a:spLocks noGrp="1"/>
          </p:cNvSpPr>
          <p:nvPr>
            <p:ph type="sldNum" sz="quarter" idx="10"/>
          </p:nvPr>
        </p:nvSpPr>
        <p:spPr/>
        <p:txBody>
          <a:bodyPr/>
          <a:lstStyle/>
          <a:p>
            <a:fld id="{739A55C5-36F4-4BD3-9BBD-A62F301079E5}" type="slidenum">
              <a:rPr lang="en-ZA" smtClean="0"/>
              <a:t>61</a:t>
            </a:fld>
            <a:endParaRPr lang="en-ZA"/>
          </a:p>
        </p:txBody>
      </p:sp>
    </p:spTree>
    <p:extLst>
      <p:ext uri="{BB962C8B-B14F-4D97-AF65-F5344CB8AC3E}">
        <p14:creationId xmlns:p14="http://schemas.microsoft.com/office/powerpoint/2010/main" val="40517641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In closing, I will leave you with this quote, which is a common reminder that we are all biologically and spiritually the same. Thank God for that :)</a:t>
            </a:r>
          </a:p>
        </p:txBody>
      </p:sp>
      <p:sp>
        <p:nvSpPr>
          <p:cNvPr id="4" name="Slide Number Placeholder 3"/>
          <p:cNvSpPr>
            <a:spLocks noGrp="1"/>
          </p:cNvSpPr>
          <p:nvPr>
            <p:ph type="sldNum" sz="quarter" idx="10"/>
          </p:nvPr>
        </p:nvSpPr>
        <p:spPr/>
        <p:txBody>
          <a:bodyPr/>
          <a:lstStyle/>
          <a:p>
            <a:fld id="{739A55C5-36F4-4BD3-9BBD-A62F301079E5}" type="slidenum">
              <a:rPr lang="en-ZA" smtClean="0"/>
              <a:t>62</a:t>
            </a:fld>
            <a:endParaRPr lang="en-ZA"/>
          </a:p>
        </p:txBody>
      </p:sp>
    </p:spTree>
    <p:extLst>
      <p:ext uri="{BB962C8B-B14F-4D97-AF65-F5344CB8AC3E}">
        <p14:creationId xmlns:p14="http://schemas.microsoft.com/office/powerpoint/2010/main" val="6596241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And Thank You for listening.	</a:t>
            </a:r>
          </a:p>
          <a:p>
            <a:endParaRPr lang="en-ZA" dirty="0"/>
          </a:p>
        </p:txBody>
      </p:sp>
      <p:sp>
        <p:nvSpPr>
          <p:cNvPr id="4" name="Slide Number Placeholder 3"/>
          <p:cNvSpPr>
            <a:spLocks noGrp="1"/>
          </p:cNvSpPr>
          <p:nvPr>
            <p:ph type="sldNum" sz="quarter" idx="10"/>
          </p:nvPr>
        </p:nvSpPr>
        <p:spPr/>
        <p:txBody>
          <a:bodyPr/>
          <a:lstStyle/>
          <a:p>
            <a:fld id="{739A55C5-36F4-4BD3-9BBD-A62F301079E5}" type="slidenum">
              <a:rPr lang="en-ZA" smtClean="0"/>
              <a:t>63</a:t>
            </a:fld>
            <a:endParaRPr lang="en-ZA"/>
          </a:p>
        </p:txBody>
      </p:sp>
    </p:spTree>
    <p:extLst>
      <p:ext uri="{BB962C8B-B14F-4D97-AF65-F5344CB8AC3E}">
        <p14:creationId xmlns:p14="http://schemas.microsoft.com/office/powerpoint/2010/main" val="40971819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I *CLICKS* would just like to give *CLICK* compliments to Charles </a:t>
            </a:r>
            <a:r>
              <a:rPr lang="en-ZA" sz="1200" kern="1200" dirty="0" err="1">
                <a:solidFill>
                  <a:schemeClr val="tx1"/>
                </a:solidFill>
                <a:effectLst/>
                <a:latin typeface="+mn-lt"/>
                <a:ea typeface="+mn-ea"/>
                <a:cs typeface="+mn-cs"/>
              </a:rPr>
              <a:t>Stirton</a:t>
            </a:r>
            <a:r>
              <a:rPr lang="en-ZA" sz="1200" kern="1200" dirty="0">
                <a:solidFill>
                  <a:schemeClr val="tx1"/>
                </a:solidFill>
                <a:effectLst/>
                <a:latin typeface="+mn-lt"/>
                <a:ea typeface="+mn-ea"/>
                <a:cs typeface="+mn-cs"/>
              </a:rPr>
              <a:t> for all of these Rooibos production photos. It made the design</a:t>
            </a:r>
            <a:r>
              <a:rPr lang="en-ZA" sz="1200" kern="1200" baseline="0" dirty="0">
                <a:solidFill>
                  <a:schemeClr val="tx1"/>
                </a:solidFill>
                <a:effectLst/>
                <a:latin typeface="+mn-lt"/>
                <a:ea typeface="+mn-ea"/>
                <a:cs typeface="+mn-cs"/>
              </a:rPr>
              <a:t> of this presentation </a:t>
            </a:r>
            <a:r>
              <a:rPr lang="en-ZA" sz="1200" kern="1200" dirty="0">
                <a:solidFill>
                  <a:schemeClr val="tx1"/>
                </a:solidFill>
                <a:effectLst/>
                <a:latin typeface="+mn-lt"/>
                <a:ea typeface="+mn-ea"/>
                <a:cs typeface="+mn-cs"/>
              </a:rPr>
              <a:t>a lot easier. </a:t>
            </a:r>
            <a:endParaRPr lang="en-ZA" dirty="0"/>
          </a:p>
        </p:txBody>
      </p:sp>
      <p:sp>
        <p:nvSpPr>
          <p:cNvPr id="4" name="Slide Number Placeholder 3"/>
          <p:cNvSpPr>
            <a:spLocks noGrp="1"/>
          </p:cNvSpPr>
          <p:nvPr>
            <p:ph type="sldNum" sz="quarter" idx="10"/>
          </p:nvPr>
        </p:nvSpPr>
        <p:spPr/>
        <p:txBody>
          <a:bodyPr/>
          <a:lstStyle/>
          <a:p>
            <a:fld id="{739A55C5-36F4-4BD3-9BBD-A62F301079E5}" type="slidenum">
              <a:rPr lang="en-ZA" smtClean="0"/>
              <a:t>64</a:t>
            </a:fld>
            <a:endParaRPr lang="en-ZA"/>
          </a:p>
        </p:txBody>
      </p:sp>
    </p:spTree>
    <p:extLst>
      <p:ext uri="{BB962C8B-B14F-4D97-AF65-F5344CB8AC3E}">
        <p14:creationId xmlns:p14="http://schemas.microsoft.com/office/powerpoint/2010/main" val="3745080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So firstly, why is it important for us to endeavour into cardioprotective research? Well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Cardiovascular Diseases remains the Nr. 1 cause of death worldwide, </a:t>
            </a:r>
            <a:r>
              <a:rPr lang="en-ZA" sz="1200" b="1" kern="1200">
                <a:solidFill>
                  <a:schemeClr val="tx1"/>
                </a:solidFill>
                <a:effectLst/>
                <a:latin typeface="+mn-lt"/>
                <a:ea typeface="+mn-ea"/>
                <a:cs typeface="+mn-cs"/>
              </a:rPr>
              <a:t>*CLICKS*</a:t>
            </a:r>
            <a:r>
              <a:rPr lang="en-ZA" sz="1200" kern="1200">
                <a:solidFill>
                  <a:schemeClr val="tx1"/>
                </a:solidFill>
                <a:effectLst/>
                <a:latin typeface="+mn-lt"/>
                <a:ea typeface="+mn-ea"/>
                <a:cs typeface="+mn-cs"/>
              </a:rPr>
              <a:t> totalling an estimated 17.5 million deaths in 2012, which is representative of 31% of all global deaths. This mortality count can be further divided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into 7.4 million deaths due to coronary heart disease, and 6.7 million deaths due to strokes, which is the collective cause of death in about 80% of cardiovascular disease deaths. </a:t>
            </a:r>
          </a:p>
        </p:txBody>
      </p:sp>
      <p:sp>
        <p:nvSpPr>
          <p:cNvPr id="4" name="Slide Number Placeholder 3"/>
          <p:cNvSpPr>
            <a:spLocks noGrp="1"/>
          </p:cNvSpPr>
          <p:nvPr>
            <p:ph type="sldNum" sz="quarter" idx="10"/>
          </p:nvPr>
        </p:nvSpPr>
        <p:spPr/>
        <p:txBody>
          <a:bodyPr/>
          <a:lstStyle/>
          <a:p>
            <a:fld id="{739A55C5-36F4-4BD3-9BBD-A62F301079E5}" type="slidenum">
              <a:rPr lang="en-ZA" smtClean="0"/>
              <a:t>7</a:t>
            </a:fld>
            <a:endParaRPr lang="en-ZA"/>
          </a:p>
        </p:txBody>
      </p:sp>
    </p:spTree>
    <p:extLst>
      <p:ext uri="{BB962C8B-B14F-4D97-AF65-F5344CB8AC3E}">
        <p14:creationId xmlns:p14="http://schemas.microsoft.com/office/powerpoint/2010/main" val="297846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So firstly, why is it important for us to endeavour into cardioprotective research? Well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Cardiovascular Diseases remains the Nr. 1 cause of death worldwide, </a:t>
            </a:r>
            <a:r>
              <a:rPr lang="en-ZA" sz="1200" b="1" kern="1200">
                <a:solidFill>
                  <a:schemeClr val="tx1"/>
                </a:solidFill>
                <a:effectLst/>
                <a:latin typeface="+mn-lt"/>
                <a:ea typeface="+mn-ea"/>
                <a:cs typeface="+mn-cs"/>
              </a:rPr>
              <a:t>*CLICKS*</a:t>
            </a:r>
            <a:r>
              <a:rPr lang="en-ZA" sz="1200" kern="1200">
                <a:solidFill>
                  <a:schemeClr val="tx1"/>
                </a:solidFill>
                <a:effectLst/>
                <a:latin typeface="+mn-lt"/>
                <a:ea typeface="+mn-ea"/>
                <a:cs typeface="+mn-cs"/>
              </a:rPr>
              <a:t> totalling an estimated 17.5 million deaths in 2012, which is representative of 31% of all global deaths. This mortality count can be further divided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into 7.4 million deaths due to coronary heart disease, and 6.7 million deaths due to strokes, which is the collective cause of death in about 80% of cardiovascular disease deaths. </a:t>
            </a:r>
          </a:p>
          <a:p>
            <a:r>
              <a:rPr lang="en-ZA" sz="1200" kern="1200">
                <a:solidFill>
                  <a:schemeClr val="tx1"/>
                </a:solidFill>
                <a:effectLst/>
                <a:latin typeface="+mn-lt"/>
                <a:ea typeface="+mn-ea"/>
                <a:cs typeface="+mn-cs"/>
              </a:rPr>
              <a:t>Furthermore, </a:t>
            </a:r>
            <a:r>
              <a:rPr lang="en-ZA" sz="1200" b="1" kern="1200">
                <a:solidFill>
                  <a:schemeClr val="tx1"/>
                </a:solidFill>
                <a:effectLst/>
                <a:latin typeface="+mn-lt"/>
                <a:ea typeface="+mn-ea"/>
                <a:cs typeface="+mn-cs"/>
              </a:rPr>
              <a:t>*CLICK*</a:t>
            </a:r>
            <a:endParaRPr lang="en-ZA"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9A55C5-36F4-4BD3-9BBD-A62F301079E5}" type="slidenum">
              <a:rPr lang="en-ZA" smtClean="0"/>
              <a:t>8</a:t>
            </a:fld>
            <a:endParaRPr lang="en-ZA"/>
          </a:p>
        </p:txBody>
      </p:sp>
    </p:spTree>
    <p:extLst>
      <p:ext uri="{BB962C8B-B14F-4D97-AF65-F5344CB8AC3E}">
        <p14:creationId xmlns:p14="http://schemas.microsoft.com/office/powerpoint/2010/main" val="4118008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sz="1200" kern="1200">
                <a:solidFill>
                  <a:schemeClr val="tx1"/>
                </a:solidFill>
                <a:effectLst/>
                <a:latin typeface="+mn-lt"/>
                <a:ea typeface="+mn-ea"/>
                <a:cs typeface="+mn-cs"/>
              </a:rPr>
              <a:t>Furthermore,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without hospitalization, or professional intervention, 15% of people who suffer a heart attack die, and </a:t>
            </a:r>
            <a:r>
              <a:rPr lang="en-ZA" sz="1200" b="1" kern="1200">
                <a:solidFill>
                  <a:schemeClr val="tx1"/>
                </a:solidFill>
                <a:effectLst/>
                <a:latin typeface="+mn-lt"/>
                <a:ea typeface="+mn-ea"/>
                <a:cs typeface="+mn-cs"/>
              </a:rPr>
              <a:t>*CLICK*</a:t>
            </a:r>
            <a:r>
              <a:rPr lang="en-ZA" sz="1200" kern="1200">
                <a:solidFill>
                  <a:schemeClr val="tx1"/>
                </a:solidFill>
                <a:effectLst/>
                <a:latin typeface="+mn-lt"/>
                <a:ea typeface="+mn-ea"/>
                <a:cs typeface="+mn-cs"/>
              </a:rPr>
              <a:t> diabetics have a further 4 times higher chance of dying from a heart attack. </a:t>
            </a:r>
          </a:p>
          <a:p>
            <a:r>
              <a:rPr lang="en-ZA" sz="1200" kern="1200">
                <a:solidFill>
                  <a:schemeClr val="tx1"/>
                </a:solidFill>
                <a:effectLst/>
                <a:latin typeface="+mn-lt"/>
                <a:ea typeface="+mn-ea"/>
                <a:cs typeface="+mn-cs"/>
              </a:rPr>
              <a:t>However, reaching the point where you become one of these statistics do not just happen. </a:t>
            </a:r>
          </a:p>
        </p:txBody>
      </p:sp>
      <p:sp>
        <p:nvSpPr>
          <p:cNvPr id="4" name="Slide Number Placeholder 3"/>
          <p:cNvSpPr>
            <a:spLocks noGrp="1"/>
          </p:cNvSpPr>
          <p:nvPr>
            <p:ph type="sldNum" sz="quarter" idx="10"/>
          </p:nvPr>
        </p:nvSpPr>
        <p:spPr/>
        <p:txBody>
          <a:bodyPr/>
          <a:lstStyle/>
          <a:p>
            <a:fld id="{739A55C5-36F4-4BD3-9BBD-A62F301079E5}" type="slidenum">
              <a:rPr lang="en-ZA" smtClean="0"/>
              <a:t>9</a:t>
            </a:fld>
            <a:endParaRPr lang="en-ZA"/>
          </a:p>
        </p:txBody>
      </p:sp>
    </p:spTree>
    <p:extLst>
      <p:ext uri="{BB962C8B-B14F-4D97-AF65-F5344CB8AC3E}">
        <p14:creationId xmlns:p14="http://schemas.microsoft.com/office/powerpoint/2010/main" val="2348239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3" y="3810002"/>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4" name="Rectangle 23"/>
          <p:cNvSpPr/>
          <p:nvPr/>
        </p:nvSpPr>
        <p:spPr>
          <a:xfrm flipV="1">
            <a:off x="5410201"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5" name="Rectangle 24"/>
          <p:cNvSpPr/>
          <p:nvPr/>
        </p:nvSpPr>
        <p:spPr>
          <a:xfrm flipV="1">
            <a:off x="5410201"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1" y="3675529"/>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457200" y="2401889"/>
            <a:ext cx="84582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705600" y="4206240"/>
            <a:ext cx="960120" cy="457200"/>
          </a:xfrm>
        </p:spPr>
        <p:txBody>
          <a:bodyPr/>
          <a:lstStyle/>
          <a:p>
            <a:fld id="{1D8BD707-D9CF-40AE-B4C6-C98DA3205C09}" type="datetimeFigureOut">
              <a:rPr lang="en-US" smtClean="0"/>
              <a:pPr/>
              <a:t>8/26/2018</a:t>
            </a:fld>
            <a:endParaRPr lang="en-US"/>
          </a:p>
        </p:txBody>
      </p:sp>
      <p:sp>
        <p:nvSpPr>
          <p:cNvPr id="17" name="Footer Placeholder 16"/>
          <p:cNvSpPr>
            <a:spLocks noGrp="1"/>
          </p:cNvSpPr>
          <p:nvPr>
            <p:ph type="ftr" sz="quarter" idx="11"/>
          </p:nvPr>
        </p:nvSpPr>
        <p:spPr>
          <a:xfrm>
            <a:off x="5410200" y="4205288"/>
            <a:ext cx="1295400" cy="457200"/>
          </a:xfrm>
        </p:spPr>
        <p:txBody>
          <a:bodyPr/>
          <a:lstStyle/>
          <a:p>
            <a:endParaRPr lang="en-US"/>
          </a:p>
        </p:txBody>
      </p:sp>
      <p:sp>
        <p:nvSpPr>
          <p:cNvPr id="29" name="Slide Number Placeholder 28"/>
          <p:cNvSpPr>
            <a:spLocks noGrp="1"/>
          </p:cNvSpPr>
          <p:nvPr>
            <p:ph type="sldNum" sz="quarter" idx="12"/>
          </p:nvPr>
        </p:nvSpPr>
        <p:spPr>
          <a:xfrm>
            <a:off x="8320089" y="1136"/>
            <a:ext cx="747712" cy="365760"/>
          </a:xfrm>
        </p:spPr>
        <p:txBody>
          <a:bodyPr/>
          <a:lstStyle>
            <a:lvl1pPr algn="r">
              <a:defRPr sz="1800">
                <a:solidFill>
                  <a:schemeClr val="bg1"/>
                </a:solidFill>
              </a:defRPr>
            </a:lvl1p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8/26/2018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8/26/2018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8/26/2018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2"/>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2249426"/>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2249426"/>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8/26/2018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21226"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718305"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p:txBody>
          <a:bodyPr rtlCol="0"/>
          <a:lstStyle/>
          <a:p>
            <a:fld id="{1D8BD707-D9CF-40AE-B4C6-C98DA3205C09}" type="datetimeFigureOut">
              <a:rPr lang="en-US" smtClean="0"/>
              <a:pPr/>
              <a:t>8/26/2018</a:t>
            </a:fld>
            <a:endParaRPr lang="en-US"/>
          </a:p>
        </p:txBody>
      </p:sp>
      <p:sp>
        <p:nvSpPr>
          <p:cNvPr id="27" name="Slide Number Placeholder 26"/>
          <p:cNvSpPr>
            <a:spLocks noGrp="1"/>
          </p:cNvSpPr>
          <p:nvPr>
            <p:ph type="sldNum" sz="quarter" idx="11"/>
          </p:nvPr>
        </p:nvSpPr>
        <p:spPr/>
        <p:txBody>
          <a:bodyPr rtlCol="0"/>
          <a:lstStyle/>
          <a:p>
            <a:fld id="{B6F15528-21DE-4FAA-801E-634DDDAF4B2B}" type="slidenum">
              <a:rPr lang="en-US" smtClean="0"/>
              <a:pPr/>
              <a:t>‹#›</a:t>
            </a:fld>
            <a:endParaRPr lang="en-US"/>
          </a:p>
        </p:txBody>
      </p:sp>
      <p:sp>
        <p:nvSpPr>
          <p:cNvPr id="28" name="Footer Placeholder 27"/>
          <p:cNvSpPr>
            <a:spLocks noGrp="1"/>
          </p:cNvSpPr>
          <p:nvPr>
            <p:ph type="ftr" sz="quarter" idx="12"/>
          </p:nvPr>
        </p:nvSpPr>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a:t>Click to edit Master title style</a:t>
            </a:r>
          </a:p>
        </p:txBody>
      </p:sp>
      <p:sp>
        <p:nvSpPr>
          <p:cNvPr id="3" name="Date Placeholder 2"/>
          <p:cNvSpPr>
            <a:spLocks noGrp="1"/>
          </p:cNvSpPr>
          <p:nvPr>
            <p:ph type="dt" sz="half" idx="10"/>
          </p:nvPr>
        </p:nvSpPr>
        <p:spPr>
          <a:xfrm>
            <a:off x="6583680" y="612648"/>
            <a:ext cx="957264" cy="457200"/>
          </a:xfrm>
        </p:spPr>
        <p:txBody>
          <a:bodyPr/>
          <a:lstStyle/>
          <a:p>
            <a:fld id="{1D8BD707-D9CF-40AE-B4C6-C98DA3205C09}" type="datetimeFigureOut">
              <a:rPr lang="en-US" smtClean="0"/>
              <a:pPr/>
              <a:t>8/26/2018</a:t>
            </a:fld>
            <a:endParaRPr lang="en-US"/>
          </a:p>
        </p:txBody>
      </p:sp>
      <p:sp>
        <p:nvSpPr>
          <p:cNvPr id="4" name="Footer Placeholder 3"/>
          <p:cNvSpPr>
            <a:spLocks noGrp="1"/>
          </p:cNvSpPr>
          <p:nvPr>
            <p:ph type="ftr" sz="quarter" idx="11"/>
          </p:nvPr>
        </p:nvSpPr>
        <p:spPr>
          <a:xfrm>
            <a:off x="5257800" y="612648"/>
            <a:ext cx="1325880" cy="457200"/>
          </a:xfrm>
        </p:spPr>
        <p:txBody>
          <a:bodyPr/>
          <a:lstStyle/>
          <a:p>
            <a:endParaRPr lang="en-US"/>
          </a:p>
        </p:txBody>
      </p:sp>
      <p:sp>
        <p:nvSpPr>
          <p:cNvPr id="5" name="Slide Number Placeholder 4"/>
          <p:cNvSpPr>
            <a:spLocks noGrp="1"/>
          </p:cNvSpPr>
          <p:nvPr>
            <p:ph type="sldNum" sz="quarter" idx="12"/>
          </p:nvPr>
        </p:nvSpPr>
        <p:spPr>
          <a:xfrm>
            <a:off x="8174736" y="2272"/>
            <a:ext cx="762000" cy="365760"/>
          </a:xfr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8/26/2018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5" y="1109162"/>
            <a:ext cx="586803"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88443" y="3274310"/>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20"/>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0" name="Rectangle 29"/>
          <p:cNvSpPr/>
          <p:nvPr/>
        </p:nvSpPr>
        <p:spPr>
          <a:xfrm>
            <a:off x="1" y="308278"/>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1" name="Rectangle 30"/>
          <p:cNvSpPr/>
          <p:nvPr/>
        </p:nvSpPr>
        <p:spPr>
          <a:xfrm flipV="1">
            <a:off x="5410183" y="360248"/>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2" name="Rectangle 31"/>
          <p:cNvSpPr/>
          <p:nvPr/>
        </p:nvSpPr>
        <p:spPr>
          <a:xfrm flipV="1">
            <a:off x="5410201" y="440114"/>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5" name="Rectangle 34"/>
          <p:cNvSpPr/>
          <p:nvPr/>
        </p:nvSpPr>
        <p:spPr bwMode="invGray">
          <a:xfrm>
            <a:off x="9084967"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1D8BD707-D9CF-40AE-B4C6-C98DA3205C09}" type="datetimeFigureOut">
              <a:rPr lang="en-US" smtClean="0"/>
              <a:pPr/>
              <a:t>8/26/2018</a:t>
            </a:fld>
            <a:endParaRPr lang="en-US"/>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62.jp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63.jp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37.xml"/><Relationship Id="rId16"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image" Target="../media/image65.png"/><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image" Target="../media/image64.jpg"/></Relationships>
</file>

<file path=ppt/slides/_rels/slide38.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jp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2.emf"/><Relationship Id="rId4" Type="http://schemas.openxmlformats.org/officeDocument/2006/relationships/oleObject" Target="../embeddings/oleObject1.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73.emf"/><Relationship Id="rId4" Type="http://schemas.openxmlformats.org/officeDocument/2006/relationships/oleObject" Target="../embeddings/oleObject2.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75.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74.emf"/><Relationship Id="rId4" Type="http://schemas.openxmlformats.org/officeDocument/2006/relationships/oleObject" Target="../embeddings/oleObject3.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76.emf"/><Relationship Id="rId5" Type="http://schemas.openxmlformats.org/officeDocument/2006/relationships/oleObject" Target="../embeddings/oleObject5.bin"/><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79.e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78.emf"/><Relationship Id="rId4" Type="http://schemas.openxmlformats.org/officeDocument/2006/relationships/oleObject" Target="../embeddings/oleObject6.bin"/></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83.emf"/><Relationship Id="rId3" Type="http://schemas.openxmlformats.org/officeDocument/2006/relationships/notesSlide" Target="../notesSlides/notesSlide51.xml"/><Relationship Id="rId7"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82.emf"/><Relationship Id="rId5" Type="http://schemas.openxmlformats.org/officeDocument/2006/relationships/oleObject" Target="../embeddings/oleObject8.bin"/><Relationship Id="rId10" Type="http://schemas.openxmlformats.org/officeDocument/2006/relationships/image" Target="../media/image84.emf"/><Relationship Id="rId4" Type="http://schemas.openxmlformats.org/officeDocument/2006/relationships/image" Target="../media/image85.png"/><Relationship Id="rId9" Type="http://schemas.openxmlformats.org/officeDocument/2006/relationships/oleObject" Target="../embeddings/oleObject10.bin"/></Relationships>
</file>

<file path=ppt/slides/_rels/slide5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2" descr="C:\Users\Sybrand\Downloads\dew_1_6181.jpg">
            <a:extLst>
              <a:ext uri="{FF2B5EF4-FFF2-40B4-BE49-F238E27FC236}">
                <a16:creationId xmlns:a16="http://schemas.microsoft.com/office/drawing/2014/main" id="{66124DE5-BD49-49E5-93F5-5499414017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162" y="2"/>
            <a:ext cx="12188324"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5300" y="451199"/>
            <a:ext cx="8153400" cy="5940088"/>
          </a:xfrm>
          <a:prstGeom prst="rect">
            <a:avLst/>
          </a:prstGeom>
          <a:noFill/>
        </p:spPr>
        <p:txBody>
          <a:bodyPr wrap="square" rtlCol="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ZA" sz="3600" b="1" dirty="0">
                <a:ln>
                  <a:prstDash val="solid"/>
                </a:ln>
                <a:solidFill>
                  <a:srgbClr val="006600"/>
                </a:solidFill>
                <a:effectLst>
                  <a:glow rad="330200">
                    <a:srgbClr val="FFFF9B"/>
                  </a:glow>
                  <a:outerShdw blurRad="88000" dist="50800" dir="5040000" algn="tl">
                    <a:schemeClr val="accent4">
                      <a:tint val="80000"/>
                      <a:satMod val="250000"/>
                      <a:alpha val="45000"/>
                    </a:schemeClr>
                  </a:outerShdw>
                </a:effectLst>
                <a:latin typeface="Eras Demi ITC" panose="020B0805030504020804" pitchFamily="34" charset="0"/>
              </a:rPr>
              <a:t>AFRIPLEX </a:t>
            </a:r>
          </a:p>
          <a:p>
            <a:pPr algn="ctr"/>
            <a:r>
              <a:rPr lang="en-ZA" sz="3600" b="1" dirty="0">
                <a:ln>
                  <a:prstDash val="solid"/>
                </a:ln>
                <a:solidFill>
                  <a:srgbClr val="006600"/>
                </a:solidFill>
                <a:effectLst>
                  <a:glow rad="330200">
                    <a:srgbClr val="FFFF9B"/>
                  </a:glow>
                  <a:outerShdw blurRad="88000" dist="50800" dir="5040000" algn="tl">
                    <a:schemeClr val="accent4">
                      <a:tint val="80000"/>
                      <a:satMod val="250000"/>
                      <a:alpha val="45000"/>
                    </a:schemeClr>
                  </a:outerShdw>
                </a:effectLst>
                <a:latin typeface="Eras Demi ITC" panose="020B0805030504020804" pitchFamily="34" charset="0"/>
              </a:rPr>
              <a:t>Green Rooibos Extract </a:t>
            </a:r>
          </a:p>
          <a:p>
            <a:pPr algn="ctr"/>
            <a:endParaRPr lang="en-ZA" sz="3600" b="1" dirty="0">
              <a:ln>
                <a:prstDash val="solid"/>
              </a:ln>
              <a:solidFill>
                <a:srgbClr val="006600"/>
              </a:solidFill>
              <a:effectLst>
                <a:glow rad="330200">
                  <a:srgbClr val="FFFF9B"/>
                </a:glow>
                <a:outerShdw blurRad="88000" dist="50800" dir="5040000" algn="tl">
                  <a:schemeClr val="accent4">
                    <a:tint val="80000"/>
                    <a:satMod val="250000"/>
                    <a:alpha val="45000"/>
                  </a:schemeClr>
                </a:outerShdw>
              </a:effectLst>
              <a:latin typeface="Eras Demi ITC" panose="020B0805030504020804" pitchFamily="34" charset="0"/>
            </a:endParaRPr>
          </a:p>
          <a:p>
            <a:pPr algn="ctr"/>
            <a:endParaRPr lang="en-ZA" sz="3600" b="1" dirty="0">
              <a:ln>
                <a:prstDash val="solid"/>
              </a:ln>
              <a:solidFill>
                <a:srgbClr val="006600"/>
              </a:solidFill>
              <a:effectLst>
                <a:glow rad="330200">
                  <a:srgbClr val="FFFF9B"/>
                </a:glow>
                <a:outerShdw blurRad="88000" dist="50800" dir="5040000" algn="tl">
                  <a:schemeClr val="accent4">
                    <a:tint val="80000"/>
                    <a:satMod val="250000"/>
                    <a:alpha val="45000"/>
                  </a:schemeClr>
                </a:outerShdw>
              </a:effectLst>
              <a:latin typeface="Eras Demi ITC" panose="020B0805030504020804" pitchFamily="34" charset="0"/>
            </a:endParaRPr>
          </a:p>
          <a:p>
            <a:pPr algn="ctr"/>
            <a:endParaRPr lang="en-ZA" sz="3600" b="1" dirty="0">
              <a:ln>
                <a:prstDash val="solid"/>
              </a:ln>
              <a:solidFill>
                <a:srgbClr val="006600"/>
              </a:solidFill>
              <a:effectLst>
                <a:glow rad="330200">
                  <a:srgbClr val="FFFF9B"/>
                </a:glow>
                <a:outerShdw blurRad="88000" dist="50800" dir="5040000" algn="tl">
                  <a:schemeClr val="accent4">
                    <a:tint val="80000"/>
                    <a:satMod val="250000"/>
                    <a:alpha val="45000"/>
                  </a:schemeClr>
                </a:outerShdw>
              </a:effectLst>
              <a:latin typeface="Eras Demi ITC" panose="020B0805030504020804" pitchFamily="34" charset="0"/>
            </a:endParaRPr>
          </a:p>
          <a:p>
            <a:pPr algn="ctr"/>
            <a:endParaRPr lang="en-ZA" sz="3600" b="1" dirty="0">
              <a:ln>
                <a:prstDash val="solid"/>
              </a:ln>
              <a:solidFill>
                <a:srgbClr val="006600"/>
              </a:solidFill>
              <a:effectLst>
                <a:glow rad="330200">
                  <a:srgbClr val="FFFF9B"/>
                </a:glow>
                <a:outerShdw blurRad="88000" dist="50800" dir="5040000" algn="tl">
                  <a:schemeClr val="accent4">
                    <a:tint val="80000"/>
                    <a:satMod val="250000"/>
                    <a:alpha val="45000"/>
                  </a:schemeClr>
                </a:outerShdw>
              </a:effectLst>
              <a:latin typeface="Eras Demi ITC" panose="020B0805030504020804" pitchFamily="34" charset="0"/>
            </a:endParaRPr>
          </a:p>
          <a:p>
            <a:pPr algn="ctr"/>
            <a:endParaRPr lang="en-ZA" sz="3600" b="1" dirty="0">
              <a:ln>
                <a:prstDash val="solid"/>
              </a:ln>
              <a:solidFill>
                <a:srgbClr val="006600"/>
              </a:solidFill>
              <a:effectLst>
                <a:glow rad="330200">
                  <a:srgbClr val="FFFF9B"/>
                </a:glow>
                <a:outerShdw blurRad="88000" dist="50800" dir="5040000" algn="tl">
                  <a:schemeClr val="accent4">
                    <a:tint val="80000"/>
                    <a:satMod val="250000"/>
                    <a:alpha val="45000"/>
                  </a:schemeClr>
                </a:outerShdw>
              </a:effectLst>
              <a:latin typeface="Eras Demi ITC" panose="020B0805030504020804" pitchFamily="34" charset="0"/>
            </a:endParaRPr>
          </a:p>
          <a:p>
            <a:pPr algn="ctr"/>
            <a:endParaRPr lang="en-ZA" sz="800" b="1" dirty="0">
              <a:ln>
                <a:prstDash val="solid"/>
              </a:ln>
              <a:solidFill>
                <a:srgbClr val="006600"/>
              </a:solidFill>
              <a:effectLst>
                <a:glow rad="330200">
                  <a:srgbClr val="FFFF9B"/>
                </a:glow>
                <a:outerShdw blurRad="88000" dist="50800" dir="5040000" algn="tl">
                  <a:schemeClr val="accent4">
                    <a:tint val="80000"/>
                    <a:satMod val="250000"/>
                    <a:alpha val="45000"/>
                  </a:schemeClr>
                </a:outerShdw>
              </a:effectLst>
              <a:latin typeface="Eras Demi ITC" panose="020B0805030504020804" pitchFamily="34" charset="0"/>
            </a:endParaRPr>
          </a:p>
          <a:p>
            <a:pPr algn="ctr"/>
            <a:endParaRPr lang="en-ZA" sz="800" b="1" dirty="0">
              <a:ln>
                <a:prstDash val="solid"/>
              </a:ln>
              <a:solidFill>
                <a:srgbClr val="006600"/>
              </a:solidFill>
              <a:effectLst>
                <a:glow rad="330200">
                  <a:srgbClr val="FFFF9B"/>
                </a:glow>
                <a:outerShdw blurRad="88000" dist="50800" dir="5040000" algn="tl">
                  <a:schemeClr val="accent4">
                    <a:tint val="80000"/>
                    <a:satMod val="250000"/>
                    <a:alpha val="45000"/>
                  </a:schemeClr>
                </a:outerShdw>
              </a:effectLst>
              <a:latin typeface="Eras Demi ITC" panose="020B0805030504020804" pitchFamily="34" charset="0"/>
            </a:endParaRPr>
          </a:p>
          <a:p>
            <a:pPr algn="ctr"/>
            <a:endParaRPr lang="en-ZA" sz="800" b="1" dirty="0">
              <a:ln>
                <a:prstDash val="solid"/>
              </a:ln>
              <a:solidFill>
                <a:srgbClr val="006600"/>
              </a:solidFill>
              <a:effectLst>
                <a:glow rad="330200">
                  <a:srgbClr val="FFFF9B"/>
                </a:glow>
                <a:outerShdw blurRad="88000" dist="50800" dir="5040000" algn="tl">
                  <a:schemeClr val="accent4">
                    <a:tint val="80000"/>
                    <a:satMod val="250000"/>
                    <a:alpha val="45000"/>
                  </a:schemeClr>
                </a:outerShdw>
              </a:effectLst>
              <a:latin typeface="Eras Demi ITC" panose="020B0805030504020804" pitchFamily="34" charset="0"/>
            </a:endParaRPr>
          </a:p>
          <a:p>
            <a:pPr algn="ctr"/>
            <a:endParaRPr lang="en-ZA" sz="800" b="1" dirty="0">
              <a:ln>
                <a:prstDash val="solid"/>
              </a:ln>
              <a:solidFill>
                <a:srgbClr val="006600"/>
              </a:solidFill>
              <a:effectLst>
                <a:glow rad="330200">
                  <a:srgbClr val="FFFF9B"/>
                </a:glow>
                <a:outerShdw blurRad="88000" dist="50800" dir="5040000" algn="tl">
                  <a:schemeClr val="accent4">
                    <a:tint val="80000"/>
                    <a:satMod val="250000"/>
                    <a:alpha val="45000"/>
                  </a:schemeClr>
                </a:outerShdw>
              </a:effectLst>
              <a:latin typeface="Eras Demi ITC" panose="020B0805030504020804" pitchFamily="34" charset="0"/>
            </a:endParaRPr>
          </a:p>
          <a:p>
            <a:pPr algn="ctr"/>
            <a:endParaRPr lang="en-ZA" sz="800" b="1" dirty="0">
              <a:ln>
                <a:prstDash val="solid"/>
              </a:ln>
              <a:solidFill>
                <a:srgbClr val="006600"/>
              </a:solidFill>
              <a:effectLst>
                <a:glow rad="330200">
                  <a:srgbClr val="FFFF9B"/>
                </a:glow>
                <a:outerShdw blurRad="88000" dist="50800" dir="5040000" algn="tl">
                  <a:schemeClr val="accent4">
                    <a:tint val="80000"/>
                    <a:satMod val="250000"/>
                    <a:alpha val="45000"/>
                  </a:schemeClr>
                </a:outerShdw>
              </a:effectLst>
              <a:latin typeface="Eras Demi ITC" panose="020B0805030504020804" pitchFamily="34" charset="0"/>
            </a:endParaRPr>
          </a:p>
          <a:p>
            <a:pPr algn="ctr"/>
            <a:endParaRPr lang="en-ZA" sz="800" b="1" dirty="0">
              <a:ln>
                <a:prstDash val="solid"/>
              </a:ln>
              <a:solidFill>
                <a:srgbClr val="006600"/>
              </a:solidFill>
              <a:effectLst>
                <a:glow rad="330200">
                  <a:srgbClr val="FFFF9B"/>
                </a:glow>
                <a:outerShdw blurRad="88000" dist="50800" dir="5040000" algn="tl">
                  <a:schemeClr val="accent4">
                    <a:tint val="80000"/>
                    <a:satMod val="250000"/>
                    <a:alpha val="45000"/>
                  </a:schemeClr>
                </a:outerShdw>
              </a:effectLst>
              <a:latin typeface="Eras Demi ITC" panose="020B0805030504020804" pitchFamily="34" charset="0"/>
            </a:endParaRPr>
          </a:p>
          <a:p>
            <a:pPr algn="ctr"/>
            <a:endParaRPr lang="en-ZA" sz="800" b="1" dirty="0">
              <a:ln>
                <a:prstDash val="solid"/>
              </a:ln>
              <a:solidFill>
                <a:srgbClr val="006600"/>
              </a:solidFill>
              <a:effectLst>
                <a:glow rad="330200">
                  <a:srgbClr val="FFFF9B"/>
                </a:glow>
                <a:outerShdw blurRad="88000" dist="50800" dir="5040000" algn="tl">
                  <a:schemeClr val="accent4">
                    <a:tint val="80000"/>
                    <a:satMod val="250000"/>
                    <a:alpha val="45000"/>
                  </a:schemeClr>
                </a:outerShdw>
              </a:effectLst>
              <a:latin typeface="Eras Demi ITC" panose="020B0805030504020804" pitchFamily="34" charset="0"/>
            </a:endParaRPr>
          </a:p>
          <a:p>
            <a:pPr algn="ctr"/>
            <a:r>
              <a:rPr lang="en-ZA" sz="3600" b="1">
                <a:ln>
                  <a:prstDash val="solid"/>
                </a:ln>
                <a:solidFill>
                  <a:srgbClr val="006600"/>
                </a:solidFill>
                <a:effectLst>
                  <a:glow rad="330200">
                    <a:srgbClr val="FFFF9B"/>
                  </a:glow>
                  <a:outerShdw blurRad="88000" dist="50800" dir="5040000" algn="tl">
                    <a:schemeClr val="accent4">
                      <a:tint val="80000"/>
                      <a:satMod val="250000"/>
                      <a:alpha val="45000"/>
                    </a:schemeClr>
                  </a:outerShdw>
                </a:effectLst>
                <a:latin typeface="Eras Demi ITC" panose="020B0805030504020804" pitchFamily="34" charset="0"/>
              </a:rPr>
              <a:t>And</a:t>
            </a:r>
          </a:p>
          <a:p>
            <a:pPr algn="ctr"/>
            <a:r>
              <a:rPr lang="en-ZA" sz="3600" b="1">
                <a:ln>
                  <a:prstDash val="solid"/>
                </a:ln>
                <a:solidFill>
                  <a:srgbClr val="006600"/>
                </a:solidFill>
                <a:effectLst>
                  <a:glow rad="330200">
                    <a:srgbClr val="FFFF9B"/>
                  </a:glow>
                  <a:outerShdw blurRad="88000" dist="50800" dir="5040000" algn="tl">
                    <a:schemeClr val="accent4">
                      <a:tint val="80000"/>
                      <a:satMod val="250000"/>
                      <a:alpha val="45000"/>
                    </a:schemeClr>
                  </a:outerShdw>
                </a:effectLst>
                <a:latin typeface="Eras Demi ITC" panose="020B0805030504020804" pitchFamily="34" charset="0"/>
              </a:rPr>
              <a:t>Cardiovascular Health</a:t>
            </a:r>
            <a:endParaRPr lang="en-ZA" sz="3600" b="1" dirty="0">
              <a:ln>
                <a:prstDash val="solid"/>
              </a:ln>
              <a:solidFill>
                <a:srgbClr val="006600"/>
              </a:solidFill>
              <a:effectLst>
                <a:glow rad="330200">
                  <a:srgbClr val="FFFF9B"/>
                </a:glow>
                <a:outerShdw blurRad="88000" dist="50800" dir="5040000" algn="tl">
                  <a:schemeClr val="accent4">
                    <a:tint val="80000"/>
                    <a:satMod val="250000"/>
                    <a:alpha val="45000"/>
                  </a:schemeClr>
                </a:outerShdw>
              </a:effectLst>
              <a:latin typeface="Eras Demi ITC" panose="020B0805030504020804" pitchFamily="34" charset="0"/>
            </a:endParaRPr>
          </a:p>
        </p:txBody>
      </p:sp>
    </p:spTree>
    <p:extLst>
      <p:ext uri="{BB962C8B-B14F-4D97-AF65-F5344CB8AC3E}">
        <p14:creationId xmlns:p14="http://schemas.microsoft.com/office/powerpoint/2010/main" val="18022599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ell phone&#10;&#10;Description generated with very high confidence">
            <a:extLst>
              <a:ext uri="{FF2B5EF4-FFF2-40B4-BE49-F238E27FC236}">
                <a16:creationId xmlns:a16="http://schemas.microsoft.com/office/drawing/2014/main" id="{775E24F6-A9E4-4679-8096-5A1C8FB596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6813"/>
            <a:ext cx="9144000" cy="5884377"/>
          </a:xfrm>
          <a:prstGeom prst="rect">
            <a:avLst/>
          </a:prstGeom>
        </p:spPr>
      </p:pic>
      <p:sp>
        <p:nvSpPr>
          <p:cNvPr id="5" name="Rectangle 4"/>
          <p:cNvSpPr/>
          <p:nvPr/>
        </p:nvSpPr>
        <p:spPr>
          <a:xfrm>
            <a:off x="0" y="4163969"/>
            <a:ext cx="9144000" cy="1997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TextBox 3"/>
          <p:cNvSpPr txBox="1"/>
          <p:nvPr/>
        </p:nvSpPr>
        <p:spPr>
          <a:xfrm>
            <a:off x="133350" y="4172696"/>
            <a:ext cx="1752600" cy="1674689"/>
          </a:xfrm>
          <a:prstGeom prst="rect">
            <a:avLst/>
          </a:prstGeom>
          <a:noFill/>
        </p:spPr>
        <p:txBody>
          <a:bodyPr wrap="square" rtlCol="0">
            <a:spAutoFit/>
          </a:bodyPr>
          <a:lstStyle/>
          <a:p>
            <a:pPr algn="ctr">
              <a:lnSpc>
                <a:spcPct val="150000"/>
              </a:lnSpc>
            </a:pPr>
            <a:r>
              <a:rPr lang="en-ZA" sz="1400" b="1" dirty="0">
                <a:solidFill>
                  <a:srgbClr val="F77281"/>
                </a:solidFill>
                <a:latin typeface="Arial Black" panose="020B0A04020102020204" pitchFamily="34" charset="0"/>
                <a:cs typeface="Arial" panose="020B0604020202020204" pitchFamily="34" charset="0"/>
              </a:rPr>
              <a:t>Cardiovascular disease is the #1 cause of death worldwide</a:t>
            </a:r>
          </a:p>
        </p:txBody>
      </p:sp>
      <p:sp>
        <p:nvSpPr>
          <p:cNvPr id="6" name="TextBox 5"/>
          <p:cNvSpPr txBox="1"/>
          <p:nvPr/>
        </p:nvSpPr>
        <p:spPr>
          <a:xfrm>
            <a:off x="2019300" y="4163969"/>
            <a:ext cx="1752600" cy="2031325"/>
          </a:xfrm>
          <a:prstGeom prst="rect">
            <a:avLst/>
          </a:prstGeom>
          <a:noFill/>
        </p:spPr>
        <p:txBody>
          <a:bodyPr wrap="square" rtlCol="0">
            <a:spAutoFit/>
          </a:bodyPr>
          <a:lstStyle/>
          <a:p>
            <a:pPr algn="ctr">
              <a:lnSpc>
                <a:spcPct val="150000"/>
              </a:lnSpc>
            </a:pPr>
            <a:r>
              <a:rPr lang="en-ZA" sz="1400" b="1" dirty="0">
                <a:solidFill>
                  <a:srgbClr val="F77281"/>
                </a:solidFill>
                <a:latin typeface="Arial Black" panose="020B0A04020102020204" pitchFamily="34" charset="0"/>
                <a:cs typeface="Arial" panose="020B0604020202020204" pitchFamily="34" charset="0"/>
              </a:rPr>
              <a:t>17.5 million people  die globally  from  CVD every year – that’s 1 in 3 deaths </a:t>
            </a:r>
          </a:p>
        </p:txBody>
      </p:sp>
      <p:sp>
        <p:nvSpPr>
          <p:cNvPr id="7" name="TextBox 6"/>
          <p:cNvSpPr txBox="1"/>
          <p:nvPr/>
        </p:nvSpPr>
        <p:spPr>
          <a:xfrm>
            <a:off x="3867150" y="4171952"/>
            <a:ext cx="1752600" cy="1997855"/>
          </a:xfrm>
          <a:prstGeom prst="rect">
            <a:avLst/>
          </a:prstGeom>
          <a:noFill/>
        </p:spPr>
        <p:txBody>
          <a:bodyPr wrap="square" rtlCol="0">
            <a:spAutoFit/>
          </a:bodyPr>
          <a:lstStyle/>
          <a:p>
            <a:pPr algn="ctr">
              <a:lnSpc>
                <a:spcPct val="150000"/>
              </a:lnSpc>
            </a:pPr>
            <a:r>
              <a:rPr lang="en-ZA" sz="1400" b="1" dirty="0">
                <a:solidFill>
                  <a:srgbClr val="F77281"/>
                </a:solidFill>
                <a:latin typeface="Arial Black" panose="020B0A04020102020204" pitchFamily="34" charset="0"/>
                <a:cs typeface="Arial" panose="020B0604020202020204" pitchFamily="34" charset="0"/>
              </a:rPr>
              <a:t>Coronary heart disease and strokes account for 80% of CVD mortalities</a:t>
            </a:r>
          </a:p>
        </p:txBody>
      </p:sp>
      <p:sp>
        <p:nvSpPr>
          <p:cNvPr id="11" name="TextBox 10">
            <a:extLst>
              <a:ext uri="{FF2B5EF4-FFF2-40B4-BE49-F238E27FC236}">
                <a16:creationId xmlns:a16="http://schemas.microsoft.com/office/drawing/2014/main" id="{5489B601-A977-4AC8-A62D-B39BFE147DC7}"/>
              </a:ext>
            </a:extLst>
          </p:cNvPr>
          <p:cNvSpPr txBox="1"/>
          <p:nvPr/>
        </p:nvSpPr>
        <p:spPr>
          <a:xfrm>
            <a:off x="7439025" y="4176852"/>
            <a:ext cx="1752600" cy="1384995"/>
          </a:xfrm>
          <a:prstGeom prst="rect">
            <a:avLst/>
          </a:prstGeom>
          <a:noFill/>
        </p:spPr>
        <p:txBody>
          <a:bodyPr wrap="square" rtlCol="0">
            <a:spAutoFit/>
          </a:bodyPr>
          <a:lstStyle/>
          <a:p>
            <a:pPr algn="ctr">
              <a:lnSpc>
                <a:spcPct val="150000"/>
              </a:lnSpc>
            </a:pPr>
            <a:r>
              <a:rPr lang="en-ZA" sz="1400" b="1" dirty="0">
                <a:solidFill>
                  <a:srgbClr val="F77281"/>
                </a:solidFill>
                <a:latin typeface="Arial Black" panose="020B0A04020102020204" pitchFamily="34" charset="0"/>
                <a:cs typeface="Arial" panose="020B0604020202020204" pitchFamily="34" charset="0"/>
              </a:rPr>
              <a:t>Diabetes increases risk of heart attack death </a:t>
            </a:r>
            <a:r>
              <a:rPr lang="en-ZA" sz="1400" b="1" dirty="0" err="1">
                <a:solidFill>
                  <a:srgbClr val="F77281"/>
                </a:solidFill>
                <a:latin typeface="Arial Black" panose="020B0A04020102020204" pitchFamily="34" charset="0"/>
                <a:cs typeface="Arial" panose="020B0604020202020204" pitchFamily="34" charset="0"/>
              </a:rPr>
              <a:t>upto</a:t>
            </a:r>
            <a:r>
              <a:rPr lang="en-ZA" sz="1400" b="1" dirty="0">
                <a:solidFill>
                  <a:srgbClr val="F77281"/>
                </a:solidFill>
                <a:latin typeface="Arial Black" panose="020B0A04020102020204" pitchFamily="34" charset="0"/>
                <a:cs typeface="Arial" panose="020B0604020202020204" pitchFamily="34" charset="0"/>
              </a:rPr>
              <a:t> 4X</a:t>
            </a:r>
          </a:p>
        </p:txBody>
      </p:sp>
      <p:sp>
        <p:nvSpPr>
          <p:cNvPr id="12" name="TextBox 11">
            <a:extLst>
              <a:ext uri="{FF2B5EF4-FFF2-40B4-BE49-F238E27FC236}">
                <a16:creationId xmlns:a16="http://schemas.microsoft.com/office/drawing/2014/main" id="{BBEA529A-3D82-4BE1-970A-5FAA641C388C}"/>
              </a:ext>
            </a:extLst>
          </p:cNvPr>
          <p:cNvSpPr txBox="1"/>
          <p:nvPr/>
        </p:nvSpPr>
        <p:spPr>
          <a:xfrm>
            <a:off x="5657850" y="4172694"/>
            <a:ext cx="1752600" cy="1351524"/>
          </a:xfrm>
          <a:prstGeom prst="rect">
            <a:avLst/>
          </a:prstGeom>
          <a:noFill/>
        </p:spPr>
        <p:txBody>
          <a:bodyPr wrap="square" rtlCol="0">
            <a:spAutoFit/>
          </a:bodyPr>
          <a:lstStyle/>
          <a:p>
            <a:pPr algn="ctr">
              <a:lnSpc>
                <a:spcPct val="150000"/>
              </a:lnSpc>
            </a:pPr>
            <a:r>
              <a:rPr lang="en-ZA" sz="1400" b="1" dirty="0">
                <a:solidFill>
                  <a:srgbClr val="F77281"/>
                </a:solidFill>
                <a:latin typeface="Arial Black" panose="020B0A04020102020204" pitchFamily="34" charset="0"/>
                <a:cs typeface="Arial" panose="020B0604020202020204" pitchFamily="34" charset="0"/>
              </a:rPr>
              <a:t>15% of people suffering a heart attack will die</a:t>
            </a:r>
          </a:p>
        </p:txBody>
      </p:sp>
    </p:spTree>
    <p:extLst>
      <p:ext uri="{BB962C8B-B14F-4D97-AF65-F5344CB8AC3E}">
        <p14:creationId xmlns:p14="http://schemas.microsoft.com/office/powerpoint/2010/main" val="18305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a:p>
        </p:txBody>
      </p:sp>
      <p:pic>
        <p:nvPicPr>
          <p:cNvPr id="4098" name="Picture 2" descr="C:\Users\Sybrand\Google Drive\Flash Drive\PhD\Presentation\Cyc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80" y="761999"/>
            <a:ext cx="9167581" cy="5320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189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EA77770-2262-42A4-B0F3-19EE369F5D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795"/>
            <a:ext cx="9144000" cy="5586413"/>
          </a:xfrm>
          <a:prstGeom prst="rect">
            <a:avLst/>
          </a:prstGeom>
        </p:spPr>
      </p:pic>
      <p:sp>
        <p:nvSpPr>
          <p:cNvPr id="17" name="TextBox 16">
            <a:extLst>
              <a:ext uri="{FF2B5EF4-FFF2-40B4-BE49-F238E27FC236}">
                <a16:creationId xmlns:a16="http://schemas.microsoft.com/office/drawing/2014/main" id="{34C5ED88-5BAE-4C24-9B16-3F45F35A8C4C}"/>
              </a:ext>
            </a:extLst>
          </p:cNvPr>
          <p:cNvSpPr txBox="1"/>
          <p:nvPr/>
        </p:nvSpPr>
        <p:spPr>
          <a:xfrm>
            <a:off x="3962402" y="4495800"/>
            <a:ext cx="1673855" cy="369332"/>
          </a:xfrm>
          <a:prstGeom prst="rect">
            <a:avLst/>
          </a:prstGeom>
          <a:noFill/>
        </p:spPr>
        <p:txBody>
          <a:bodyPr wrap="none" rtlCol="0">
            <a:spAutoFit/>
          </a:bodyPr>
          <a:lstStyle/>
          <a:p>
            <a:pPr algn="ctr"/>
            <a:r>
              <a:rPr lang="en-ZA" b="1">
                <a:solidFill>
                  <a:srgbClr val="FF0000"/>
                </a:solidFill>
              </a:rPr>
              <a:t>South Africa</a:t>
            </a:r>
            <a:endParaRPr lang="en-ZA" sz="1200" b="1" dirty="0">
              <a:solidFill>
                <a:srgbClr val="FF0000"/>
              </a:solidFill>
            </a:endParaRPr>
          </a:p>
        </p:txBody>
      </p:sp>
      <p:pic>
        <p:nvPicPr>
          <p:cNvPr id="8194" name="Picture 2" descr="http://www.rooibosltd.co.za/rooibos-images/about-rooibos/Region/1%20Rooibos%20country%20ma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689" y="-29111"/>
            <a:ext cx="96997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70970" y="399973"/>
            <a:ext cx="7059649" cy="5999832"/>
          </a:xfrm>
          <a:prstGeom prst="ellipse">
            <a:avLst/>
          </a:prstGeom>
          <a:ln w="6350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743200" y="565483"/>
            <a:ext cx="2706190" cy="646331"/>
          </a:xfrm>
          <a:prstGeom prst="rect">
            <a:avLst/>
          </a:prstGeom>
          <a:noFill/>
        </p:spPr>
        <p:txBody>
          <a:bodyPr wrap="none" rtlCol="0">
            <a:spAutoFit/>
          </a:bodyPr>
          <a:lstStyle/>
          <a:p>
            <a:pPr algn="ctr"/>
            <a:r>
              <a:rPr lang="en-ZA" b="1" dirty="0">
                <a:solidFill>
                  <a:srgbClr val="FF0000"/>
                </a:solidFill>
              </a:rPr>
              <a:t>Rooibos</a:t>
            </a:r>
          </a:p>
          <a:p>
            <a:pPr algn="ctr"/>
            <a:r>
              <a:rPr lang="en-ZA" b="1" dirty="0">
                <a:solidFill>
                  <a:srgbClr val="FF0000"/>
                </a:solidFill>
              </a:rPr>
              <a:t>(</a:t>
            </a:r>
            <a:r>
              <a:rPr lang="en-ZA" b="1" dirty="0" err="1">
                <a:solidFill>
                  <a:srgbClr val="FF0000"/>
                </a:solidFill>
              </a:rPr>
              <a:t>Aspalathin</a:t>
            </a:r>
            <a:r>
              <a:rPr lang="en-ZA" b="1" dirty="0">
                <a:solidFill>
                  <a:srgbClr val="FF0000"/>
                </a:solidFill>
              </a:rPr>
              <a:t> </a:t>
            </a:r>
            <a:r>
              <a:rPr lang="en-ZA" b="1" dirty="0" err="1">
                <a:solidFill>
                  <a:srgbClr val="FF0000"/>
                </a:solidFill>
              </a:rPr>
              <a:t>Linearis</a:t>
            </a:r>
            <a:r>
              <a:rPr lang="en-ZA" sz="1200" b="1" dirty="0">
                <a:solidFill>
                  <a:srgbClr val="FF0000"/>
                </a:solidFill>
              </a:rPr>
              <a:t>)</a:t>
            </a:r>
          </a:p>
        </p:txBody>
      </p:sp>
      <p:cxnSp>
        <p:nvCxnSpPr>
          <p:cNvPr id="18" name="Straight Arrow Connector 17">
            <a:extLst>
              <a:ext uri="{FF2B5EF4-FFF2-40B4-BE49-F238E27FC236}">
                <a16:creationId xmlns:a16="http://schemas.microsoft.com/office/drawing/2014/main" id="{BAD4581E-5E3F-4A42-AC8B-76D7E08FE979}"/>
              </a:ext>
            </a:extLst>
          </p:cNvPr>
          <p:cNvCxnSpPr/>
          <p:nvPr/>
        </p:nvCxnSpPr>
        <p:spPr>
          <a:xfrm flipV="1">
            <a:off x="3200400" y="2971800"/>
            <a:ext cx="381000" cy="152400"/>
          </a:xfrm>
          <a:prstGeom prst="straightConnector1">
            <a:avLst/>
          </a:prstGeom>
          <a:ln w="82550" cap="flat">
            <a:solidFill>
              <a:srgbClr val="FF0000"/>
            </a:solidFill>
            <a:miter lim="800000"/>
            <a:tailEnd type="stealth"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507592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1500" fill="hold"/>
                                        <p:tgtEl>
                                          <p:spTgt spid="8194"/>
                                        </p:tgtEl>
                                        <p:attrNameLst>
                                          <p:attrName>ppt_w</p:attrName>
                                        </p:attrNameLst>
                                      </p:cBhvr>
                                      <p:tavLst>
                                        <p:tav tm="0">
                                          <p:val>
                                            <p:fltVal val="0"/>
                                          </p:val>
                                        </p:tav>
                                        <p:tav tm="100000">
                                          <p:val>
                                            <p:strVal val="#ppt_w"/>
                                          </p:val>
                                        </p:tav>
                                      </p:tavLst>
                                    </p:anim>
                                    <p:anim calcmode="lin" valueType="num">
                                      <p:cBhvr>
                                        <p:cTn id="8" dur="1500" fill="hold"/>
                                        <p:tgtEl>
                                          <p:spTgt spid="8194"/>
                                        </p:tgtEl>
                                        <p:attrNameLst>
                                          <p:attrName>ppt_h</p:attrName>
                                        </p:attrNameLst>
                                      </p:cBhvr>
                                      <p:tavLst>
                                        <p:tav tm="0">
                                          <p:val>
                                            <p:fltVal val="0"/>
                                          </p:val>
                                        </p:tav>
                                        <p:tav tm="100000">
                                          <p:val>
                                            <p:strVal val="#ppt_h"/>
                                          </p:val>
                                        </p:tav>
                                      </p:tavLst>
                                    </p:anim>
                                    <p:animEffect transition="in" filter="fade">
                                      <p:cBhvr>
                                        <p:cTn id="9" dur="1500"/>
                                        <p:tgtEl>
                                          <p:spTgt spid="8194"/>
                                        </p:tgtEl>
                                      </p:cBhvr>
                                    </p:animEffect>
                                  </p:childTnLst>
                                </p:cTn>
                              </p:par>
                              <p:par>
                                <p:cTn id="10" presetID="56" presetClass="path" presetSubtype="0" accel="50000" decel="50000" fill="hold" nodeType="withEffect">
                                  <p:stCondLst>
                                    <p:cond delay="0"/>
                                  </p:stCondLst>
                                  <p:childTnLst>
                                    <p:animMotion origin="layout" path="M -3.61111E-6 -3.33333E-6 L 0.0415 0.12639 " pathEditMode="relative" rAng="0" ptsTypes="AA">
                                      <p:cBhvr>
                                        <p:cTn id="11" dur="1500" spd="-100000" fill="hold"/>
                                        <p:tgtEl>
                                          <p:spTgt spid="8194"/>
                                        </p:tgtEl>
                                        <p:attrNameLst>
                                          <p:attrName>ppt_x</p:attrName>
                                          <p:attrName>ppt_y</p:attrName>
                                        </p:attrNameLst>
                                      </p:cBhvr>
                                      <p:rCtr x="2066" y="6319"/>
                                    </p:animMotion>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1500" fill="hold"/>
                                        <p:tgtEl>
                                          <p:spTgt spid="13"/>
                                        </p:tgtEl>
                                        <p:attrNameLst>
                                          <p:attrName>ppt_w</p:attrName>
                                        </p:attrNameLst>
                                      </p:cBhvr>
                                      <p:tavLst>
                                        <p:tav tm="0">
                                          <p:val>
                                            <p:fltVal val="0"/>
                                          </p:val>
                                        </p:tav>
                                        <p:tav tm="100000">
                                          <p:val>
                                            <p:strVal val="#ppt_w"/>
                                          </p:val>
                                        </p:tav>
                                      </p:tavLst>
                                    </p:anim>
                                    <p:anim calcmode="lin" valueType="num">
                                      <p:cBhvr>
                                        <p:cTn id="17" dur="1500" fill="hold"/>
                                        <p:tgtEl>
                                          <p:spTgt spid="13"/>
                                        </p:tgtEl>
                                        <p:attrNameLst>
                                          <p:attrName>ppt_h</p:attrName>
                                        </p:attrNameLst>
                                      </p:cBhvr>
                                      <p:tavLst>
                                        <p:tav tm="0">
                                          <p:val>
                                            <p:fltVal val="0"/>
                                          </p:val>
                                        </p:tav>
                                        <p:tav tm="100000">
                                          <p:val>
                                            <p:strVal val="#ppt_h"/>
                                          </p:val>
                                        </p:tav>
                                      </p:tavLst>
                                    </p:anim>
                                    <p:animEffect transition="in" filter="fade">
                                      <p:cBhvr>
                                        <p:cTn id="18" dur="1500"/>
                                        <p:tgtEl>
                                          <p:spTgt spid="13"/>
                                        </p:tgtEl>
                                      </p:cBhvr>
                                    </p:animEffect>
                                  </p:childTnLst>
                                </p:cTn>
                              </p:par>
                              <p:par>
                                <p:cTn id="19" presetID="6" presetClass="entr" presetSubtype="32"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out)">
                                      <p:cBhvr>
                                        <p:cTn id="21" dur="2000"/>
                                        <p:tgtEl>
                                          <p:spTgt spid="16"/>
                                        </p:tgtEl>
                                      </p:cBhvr>
                                    </p:animEffect>
                                  </p:childTnLst>
                                </p:cTn>
                              </p:par>
                              <p:par>
                                <p:cTn id="22" presetID="42" presetClass="path" presetSubtype="0" accel="50000" decel="50000" fill="hold" nodeType="withEffect">
                                  <p:stCondLst>
                                    <p:cond delay="0"/>
                                  </p:stCondLst>
                                  <p:childTnLst>
                                    <p:animMotion origin="layout" path="M -0.2198 0.14884 L 5E-6 -1.85185E-6 " pathEditMode="relative" rAng="0" ptsTypes="AA">
                                      <p:cBhvr>
                                        <p:cTn id="23" dur="1500" fill="hold"/>
                                        <p:tgtEl>
                                          <p:spTgt spid="13"/>
                                        </p:tgtEl>
                                        <p:attrNameLst>
                                          <p:attrName>ppt_x</p:attrName>
                                          <p:attrName>ppt_y</p:attrName>
                                        </p:attrNameLst>
                                      </p:cBhvr>
                                      <p:rCtr x="10990" y="-7454"/>
                                    </p:animMotion>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par>
                          <p:cTn id="28" fill="hold">
                            <p:stCondLst>
                              <p:cond delay="0"/>
                            </p:stCondLst>
                            <p:childTnLst>
                              <p:par>
                                <p:cTn id="29" presetID="26" presetClass="emph" presetSubtype="0" fill="hold" nodeType="afterEffect">
                                  <p:stCondLst>
                                    <p:cond delay="500"/>
                                  </p:stCondLst>
                                  <p:childTnLst>
                                    <p:animEffect transition="out" filter="fade">
                                      <p:cBhvr>
                                        <p:cTn id="30" dur="500" tmFilter="0, 0; .2, .5; .8, .5; 1, 0"/>
                                        <p:tgtEl>
                                          <p:spTgt spid="18"/>
                                        </p:tgtEl>
                                      </p:cBhvr>
                                    </p:animEffect>
                                    <p:animScale>
                                      <p:cBhvr>
                                        <p:cTn id="31"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dirty="0"/>
          </a:p>
        </p:txBody>
      </p:sp>
      <p:pic>
        <p:nvPicPr>
          <p:cNvPr id="7170" name="Picture 2" descr="C:\Users\Sybrand\Google Drive\Flash Drive\PhD\Presentatio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59" y="1132117"/>
            <a:ext cx="9170122" cy="4419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132291"/>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 y="1133033"/>
            <a:ext cx="9151057" cy="442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118063"/>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dirty="0"/>
          </a:p>
        </p:txBody>
      </p:sp>
      <p:pic>
        <p:nvPicPr>
          <p:cNvPr id="8194" name="Picture 2" descr="C:\Users\Sybrand\Google Drive\Flash Drive\PhD\Presentation\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7260"/>
            <a:ext cx="9144000" cy="4370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661096"/>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 y="1132887"/>
            <a:ext cx="9144001" cy="4417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632948"/>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 y="1128271"/>
            <a:ext cx="9144001" cy="4406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399125"/>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dirty="0"/>
          </a:p>
        </p:txBody>
      </p:sp>
      <p:sp>
        <p:nvSpPr>
          <p:cNvPr id="3" name="Content Placeholder 2"/>
          <p:cNvSpPr>
            <a:spLocks noGrp="1"/>
          </p:cNvSpPr>
          <p:nvPr>
            <p:ph idx="1"/>
          </p:nvPr>
        </p:nvSpPr>
        <p:spPr/>
        <p:txBody>
          <a:bodyPr/>
          <a:lstStyle/>
          <a:p>
            <a:endParaRPr lang="en-ZA" dirty="0"/>
          </a:p>
        </p:txBody>
      </p:sp>
      <p:pic>
        <p:nvPicPr>
          <p:cNvPr id="11267" name="Picture 3" descr="C:\Users\Sybrand\Google Drive\Flash Drive\PhD\Presentation\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0" y="1132108"/>
            <a:ext cx="9188245"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101489"/>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29810"/>
            <a:ext cx="9144000" cy="4398380"/>
          </a:xfrm>
          <a:prstGeom prst="rect">
            <a:avLst/>
          </a:prstGeom>
        </p:spPr>
      </p:pic>
    </p:spTree>
    <p:extLst>
      <p:ext uri="{BB962C8B-B14F-4D97-AF65-F5344CB8AC3E}">
        <p14:creationId xmlns:p14="http://schemas.microsoft.com/office/powerpoint/2010/main" val="1052981246"/>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2969384"/>
      </p:ext>
    </p:extLst>
  </p:cSld>
  <p:clrMapOvr>
    <a:masterClrMapping/>
  </p:clrMapOvr>
  <mc:AlternateContent xmlns:mc="http://schemas.openxmlformats.org/markup-compatibility/2006" xmlns:p14="http://schemas.microsoft.com/office/powerpoint/2010/main">
    <mc:Choice Requires="p14">
      <p:transition spd="slow" advClick="0" advTm="0">
        <p14:reveal/>
      </p:transition>
    </mc:Choice>
    <mc:Fallback xmlns="">
      <p:transition spd="slow" advClick="0" advTm="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dirty="0"/>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656" y="1136424"/>
            <a:ext cx="9216755" cy="4412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122787"/>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F9E64-FC36-4CB2-94F5-7181964A9D02}"/>
              </a:ext>
            </a:extLst>
          </p:cNvPr>
          <p:cNvSpPr>
            <a:spLocks noGrp="1"/>
          </p:cNvSpPr>
          <p:nvPr>
            <p:ph type="title"/>
          </p:nvPr>
        </p:nvSpPr>
        <p:spPr/>
        <p:txBody>
          <a:bodyPr/>
          <a:lstStyle/>
          <a:p>
            <a:r>
              <a:rPr lang="en-ZA"/>
              <a:t>Major Compounds in Rooibos</a:t>
            </a:r>
          </a:p>
        </p:txBody>
      </p:sp>
      <p:pic>
        <p:nvPicPr>
          <p:cNvPr id="5" name="Picture 4">
            <a:extLst>
              <a:ext uri="{FF2B5EF4-FFF2-40B4-BE49-F238E27FC236}">
                <a16:creationId xmlns:a16="http://schemas.microsoft.com/office/drawing/2014/main" id="{EDD6EB96-0832-47DF-8BE4-48DCB176BCA5}"/>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589973" y="2294266"/>
            <a:ext cx="7964057" cy="4220188"/>
          </a:xfrm>
          <a:prstGeom prst="rect">
            <a:avLst/>
          </a:prstGeom>
          <a:noFill/>
          <a:ln>
            <a:noFill/>
          </a:ln>
        </p:spPr>
      </p:pic>
      <p:sp>
        <p:nvSpPr>
          <p:cNvPr id="6" name="TextBox 5">
            <a:extLst>
              <a:ext uri="{FF2B5EF4-FFF2-40B4-BE49-F238E27FC236}">
                <a16:creationId xmlns:a16="http://schemas.microsoft.com/office/drawing/2014/main" id="{40B21AA6-1FC0-493A-A4D3-225424C13604}"/>
              </a:ext>
            </a:extLst>
          </p:cNvPr>
          <p:cNvSpPr txBox="1"/>
          <p:nvPr/>
        </p:nvSpPr>
        <p:spPr>
          <a:xfrm>
            <a:off x="2438402" y="3448050"/>
            <a:ext cx="923651" cy="400110"/>
          </a:xfrm>
          <a:prstGeom prst="rect">
            <a:avLst/>
          </a:prstGeom>
          <a:noFill/>
        </p:spPr>
        <p:txBody>
          <a:bodyPr wrap="none" rtlCol="0">
            <a:spAutoFit/>
          </a:bodyPr>
          <a:lstStyle/>
          <a:p>
            <a:r>
              <a:rPr lang="en-ZA" sz="2000" b="1">
                <a:solidFill>
                  <a:srgbClr val="FF0000"/>
                </a:solidFill>
                <a:latin typeface="Arial" panose="020B0604020202020204" pitchFamily="34" charset="0"/>
                <a:cs typeface="Arial" panose="020B0604020202020204" pitchFamily="34" charset="0"/>
                <a:sym typeface="Symbol" panose="05050102010706020507" pitchFamily="18" charset="2"/>
              </a:rPr>
              <a:t> 85%</a:t>
            </a:r>
            <a:endParaRPr lang="en-ZA" sz="2000" b="1">
              <a:solidFill>
                <a:srgbClr val="FF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F7AAF4D-CEC6-4B23-8480-D5921966F569}"/>
              </a:ext>
            </a:extLst>
          </p:cNvPr>
          <p:cNvSpPr txBox="1"/>
          <p:nvPr/>
        </p:nvSpPr>
        <p:spPr>
          <a:xfrm>
            <a:off x="2438401" y="4804613"/>
            <a:ext cx="923651" cy="400110"/>
          </a:xfrm>
          <a:prstGeom prst="rect">
            <a:avLst/>
          </a:prstGeom>
          <a:noFill/>
        </p:spPr>
        <p:txBody>
          <a:bodyPr wrap="none" rtlCol="0">
            <a:spAutoFit/>
          </a:bodyPr>
          <a:lstStyle/>
          <a:p>
            <a:r>
              <a:rPr lang="en-ZA" sz="2000" b="1">
                <a:solidFill>
                  <a:srgbClr val="FF0000"/>
                </a:solidFill>
                <a:latin typeface="Arial" panose="020B0604020202020204" pitchFamily="34" charset="0"/>
                <a:cs typeface="Arial" panose="020B0604020202020204" pitchFamily="34" charset="0"/>
                <a:sym typeface="Symbol" panose="05050102010706020507" pitchFamily="18" charset="2"/>
              </a:rPr>
              <a:t> 85%</a:t>
            </a:r>
            <a:endParaRPr lang="en-ZA" sz="2000" b="1">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7D17BF3-6D38-4116-8039-4F175BE88F10}"/>
              </a:ext>
            </a:extLst>
          </p:cNvPr>
          <p:cNvSpPr txBox="1"/>
          <p:nvPr/>
        </p:nvSpPr>
        <p:spPr>
          <a:xfrm>
            <a:off x="5334002" y="5867400"/>
            <a:ext cx="923651" cy="400110"/>
          </a:xfrm>
          <a:prstGeom prst="rect">
            <a:avLst/>
          </a:prstGeom>
          <a:noFill/>
        </p:spPr>
        <p:txBody>
          <a:bodyPr wrap="none" rtlCol="0">
            <a:spAutoFit/>
          </a:bodyPr>
          <a:lstStyle/>
          <a:p>
            <a:r>
              <a:rPr lang="en-ZA" sz="2000" b="1">
                <a:solidFill>
                  <a:srgbClr val="FF0000"/>
                </a:solidFill>
                <a:latin typeface="Arial" panose="020B0604020202020204" pitchFamily="34" charset="0"/>
                <a:cs typeface="Arial" panose="020B0604020202020204" pitchFamily="34" charset="0"/>
                <a:sym typeface="Symbol" panose="05050102010706020507" pitchFamily="18" charset="2"/>
              </a:rPr>
              <a:t> 25%</a:t>
            </a:r>
            <a:endParaRPr lang="en-ZA" sz="2000" b="1">
              <a:solidFill>
                <a:srgbClr val="FF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7BDC24E-BB33-4FA4-871C-FD8735515065}"/>
              </a:ext>
            </a:extLst>
          </p:cNvPr>
          <p:cNvSpPr txBox="1"/>
          <p:nvPr/>
        </p:nvSpPr>
        <p:spPr>
          <a:xfrm>
            <a:off x="5334001" y="3929490"/>
            <a:ext cx="923651" cy="400110"/>
          </a:xfrm>
          <a:prstGeom prst="rect">
            <a:avLst/>
          </a:prstGeom>
          <a:noFill/>
        </p:spPr>
        <p:txBody>
          <a:bodyPr wrap="none" rtlCol="0">
            <a:spAutoFit/>
          </a:bodyPr>
          <a:lstStyle/>
          <a:p>
            <a:r>
              <a:rPr lang="en-ZA" sz="2000" b="1">
                <a:solidFill>
                  <a:srgbClr val="FF0000"/>
                </a:solidFill>
                <a:latin typeface="Arial" panose="020B0604020202020204" pitchFamily="34" charset="0"/>
                <a:cs typeface="Arial" panose="020B0604020202020204" pitchFamily="34" charset="0"/>
                <a:sym typeface="Symbol" panose="05050102010706020507" pitchFamily="18" charset="2"/>
              </a:rPr>
              <a:t> 25%</a:t>
            </a:r>
            <a:endParaRPr lang="en-ZA" sz="2000" b="1">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2FB99D56-1297-42B1-BD01-36309186291A}"/>
              </a:ext>
            </a:extLst>
          </p:cNvPr>
          <p:cNvSpPr txBox="1"/>
          <p:nvPr/>
        </p:nvSpPr>
        <p:spPr>
          <a:xfrm>
            <a:off x="7592279" y="6218686"/>
            <a:ext cx="923651" cy="400110"/>
          </a:xfrm>
          <a:prstGeom prst="rect">
            <a:avLst/>
          </a:prstGeom>
          <a:noFill/>
        </p:spPr>
        <p:txBody>
          <a:bodyPr wrap="none" rtlCol="0">
            <a:spAutoFit/>
          </a:bodyPr>
          <a:lstStyle/>
          <a:p>
            <a:r>
              <a:rPr lang="en-ZA" sz="2000" b="1">
                <a:solidFill>
                  <a:srgbClr val="FF0000"/>
                </a:solidFill>
                <a:latin typeface="Arial" panose="020B0604020202020204" pitchFamily="34" charset="0"/>
                <a:cs typeface="Arial" panose="020B0604020202020204" pitchFamily="34" charset="0"/>
                <a:sym typeface="Symbol" panose="05050102010706020507" pitchFamily="18" charset="2"/>
              </a:rPr>
              <a:t> 30%</a:t>
            </a:r>
            <a:endParaRPr lang="en-ZA" sz="2000"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9346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Content Placeholder 4" descr="A close up of a logo&#10;&#10;Description generated with high confidence">
            <a:extLst>
              <a:ext uri="{FF2B5EF4-FFF2-40B4-BE49-F238E27FC236}">
                <a16:creationId xmlns:a16="http://schemas.microsoft.com/office/drawing/2014/main" id="{95FC7A9D-CB09-483E-A172-E2A87328D93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62522" y="1485900"/>
            <a:ext cx="6818954" cy="4821238"/>
          </a:xfrm>
        </p:spPr>
      </p:pic>
      <p:sp>
        <p:nvSpPr>
          <p:cNvPr id="7" name="TextBox 6">
            <a:extLst>
              <a:ext uri="{FF2B5EF4-FFF2-40B4-BE49-F238E27FC236}">
                <a16:creationId xmlns:a16="http://schemas.microsoft.com/office/drawing/2014/main" id="{12E1702A-B76C-4A9D-AC81-80E490AF1A95}"/>
              </a:ext>
            </a:extLst>
          </p:cNvPr>
          <p:cNvSpPr txBox="1"/>
          <p:nvPr/>
        </p:nvSpPr>
        <p:spPr>
          <a:xfrm>
            <a:off x="1047276" y="0"/>
            <a:ext cx="6934200" cy="1446550"/>
          </a:xfrm>
          <a:prstGeom prst="rect">
            <a:avLst/>
          </a:prstGeom>
          <a:noFill/>
        </p:spPr>
        <p:txBody>
          <a:bodyPr wrap="square" rtlCol="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ZA" sz="4400" b="1" dirty="0" err="1">
                <a:ln>
                  <a:prstDash val="solid"/>
                </a:ln>
                <a:solidFill>
                  <a:srgbClr val="00FF00"/>
                </a:solidFill>
                <a:effectLst>
                  <a:glow rad="101600">
                    <a:srgbClr val="00B050">
                      <a:alpha val="40000"/>
                    </a:srgbClr>
                  </a:glow>
                  <a:outerShdw blurRad="88000" dist="50800" dir="5040000" algn="tl">
                    <a:schemeClr val="accent4">
                      <a:tint val="80000"/>
                      <a:satMod val="250000"/>
                      <a:alpha val="45000"/>
                    </a:schemeClr>
                  </a:outerShdw>
                </a:effectLst>
                <a:latin typeface="Eras Demi ITC" panose="020B0805030504020804" pitchFamily="34" charset="0"/>
              </a:rPr>
              <a:t>Afriplex</a:t>
            </a:r>
            <a:r>
              <a:rPr lang="en-ZA" sz="4400" b="1" dirty="0">
                <a:ln>
                  <a:prstDash val="solid"/>
                </a:ln>
                <a:solidFill>
                  <a:srgbClr val="00FF00"/>
                </a:solidFill>
                <a:effectLst>
                  <a:glow rad="101600">
                    <a:srgbClr val="00B050">
                      <a:alpha val="40000"/>
                    </a:srgbClr>
                  </a:glow>
                  <a:outerShdw blurRad="88000" dist="50800" dir="5040000" algn="tl">
                    <a:schemeClr val="accent4">
                      <a:tint val="80000"/>
                      <a:satMod val="250000"/>
                      <a:alpha val="45000"/>
                    </a:schemeClr>
                  </a:outerShdw>
                </a:effectLst>
                <a:latin typeface="Eras Demi ITC" panose="020B0805030504020804" pitchFamily="34" charset="0"/>
              </a:rPr>
              <a:t> </a:t>
            </a:r>
          </a:p>
          <a:p>
            <a:pPr algn="ctr"/>
            <a:r>
              <a:rPr lang="en-ZA" sz="4400" b="1" dirty="0">
                <a:ln>
                  <a:prstDash val="solid"/>
                </a:ln>
                <a:solidFill>
                  <a:srgbClr val="00FF00"/>
                </a:solidFill>
                <a:effectLst>
                  <a:glow rad="101600">
                    <a:srgbClr val="00B050">
                      <a:alpha val="40000"/>
                    </a:srgbClr>
                  </a:glow>
                  <a:outerShdw blurRad="88000" dist="50800" dir="5040000" algn="tl">
                    <a:schemeClr val="accent4">
                      <a:tint val="80000"/>
                      <a:satMod val="250000"/>
                      <a:alpha val="45000"/>
                    </a:schemeClr>
                  </a:outerShdw>
                </a:effectLst>
                <a:latin typeface="Eras Demi ITC" panose="020B0805030504020804" pitchFamily="34" charset="0"/>
              </a:rPr>
              <a:t>Green Rooibos Extract</a:t>
            </a:r>
          </a:p>
        </p:txBody>
      </p:sp>
      <p:pic>
        <p:nvPicPr>
          <p:cNvPr id="3" name="Picture 2">
            <a:extLst>
              <a:ext uri="{FF2B5EF4-FFF2-40B4-BE49-F238E27FC236}">
                <a16:creationId xmlns:a16="http://schemas.microsoft.com/office/drawing/2014/main" id="{B68A86E8-3445-46DC-AD41-52D5B0C8B9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2" y="4838700"/>
            <a:ext cx="2238963" cy="1066800"/>
          </a:xfrm>
          <a:prstGeom prst="rect">
            <a:avLst/>
          </a:prstGeom>
        </p:spPr>
      </p:pic>
    </p:spTree>
    <p:extLst>
      <p:ext uri="{BB962C8B-B14F-4D97-AF65-F5344CB8AC3E}">
        <p14:creationId xmlns:p14="http://schemas.microsoft.com/office/powerpoint/2010/main" val="1880832633"/>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1600200" y="152402"/>
            <a:ext cx="6172200" cy="1015663"/>
          </a:xfrm>
          <a:prstGeom prst="rect">
            <a:avLst/>
          </a:prstGeom>
          <a:noFill/>
        </p:spPr>
        <p:txBody>
          <a:bodyPr wrap="square" rtlCol="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ZA" sz="6000" b="1" dirty="0">
                <a:ln>
                  <a:prstDash val="solid"/>
                </a:ln>
                <a:solidFill>
                  <a:srgbClr val="C00000"/>
                </a:solidFill>
                <a:effectLst>
                  <a:glow rad="101600">
                    <a:srgbClr val="C00000">
                      <a:alpha val="40000"/>
                    </a:srgbClr>
                  </a:glow>
                  <a:outerShdw blurRad="88000" dist="50800" dir="5040000" algn="tl">
                    <a:schemeClr val="accent4">
                      <a:tint val="80000"/>
                      <a:satMod val="250000"/>
                      <a:alpha val="45000"/>
                    </a:schemeClr>
                  </a:outerShdw>
                </a:effectLst>
                <a:latin typeface="Eras Demi ITC" panose="020B0805030504020804" pitchFamily="34" charset="0"/>
              </a:rPr>
              <a:t>Why Rooibos?</a:t>
            </a:r>
          </a:p>
        </p:txBody>
      </p:sp>
      <p:pic>
        <p:nvPicPr>
          <p:cNvPr id="2051" name="Picture 3" descr="C:\Users\Sybrand\Google Drive\Flash Drive\PhD\Presentation\rooibosteaF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10037412" cy="4247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4674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dirty="0"/>
          </a:p>
        </p:txBody>
      </p:sp>
      <p:sp>
        <p:nvSpPr>
          <p:cNvPr id="3" name="Content Placeholder 2"/>
          <p:cNvSpPr>
            <a:spLocks noGrp="1"/>
          </p:cNvSpPr>
          <p:nvPr>
            <p:ph idx="1"/>
          </p:nvPr>
        </p:nvSpPr>
        <p:spPr/>
        <p:txBody>
          <a:bodyPr>
            <a:normAutofit/>
          </a:bodyPr>
          <a:lstStyle/>
          <a:p>
            <a:r>
              <a:rPr lang="en-ZA" b="1" dirty="0"/>
              <a:t>Anti-inflammatory</a:t>
            </a:r>
            <a:br>
              <a:rPr lang="en-ZA" b="1" dirty="0"/>
            </a:br>
            <a:endParaRPr lang="en-ZA" dirty="0"/>
          </a:p>
        </p:txBody>
      </p:sp>
      <p:pic>
        <p:nvPicPr>
          <p:cNvPr id="3076" name="Picture 4" descr="http://images.medicaldaily.com/sites/medicaldaily.com/files/styles/headline/public/2014/10/23/inflammation.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 contrast="50000"/>
                    </a14:imgEffect>
                  </a14:imgLayer>
                </a14:imgProps>
              </a:ext>
              <a:ext uri="{28A0092B-C50C-407E-A947-70E740481C1C}">
                <a14:useLocalDpi xmlns:a14="http://schemas.microsoft.com/office/drawing/2010/main" val="0"/>
              </a:ext>
            </a:extLst>
          </a:blip>
          <a:srcRect/>
          <a:stretch>
            <a:fillRect/>
          </a:stretch>
        </p:blipFill>
        <p:spPr bwMode="auto">
          <a:xfrm>
            <a:off x="1" y="0"/>
            <a:ext cx="782876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belmarrahealth.com/wp-content/uploads/2015/04/Anti-inflammation-300x23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1"/>
            <a:ext cx="3810000" cy="29591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66750" y="14852"/>
            <a:ext cx="6172200" cy="1323439"/>
          </a:xfrm>
          <a:prstGeom prst="rect">
            <a:avLst/>
          </a:prstGeom>
          <a:noFill/>
        </p:spPr>
        <p:txBody>
          <a:bodyPr wrap="square" rtlCol="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ZA" sz="4000" b="1" dirty="0">
                <a:ln>
                  <a:prstDash val="solid"/>
                </a:ln>
                <a:solidFill>
                  <a:srgbClr val="C00000"/>
                </a:solidFill>
                <a:effectLst>
                  <a:glow rad="101600">
                    <a:srgbClr val="C00000">
                      <a:alpha val="40000"/>
                    </a:srgbClr>
                  </a:glow>
                  <a:outerShdw blurRad="88000" dist="50800" dir="5040000" algn="tl">
                    <a:schemeClr val="accent4">
                      <a:tint val="80000"/>
                      <a:satMod val="250000"/>
                      <a:alpha val="45000"/>
                    </a:schemeClr>
                  </a:outerShdw>
                </a:effectLst>
                <a:latin typeface="Eras Demi ITC" panose="020B0805030504020804" pitchFamily="34" charset="0"/>
              </a:rPr>
              <a:t>Anti-</a:t>
            </a:r>
          </a:p>
          <a:p>
            <a:pPr algn="ctr"/>
            <a:r>
              <a:rPr lang="en-ZA" sz="4000" b="1" dirty="0">
                <a:ln>
                  <a:prstDash val="solid"/>
                </a:ln>
                <a:solidFill>
                  <a:srgbClr val="C00000"/>
                </a:solidFill>
                <a:effectLst>
                  <a:glow rad="101600">
                    <a:srgbClr val="C00000">
                      <a:alpha val="40000"/>
                    </a:srgbClr>
                  </a:glow>
                  <a:outerShdw blurRad="88000" dist="50800" dir="5040000" algn="tl">
                    <a:schemeClr val="accent4">
                      <a:tint val="80000"/>
                      <a:satMod val="250000"/>
                      <a:alpha val="45000"/>
                    </a:schemeClr>
                  </a:outerShdw>
                </a:effectLst>
                <a:latin typeface="Eras Demi ITC" panose="020B0805030504020804" pitchFamily="34" charset="0"/>
              </a:rPr>
              <a:t>Inflammatory</a:t>
            </a:r>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7" y="4229100"/>
            <a:ext cx="9115425"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3067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2000" fill="hold"/>
                                        <p:tgtEl>
                                          <p:spTgt spid="3074"/>
                                        </p:tgtEl>
                                        <p:attrNameLst>
                                          <p:attrName>ppt_x</p:attrName>
                                        </p:attrNameLst>
                                      </p:cBhvr>
                                      <p:tavLst>
                                        <p:tav tm="0">
                                          <p:val>
                                            <p:strVal val="#ppt_x"/>
                                          </p:val>
                                        </p:tav>
                                        <p:tav tm="100000">
                                          <p:val>
                                            <p:strVal val="#ppt_x"/>
                                          </p:val>
                                        </p:tav>
                                      </p:tavLst>
                                    </p:anim>
                                    <p:anim calcmode="lin" valueType="num">
                                      <p:cBhvr additive="base">
                                        <p:cTn id="8" dur="20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https://www.bouldermedicalcenter.com/wp-content/uploads/2015/02/diabet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771651"/>
            <a:ext cx="9167152" cy="5105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normAutofit/>
          </a:bodyPr>
          <a:lstStyle/>
          <a:p>
            <a:br>
              <a:rPr lang="en-ZA" b="1" dirty="0"/>
            </a:br>
            <a:endParaRPr lang="en-ZA"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32318"/>
            <a:ext cx="9144000" cy="2822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1" y="4020752"/>
            <a:ext cx="9144000" cy="2837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478426" y="816115"/>
            <a:ext cx="6172200" cy="707886"/>
          </a:xfrm>
          <a:prstGeom prst="rect">
            <a:avLst/>
          </a:prstGeom>
          <a:noFill/>
        </p:spPr>
        <p:txBody>
          <a:bodyPr wrap="square" rtlCol="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ZA" sz="4000" b="1" dirty="0" err="1">
                <a:ln>
                  <a:prstDash val="solid"/>
                </a:ln>
                <a:solidFill>
                  <a:srgbClr val="C00000"/>
                </a:solidFill>
                <a:effectLst>
                  <a:glow rad="101600">
                    <a:srgbClr val="C00000">
                      <a:alpha val="40000"/>
                    </a:srgbClr>
                  </a:glow>
                  <a:outerShdw blurRad="88000" dist="50800" dir="5040000" algn="tl">
                    <a:schemeClr val="accent4">
                      <a:tint val="80000"/>
                      <a:satMod val="250000"/>
                      <a:alpha val="45000"/>
                    </a:schemeClr>
                  </a:outerShdw>
                </a:effectLst>
                <a:latin typeface="Eras Demi ITC" panose="020B0805030504020804" pitchFamily="34" charset="0"/>
              </a:rPr>
              <a:t>Hypoglycemic</a:t>
            </a:r>
            <a:r>
              <a:rPr lang="en-ZA" sz="4000" b="1" dirty="0">
                <a:ln>
                  <a:prstDash val="solid"/>
                </a:ln>
                <a:solidFill>
                  <a:srgbClr val="C00000"/>
                </a:solidFill>
                <a:effectLst>
                  <a:glow rad="101600">
                    <a:srgbClr val="C00000">
                      <a:alpha val="40000"/>
                    </a:srgbClr>
                  </a:glow>
                  <a:outerShdw blurRad="88000" dist="50800" dir="5040000" algn="tl">
                    <a:schemeClr val="accent4">
                      <a:tint val="80000"/>
                      <a:satMod val="250000"/>
                      <a:alpha val="45000"/>
                    </a:schemeClr>
                  </a:outerShdw>
                </a:effectLst>
                <a:latin typeface="Eras Demi ITC" panose="020B0805030504020804" pitchFamily="34" charset="0"/>
              </a:rPr>
              <a:t> Agent</a:t>
            </a:r>
          </a:p>
        </p:txBody>
      </p:sp>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0" y="-247"/>
            <a:ext cx="9144000" cy="1609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87165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1000" fill="hold"/>
                                        <p:tgtEl>
                                          <p:spTgt spid="5122"/>
                                        </p:tgtEl>
                                        <p:attrNameLst>
                                          <p:attrName>ppt_x</p:attrName>
                                        </p:attrNameLst>
                                      </p:cBhvr>
                                      <p:tavLst>
                                        <p:tav tm="0">
                                          <p:val>
                                            <p:strVal val="#ppt_x"/>
                                          </p:val>
                                        </p:tav>
                                        <p:tav tm="100000">
                                          <p:val>
                                            <p:strVal val="#ppt_x"/>
                                          </p:val>
                                        </p:tav>
                                      </p:tavLst>
                                    </p:anim>
                                    <p:anim calcmode="lin" valueType="num">
                                      <p:cBhvr additive="base">
                                        <p:cTn id="8" dur="10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3"/>
                                        </p:tgtEl>
                                        <p:attrNameLst>
                                          <p:attrName>style.visibility</p:attrName>
                                        </p:attrNameLst>
                                      </p:cBhvr>
                                      <p:to>
                                        <p:strVal val="visible"/>
                                      </p:to>
                                    </p:set>
                                    <p:anim calcmode="lin" valueType="num">
                                      <p:cBhvr additive="base">
                                        <p:cTn id="13" dur="1000" fill="hold"/>
                                        <p:tgtEl>
                                          <p:spTgt spid="5123"/>
                                        </p:tgtEl>
                                        <p:attrNameLst>
                                          <p:attrName>ppt_x</p:attrName>
                                        </p:attrNameLst>
                                      </p:cBhvr>
                                      <p:tavLst>
                                        <p:tav tm="0">
                                          <p:val>
                                            <p:strVal val="#ppt_x"/>
                                          </p:val>
                                        </p:tav>
                                        <p:tav tm="100000">
                                          <p:val>
                                            <p:strVal val="#ppt_x"/>
                                          </p:val>
                                        </p:tav>
                                      </p:tavLst>
                                    </p:anim>
                                    <p:anim calcmode="lin" valueType="num">
                                      <p:cBhvr additive="base">
                                        <p:cTn id="14" dur="1000" fill="hold"/>
                                        <p:tgtEl>
                                          <p:spTgt spid="51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5124"/>
                                        </p:tgtEl>
                                        <p:attrNameLst>
                                          <p:attrName>style.visibility</p:attrName>
                                        </p:attrNameLst>
                                      </p:cBhvr>
                                      <p:to>
                                        <p:strVal val="visible"/>
                                      </p:to>
                                    </p:set>
                                    <p:anim calcmode="lin" valueType="num">
                                      <p:cBhvr additive="base">
                                        <p:cTn id="19" dur="1000" fill="hold"/>
                                        <p:tgtEl>
                                          <p:spTgt spid="5124"/>
                                        </p:tgtEl>
                                        <p:attrNameLst>
                                          <p:attrName>ppt_x</p:attrName>
                                        </p:attrNameLst>
                                      </p:cBhvr>
                                      <p:tavLst>
                                        <p:tav tm="0">
                                          <p:val>
                                            <p:strVal val="#ppt_x"/>
                                          </p:val>
                                        </p:tav>
                                        <p:tav tm="100000">
                                          <p:val>
                                            <p:strVal val="#ppt_x"/>
                                          </p:val>
                                        </p:tav>
                                      </p:tavLst>
                                    </p:anim>
                                    <p:anim calcmode="lin" valueType="num">
                                      <p:cBhvr additive="base">
                                        <p:cTn id="20" dur="1000" fill="hold"/>
                                        <p:tgtEl>
                                          <p:spTgt spid="51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149" name="Picture 5" descr="http://a57.foxnews.com/images.foxnews.com/content/fox-news/health/2015/09/04/how-much-do-chronic-diseases-cost-in-us/_jcr_content/par/featured-media/media-1.img.jpg/876/493/1421940903314.jpg?ve=1&amp;t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56" y="809625"/>
            <a:ext cx="9240912" cy="52006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667000" y="993636"/>
            <a:ext cx="6438900" cy="707886"/>
          </a:xfrm>
          <a:prstGeom prst="rect">
            <a:avLst/>
          </a:prstGeom>
          <a:noFill/>
        </p:spPr>
        <p:txBody>
          <a:bodyPr wrap="square" rtlCol="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ZA" sz="4000" b="1" dirty="0">
                <a:ln>
                  <a:prstDash val="solid"/>
                </a:ln>
                <a:solidFill>
                  <a:srgbClr val="C00000"/>
                </a:solidFill>
                <a:effectLst>
                  <a:glow rad="101600">
                    <a:srgbClr val="C00000">
                      <a:alpha val="40000"/>
                    </a:srgbClr>
                  </a:glow>
                  <a:outerShdw blurRad="88000" dist="50800" dir="5040000" algn="tl">
                    <a:schemeClr val="accent4">
                      <a:tint val="80000"/>
                      <a:satMod val="250000"/>
                      <a:alpha val="45000"/>
                    </a:schemeClr>
                  </a:outerShdw>
                </a:effectLst>
                <a:latin typeface="Eras Demi ITC" panose="020B0805030504020804" pitchFamily="34" charset="0"/>
              </a:rPr>
              <a:t>Improved Heart Function</a:t>
            </a:r>
          </a:p>
        </p:txBody>
      </p:sp>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135465"/>
            <a:ext cx="9144000" cy="3722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666750"/>
            <a:ext cx="5788906" cy="4148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17221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2000" fill="hold"/>
                                        <p:tgtEl>
                                          <p:spTgt spid="6146"/>
                                        </p:tgtEl>
                                        <p:attrNameLst>
                                          <p:attrName>ppt_x</p:attrName>
                                        </p:attrNameLst>
                                      </p:cBhvr>
                                      <p:tavLst>
                                        <p:tav tm="0">
                                          <p:val>
                                            <p:strVal val="#ppt_x"/>
                                          </p:val>
                                        </p:tav>
                                        <p:tav tm="100000">
                                          <p:val>
                                            <p:strVal val="#ppt_x"/>
                                          </p:val>
                                        </p:tav>
                                      </p:tavLst>
                                    </p:anim>
                                    <p:anim calcmode="lin" valueType="num">
                                      <p:cBhvr additive="base">
                                        <p:cTn id="8" dur="20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ZA"/>
          </a:p>
        </p:txBody>
      </p:sp>
      <p:sp>
        <p:nvSpPr>
          <p:cNvPr id="5" name="Subtitle 4"/>
          <p:cNvSpPr>
            <a:spLocks noGrp="1"/>
          </p:cNvSpPr>
          <p:nvPr>
            <p:ph type="subTitle" idx="1"/>
          </p:nvPr>
        </p:nvSpPr>
        <p:spPr/>
        <p:txBody>
          <a:bodyPr/>
          <a:lstStyle/>
          <a:p>
            <a:endParaRPr lang="en-ZA"/>
          </a:p>
        </p:txBody>
      </p:sp>
      <p:pic>
        <p:nvPicPr>
          <p:cNvPr id="8194" name="Picture 2" descr="C:\Users\Sybrand\Google Drive\Flash Drive\PhD\Presentation\heart-power-land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2514602"/>
            <a:ext cx="9124950" cy="346728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85900" y="824062"/>
            <a:ext cx="6172200" cy="1015663"/>
          </a:xfrm>
          <a:prstGeom prst="rect">
            <a:avLst/>
          </a:prstGeom>
          <a:noFill/>
        </p:spPr>
        <p:txBody>
          <a:bodyPr wrap="square" rtlCol="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ZA" sz="6000" b="1" dirty="0">
                <a:ln>
                  <a:prstDash val="solid"/>
                </a:ln>
                <a:solidFill>
                  <a:srgbClr val="C00000"/>
                </a:solidFill>
                <a:effectLst>
                  <a:glow rad="101600">
                    <a:srgbClr val="C00000">
                      <a:alpha val="40000"/>
                    </a:srgbClr>
                  </a:glow>
                  <a:outerShdw blurRad="88000" dist="50800" dir="5040000" algn="tl">
                    <a:schemeClr val="accent4">
                      <a:tint val="80000"/>
                      <a:satMod val="250000"/>
                      <a:alpha val="45000"/>
                    </a:schemeClr>
                  </a:outerShdw>
                </a:effectLst>
                <a:latin typeface="Eras Demi ITC" panose="020B0805030504020804" pitchFamily="34" charset="0"/>
              </a:rPr>
              <a:t>Methodology</a:t>
            </a:r>
          </a:p>
        </p:txBody>
      </p:sp>
    </p:spTree>
    <p:extLst>
      <p:ext uri="{BB962C8B-B14F-4D97-AF65-F5344CB8AC3E}">
        <p14:creationId xmlns:p14="http://schemas.microsoft.com/office/powerpoint/2010/main" val="32805401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ws.labome.com/figure/te-113-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7950" y="2971800"/>
            <a:ext cx="3810000" cy="1685926"/>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idx="1"/>
          </p:nvPr>
        </p:nvSpPr>
        <p:spPr>
          <a:xfrm>
            <a:off x="457200" y="1447802"/>
            <a:ext cx="7467600" cy="4830763"/>
          </a:xfrm>
        </p:spPr>
        <p:txBody>
          <a:bodyPr/>
          <a:lstStyle/>
          <a:p>
            <a:r>
              <a:rPr lang="en-ZA" sz="2000" b="1"/>
              <a:t>HCD </a:t>
            </a:r>
            <a:r>
              <a:rPr lang="en-ZA" sz="2000" b="1" dirty="0"/>
              <a:t>Rats (Obese and Insulin-Resistant Rats)</a:t>
            </a:r>
          </a:p>
          <a:p>
            <a:pPr marL="704088" lvl="2" indent="-384048">
              <a:buSzPct val="80000"/>
              <a:buFont typeface="Wingdings 2"/>
              <a:buChar char=""/>
            </a:pPr>
            <a:r>
              <a:rPr lang="en-ZA" sz="1600" b="1" dirty="0"/>
              <a:t>16 </a:t>
            </a:r>
            <a:r>
              <a:rPr lang="en-ZA" sz="1600" b="1"/>
              <a:t>Week High-Caloric </a:t>
            </a:r>
            <a:r>
              <a:rPr lang="en-ZA" sz="1600" b="1" dirty="0"/>
              <a:t>Diet</a:t>
            </a:r>
          </a:p>
          <a:p>
            <a:r>
              <a:rPr lang="en-ZA" sz="2000" b="1" dirty="0"/>
              <a:t>Control Rats (Age-matched </a:t>
            </a:r>
            <a:r>
              <a:rPr lang="en-ZA" sz="2000" b="1"/>
              <a:t>to HCD </a:t>
            </a:r>
            <a:r>
              <a:rPr lang="en-ZA" sz="2000" b="1" dirty="0"/>
              <a:t>Rats)</a:t>
            </a:r>
          </a:p>
          <a:p>
            <a:pPr lvl="1"/>
            <a:r>
              <a:rPr lang="en-ZA" sz="1600" b="1" dirty="0">
                <a:solidFill>
                  <a:schemeClr val="accent1"/>
                </a:solidFill>
              </a:rPr>
              <a:t>16 Week Normal Rat Chow</a:t>
            </a:r>
          </a:p>
          <a:p>
            <a:endParaRPr lang="en-ZA" b="1" dirty="0"/>
          </a:p>
        </p:txBody>
      </p:sp>
      <p:graphicFrame>
        <p:nvGraphicFramePr>
          <p:cNvPr id="12" name="Content Placeholder 5"/>
          <p:cNvGraphicFramePr>
            <a:graphicFrameLocks/>
          </p:cNvGraphicFramePr>
          <p:nvPr>
            <p:extLst>
              <p:ext uri="{D42A27DB-BD31-4B8C-83A1-F6EECF244321}">
                <p14:modId xmlns:p14="http://schemas.microsoft.com/office/powerpoint/2010/main" val="1755142365"/>
              </p:ext>
            </p:extLst>
          </p:nvPr>
        </p:nvGraphicFramePr>
        <p:xfrm>
          <a:off x="152403" y="4821160"/>
          <a:ext cx="8883805" cy="1584413"/>
        </p:xfrm>
        <a:graphic>
          <a:graphicData uri="http://schemas.openxmlformats.org/drawingml/2006/table">
            <a:tbl>
              <a:tblPr firstRow="1" bandRow="1">
                <a:tableStyleId>{9D7B26C5-4107-4FEC-AEDC-1716B250A1EF}</a:tableStyleId>
              </a:tblPr>
              <a:tblGrid>
                <a:gridCol w="1981199">
                  <a:extLst>
                    <a:ext uri="{9D8B030D-6E8A-4147-A177-3AD203B41FA5}">
                      <a16:colId xmlns:a16="http://schemas.microsoft.com/office/drawing/2014/main" val="20000"/>
                    </a:ext>
                  </a:extLst>
                </a:gridCol>
                <a:gridCol w="1290528">
                  <a:extLst>
                    <a:ext uri="{9D8B030D-6E8A-4147-A177-3AD203B41FA5}">
                      <a16:colId xmlns:a16="http://schemas.microsoft.com/office/drawing/2014/main" val="20001"/>
                    </a:ext>
                  </a:extLst>
                </a:gridCol>
                <a:gridCol w="1280941">
                  <a:extLst>
                    <a:ext uri="{9D8B030D-6E8A-4147-A177-3AD203B41FA5}">
                      <a16:colId xmlns:a16="http://schemas.microsoft.com/office/drawing/2014/main" val="20002"/>
                    </a:ext>
                  </a:extLst>
                </a:gridCol>
                <a:gridCol w="1192849">
                  <a:extLst>
                    <a:ext uri="{9D8B030D-6E8A-4147-A177-3AD203B41FA5}">
                      <a16:colId xmlns:a16="http://schemas.microsoft.com/office/drawing/2014/main" val="20003"/>
                    </a:ext>
                  </a:extLst>
                </a:gridCol>
                <a:gridCol w="845334">
                  <a:extLst>
                    <a:ext uri="{9D8B030D-6E8A-4147-A177-3AD203B41FA5}">
                      <a16:colId xmlns:a16="http://schemas.microsoft.com/office/drawing/2014/main" val="20004"/>
                    </a:ext>
                  </a:extLst>
                </a:gridCol>
                <a:gridCol w="1011845">
                  <a:extLst>
                    <a:ext uri="{9D8B030D-6E8A-4147-A177-3AD203B41FA5}">
                      <a16:colId xmlns:a16="http://schemas.microsoft.com/office/drawing/2014/main" val="20005"/>
                    </a:ext>
                  </a:extLst>
                </a:gridCol>
                <a:gridCol w="1281109">
                  <a:extLst>
                    <a:ext uri="{9D8B030D-6E8A-4147-A177-3AD203B41FA5}">
                      <a16:colId xmlns:a16="http://schemas.microsoft.com/office/drawing/2014/main" val="20006"/>
                    </a:ext>
                  </a:extLst>
                </a:gridCol>
              </a:tblGrid>
              <a:tr h="554707">
                <a:tc>
                  <a:txBody>
                    <a:bodyPr/>
                    <a:lstStyle/>
                    <a:p>
                      <a:pPr algn="l" fontAlgn="b"/>
                      <a:r>
                        <a:rPr lang="en-ZA" sz="1200" u="none" strike="noStrike" dirty="0">
                          <a:effectLst/>
                        </a:rPr>
                        <a:t> </a:t>
                      </a:r>
                      <a:endParaRPr lang="en-ZA" sz="1200" b="0" i="0" u="none" strike="noStrike" dirty="0">
                        <a:solidFill>
                          <a:srgbClr val="000000"/>
                        </a:solidFill>
                        <a:effectLst/>
                        <a:latin typeface="Calibri"/>
                      </a:endParaRPr>
                    </a:p>
                  </a:txBody>
                  <a:tcPr marL="9525" marR="9525" marT="9525" marB="0" anchor="b"/>
                </a:tc>
                <a:tc>
                  <a:txBody>
                    <a:bodyPr/>
                    <a:lstStyle/>
                    <a:p>
                      <a:pPr algn="ctr" fontAlgn="auto"/>
                      <a:r>
                        <a:rPr lang="en-ZA" sz="1600" u="none" strike="noStrike" dirty="0">
                          <a:effectLst/>
                        </a:rPr>
                        <a:t>Fat </a:t>
                      </a:r>
                    </a:p>
                    <a:p>
                      <a:pPr algn="ctr" fontAlgn="auto"/>
                      <a:r>
                        <a:rPr lang="en-ZA" sz="1600" u="none" strike="noStrike" dirty="0">
                          <a:effectLst/>
                        </a:rPr>
                        <a:t>(g/100g)</a:t>
                      </a:r>
                      <a:endParaRPr lang="en-ZA" sz="1600" b="1" i="0" u="none" strike="noStrike" dirty="0">
                        <a:solidFill>
                          <a:srgbClr val="000000"/>
                        </a:solidFill>
                        <a:effectLst/>
                        <a:latin typeface="Calibri"/>
                      </a:endParaRPr>
                    </a:p>
                  </a:txBody>
                  <a:tcPr marL="9525" marR="9525" marT="9525" marB="0" anchor="b"/>
                </a:tc>
                <a:tc>
                  <a:txBody>
                    <a:bodyPr/>
                    <a:lstStyle/>
                    <a:p>
                      <a:pPr algn="ctr" fontAlgn="auto"/>
                      <a:r>
                        <a:rPr lang="en-ZA" sz="1600" u="none" strike="noStrike" dirty="0">
                          <a:effectLst/>
                        </a:rPr>
                        <a:t>Cholesterol </a:t>
                      </a:r>
                    </a:p>
                    <a:p>
                      <a:pPr algn="ctr" fontAlgn="auto"/>
                      <a:r>
                        <a:rPr lang="en-ZA" sz="1600" u="none" strike="noStrike" dirty="0">
                          <a:effectLst/>
                        </a:rPr>
                        <a:t>(mg/100g)</a:t>
                      </a:r>
                      <a:endParaRPr lang="en-ZA" sz="1600" b="1" i="0" u="none" strike="noStrike" dirty="0">
                        <a:solidFill>
                          <a:srgbClr val="000000"/>
                        </a:solidFill>
                        <a:effectLst/>
                        <a:latin typeface="Calibri"/>
                      </a:endParaRPr>
                    </a:p>
                  </a:txBody>
                  <a:tcPr marL="9525" marR="9525" marT="9525" marB="0" anchor="b"/>
                </a:tc>
                <a:tc>
                  <a:txBody>
                    <a:bodyPr/>
                    <a:lstStyle/>
                    <a:p>
                      <a:pPr algn="ctr" fontAlgn="auto"/>
                      <a:r>
                        <a:rPr lang="en-ZA" sz="1600" u="none" strike="noStrike" dirty="0">
                          <a:effectLst/>
                        </a:rPr>
                        <a:t>Protein </a:t>
                      </a:r>
                    </a:p>
                    <a:p>
                      <a:pPr algn="ctr" fontAlgn="auto"/>
                      <a:r>
                        <a:rPr lang="en-ZA" sz="1600" u="none" strike="noStrike" dirty="0">
                          <a:effectLst/>
                        </a:rPr>
                        <a:t>(%)</a:t>
                      </a:r>
                      <a:endParaRPr lang="en-ZA" sz="1600" b="1" i="0" u="none" strike="noStrike" dirty="0">
                        <a:solidFill>
                          <a:srgbClr val="000000"/>
                        </a:solidFill>
                        <a:effectLst/>
                        <a:latin typeface="Calibri"/>
                      </a:endParaRPr>
                    </a:p>
                  </a:txBody>
                  <a:tcPr marL="9525" marR="9525" marT="9525" marB="0" anchor="b"/>
                </a:tc>
                <a:tc>
                  <a:txBody>
                    <a:bodyPr/>
                    <a:lstStyle/>
                    <a:p>
                      <a:pPr algn="ctr" fontAlgn="auto"/>
                      <a:r>
                        <a:rPr lang="en-ZA" sz="1600" u="none" strike="noStrike" dirty="0">
                          <a:effectLst/>
                        </a:rPr>
                        <a:t>CHO</a:t>
                      </a:r>
                    </a:p>
                    <a:p>
                      <a:pPr algn="ctr" fontAlgn="auto"/>
                      <a:r>
                        <a:rPr lang="en-ZA" sz="1600" u="none" strike="noStrike" dirty="0">
                          <a:effectLst/>
                        </a:rPr>
                        <a:t>(%)</a:t>
                      </a:r>
                      <a:endParaRPr lang="en-ZA" sz="1600" b="1" i="0" u="none" strike="noStrike" dirty="0">
                        <a:solidFill>
                          <a:srgbClr val="000000"/>
                        </a:solidFill>
                        <a:effectLst/>
                        <a:latin typeface="Calibri"/>
                      </a:endParaRPr>
                    </a:p>
                  </a:txBody>
                  <a:tcPr marL="9525" marR="9525" marT="9525" marB="0" anchor="b"/>
                </a:tc>
                <a:tc>
                  <a:txBody>
                    <a:bodyPr/>
                    <a:lstStyle/>
                    <a:p>
                      <a:pPr algn="ctr" fontAlgn="auto"/>
                      <a:r>
                        <a:rPr lang="en-ZA" sz="1600" u="none" strike="noStrike" dirty="0">
                          <a:effectLst/>
                        </a:rPr>
                        <a:t>Sugar</a:t>
                      </a:r>
                    </a:p>
                    <a:p>
                      <a:pPr algn="ctr" fontAlgn="auto"/>
                      <a:r>
                        <a:rPr lang="en-ZA" sz="1600" u="none" strike="noStrike" dirty="0">
                          <a:effectLst/>
                        </a:rPr>
                        <a:t>(g/100g)</a:t>
                      </a:r>
                      <a:endParaRPr lang="en-ZA" sz="1600" b="1" i="0" u="none" strike="noStrike" dirty="0">
                        <a:solidFill>
                          <a:srgbClr val="000000"/>
                        </a:solidFill>
                        <a:effectLst/>
                        <a:latin typeface="Calibri"/>
                      </a:endParaRPr>
                    </a:p>
                  </a:txBody>
                  <a:tcPr marL="9525" marR="9525" marT="9525" marB="0" anchor="b"/>
                </a:tc>
                <a:tc>
                  <a:txBody>
                    <a:bodyPr/>
                    <a:lstStyle/>
                    <a:p>
                      <a:pPr algn="ctr" fontAlgn="auto"/>
                      <a:r>
                        <a:rPr lang="en-ZA" sz="1600" u="none" strike="noStrike" dirty="0">
                          <a:effectLst/>
                        </a:rPr>
                        <a:t>Energy </a:t>
                      </a:r>
                    </a:p>
                    <a:p>
                      <a:pPr algn="ctr" fontAlgn="auto"/>
                      <a:r>
                        <a:rPr lang="en-ZA" sz="1600" u="none" strike="noStrike" dirty="0">
                          <a:effectLst/>
                        </a:rPr>
                        <a:t>(kJ/100g)</a:t>
                      </a:r>
                      <a:endParaRPr lang="en-ZA" sz="1600" b="1"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0"/>
                  </a:ext>
                </a:extLst>
              </a:tr>
              <a:tr h="471541">
                <a:tc>
                  <a:txBody>
                    <a:bodyPr/>
                    <a:lstStyle/>
                    <a:p>
                      <a:pPr algn="l" fontAlgn="b"/>
                      <a:r>
                        <a:rPr lang="en-ZA" sz="1800" u="none" strike="noStrike" dirty="0">
                          <a:effectLst/>
                        </a:rPr>
                        <a:t>Control</a:t>
                      </a:r>
                      <a:endParaRPr lang="en-ZA" sz="1800" b="1" i="0" u="none" strike="noStrike" dirty="0">
                        <a:solidFill>
                          <a:srgbClr val="000000"/>
                        </a:solidFill>
                        <a:effectLst/>
                        <a:latin typeface="Calibri"/>
                      </a:endParaRPr>
                    </a:p>
                  </a:txBody>
                  <a:tcPr marL="9525" marR="9525" marT="9525" marB="0" anchor="b"/>
                </a:tc>
                <a:tc>
                  <a:txBody>
                    <a:bodyPr/>
                    <a:lstStyle/>
                    <a:p>
                      <a:pPr algn="ctr" fontAlgn="b"/>
                      <a:r>
                        <a:rPr lang="en-ZA" sz="1800" u="none" strike="noStrike" dirty="0">
                          <a:effectLst/>
                        </a:rPr>
                        <a:t>4.8</a:t>
                      </a:r>
                      <a:endParaRPr lang="en-ZA" sz="1800" b="1" i="0" u="none" strike="noStrike" dirty="0">
                        <a:solidFill>
                          <a:srgbClr val="000000"/>
                        </a:solidFill>
                        <a:effectLst/>
                        <a:latin typeface="Calibri"/>
                      </a:endParaRPr>
                    </a:p>
                  </a:txBody>
                  <a:tcPr marL="9525" marR="9525" marT="9525" marB="0" anchor="b"/>
                </a:tc>
                <a:tc>
                  <a:txBody>
                    <a:bodyPr/>
                    <a:lstStyle/>
                    <a:p>
                      <a:pPr algn="ctr" fontAlgn="b"/>
                      <a:r>
                        <a:rPr lang="en-ZA" sz="1800" u="none" strike="noStrike" dirty="0">
                          <a:effectLst/>
                        </a:rPr>
                        <a:t>3</a:t>
                      </a:r>
                      <a:endParaRPr lang="en-ZA" sz="1800" b="1" i="0" u="none" strike="noStrike" dirty="0">
                        <a:solidFill>
                          <a:srgbClr val="000000"/>
                        </a:solidFill>
                        <a:effectLst/>
                        <a:latin typeface="Calibri"/>
                      </a:endParaRPr>
                    </a:p>
                  </a:txBody>
                  <a:tcPr marL="9525" marR="9525" marT="9525" marB="0" anchor="b"/>
                </a:tc>
                <a:tc>
                  <a:txBody>
                    <a:bodyPr/>
                    <a:lstStyle/>
                    <a:p>
                      <a:pPr algn="ctr" fontAlgn="b"/>
                      <a:r>
                        <a:rPr lang="en-ZA" sz="1800" u="none" strike="noStrike" dirty="0">
                          <a:effectLst/>
                        </a:rPr>
                        <a:t>17.1</a:t>
                      </a:r>
                      <a:endParaRPr lang="en-ZA" sz="1800" b="1" i="0" u="none" strike="noStrike" dirty="0">
                        <a:solidFill>
                          <a:srgbClr val="000000"/>
                        </a:solidFill>
                        <a:effectLst/>
                        <a:latin typeface="Calibri"/>
                      </a:endParaRPr>
                    </a:p>
                  </a:txBody>
                  <a:tcPr marL="9525" marR="9525" marT="9525" marB="0" anchor="b"/>
                </a:tc>
                <a:tc>
                  <a:txBody>
                    <a:bodyPr/>
                    <a:lstStyle/>
                    <a:p>
                      <a:pPr algn="ctr" fontAlgn="b"/>
                      <a:r>
                        <a:rPr lang="en-ZA" sz="1800" u="none" strike="noStrike" dirty="0">
                          <a:effectLst/>
                        </a:rPr>
                        <a:t>34.6</a:t>
                      </a:r>
                      <a:endParaRPr lang="en-ZA" sz="1800" b="1" i="0" u="none" strike="noStrike" dirty="0">
                        <a:solidFill>
                          <a:srgbClr val="000000"/>
                        </a:solidFill>
                        <a:effectLst/>
                        <a:latin typeface="Calibri"/>
                      </a:endParaRPr>
                    </a:p>
                  </a:txBody>
                  <a:tcPr marL="9525" marR="9525" marT="9525" marB="0" anchor="b"/>
                </a:tc>
                <a:tc>
                  <a:txBody>
                    <a:bodyPr/>
                    <a:lstStyle/>
                    <a:p>
                      <a:pPr algn="ctr" fontAlgn="b"/>
                      <a:r>
                        <a:rPr lang="en-ZA" sz="1800" u="none" strike="noStrike" dirty="0">
                          <a:effectLst/>
                        </a:rPr>
                        <a:t>6.6</a:t>
                      </a:r>
                      <a:endParaRPr lang="en-ZA" sz="1800" b="1" i="0" u="none" strike="noStrike" dirty="0">
                        <a:solidFill>
                          <a:srgbClr val="000000"/>
                        </a:solidFill>
                        <a:effectLst/>
                        <a:latin typeface="Calibri"/>
                      </a:endParaRPr>
                    </a:p>
                  </a:txBody>
                  <a:tcPr marL="9525" marR="9525" marT="9525" marB="0" anchor="b"/>
                </a:tc>
                <a:tc>
                  <a:txBody>
                    <a:bodyPr/>
                    <a:lstStyle/>
                    <a:p>
                      <a:pPr algn="ctr" fontAlgn="b"/>
                      <a:r>
                        <a:rPr lang="en-ZA" sz="1800" u="none" strike="noStrike" dirty="0">
                          <a:effectLst/>
                        </a:rPr>
                        <a:t>1272</a:t>
                      </a:r>
                      <a:endParaRPr lang="en-ZA" sz="1800" b="1"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1"/>
                  </a:ext>
                </a:extLst>
              </a:tr>
              <a:tr h="477193">
                <a:tc>
                  <a:txBody>
                    <a:bodyPr/>
                    <a:lstStyle/>
                    <a:p>
                      <a:pPr algn="l" fontAlgn="b"/>
                      <a:r>
                        <a:rPr lang="en-ZA" sz="1800" u="none" strike="noStrike" dirty="0">
                          <a:effectLst/>
                        </a:rPr>
                        <a:t>High-Fat, </a:t>
                      </a:r>
                    </a:p>
                    <a:p>
                      <a:pPr algn="l" fontAlgn="b"/>
                      <a:r>
                        <a:rPr lang="en-ZA" sz="1800" u="none" strike="noStrike" dirty="0">
                          <a:effectLst/>
                        </a:rPr>
                        <a:t>High Caloric Diet</a:t>
                      </a:r>
                      <a:endParaRPr lang="en-ZA" sz="1800" b="1" i="0" u="none" strike="noStrike" dirty="0">
                        <a:solidFill>
                          <a:srgbClr val="FFFF00"/>
                        </a:solidFill>
                        <a:effectLst/>
                        <a:latin typeface="Calibri"/>
                      </a:endParaRPr>
                    </a:p>
                  </a:txBody>
                  <a:tcPr marL="9525" marR="9525" marT="9525" marB="0" anchor="b"/>
                </a:tc>
                <a:tc>
                  <a:txBody>
                    <a:bodyPr/>
                    <a:lstStyle/>
                    <a:p>
                      <a:pPr algn="ctr" fontAlgn="b"/>
                      <a:r>
                        <a:rPr lang="en-ZA" sz="1800" b="1" u="none" strike="noStrike" dirty="0">
                          <a:solidFill>
                            <a:srgbClr val="FF0000"/>
                          </a:solidFill>
                          <a:effectLst/>
                        </a:rPr>
                        <a:t>11.5</a:t>
                      </a:r>
                      <a:endParaRPr lang="en-ZA" sz="1800" b="1" i="0" u="none" strike="noStrike" dirty="0">
                        <a:solidFill>
                          <a:srgbClr val="FF0000"/>
                        </a:solidFill>
                        <a:effectLst/>
                        <a:latin typeface="Calibri"/>
                      </a:endParaRPr>
                    </a:p>
                  </a:txBody>
                  <a:tcPr marL="9525" marR="9525" marT="9525" marB="0" anchor="b"/>
                </a:tc>
                <a:tc>
                  <a:txBody>
                    <a:bodyPr/>
                    <a:lstStyle/>
                    <a:p>
                      <a:pPr algn="ctr" fontAlgn="b"/>
                      <a:r>
                        <a:rPr lang="en-ZA" sz="1800" u="none" strike="noStrike" dirty="0">
                          <a:effectLst/>
                        </a:rPr>
                        <a:t>13</a:t>
                      </a:r>
                      <a:endParaRPr lang="en-ZA" sz="1800" b="1" i="0" u="none" strike="noStrike" dirty="0">
                        <a:solidFill>
                          <a:srgbClr val="FFFF00"/>
                        </a:solidFill>
                        <a:effectLst/>
                        <a:latin typeface="Calibri"/>
                      </a:endParaRPr>
                    </a:p>
                  </a:txBody>
                  <a:tcPr marL="9525" marR="9525" marT="9525" marB="0" anchor="b"/>
                </a:tc>
                <a:tc>
                  <a:txBody>
                    <a:bodyPr/>
                    <a:lstStyle/>
                    <a:p>
                      <a:pPr algn="ctr" fontAlgn="b"/>
                      <a:r>
                        <a:rPr lang="en-ZA" sz="1800" u="none" strike="noStrike" dirty="0">
                          <a:effectLst/>
                        </a:rPr>
                        <a:t>8.3</a:t>
                      </a:r>
                      <a:endParaRPr lang="en-ZA" sz="1800" b="1" i="0" u="none" strike="noStrike" dirty="0">
                        <a:solidFill>
                          <a:srgbClr val="C00000"/>
                        </a:solidFill>
                        <a:effectLst/>
                        <a:latin typeface="Calibri"/>
                      </a:endParaRPr>
                    </a:p>
                  </a:txBody>
                  <a:tcPr marL="9525" marR="9525" marT="9525" marB="0" anchor="b"/>
                </a:tc>
                <a:tc>
                  <a:txBody>
                    <a:bodyPr/>
                    <a:lstStyle/>
                    <a:p>
                      <a:pPr algn="ctr" fontAlgn="b"/>
                      <a:r>
                        <a:rPr lang="en-ZA" sz="1800" b="1" u="none" strike="noStrike" dirty="0">
                          <a:solidFill>
                            <a:srgbClr val="FF0000"/>
                          </a:solidFill>
                          <a:effectLst/>
                        </a:rPr>
                        <a:t>42</a:t>
                      </a:r>
                      <a:endParaRPr lang="en-ZA" sz="1800" b="1" i="0" u="none" strike="noStrike" dirty="0">
                        <a:solidFill>
                          <a:srgbClr val="FF0000"/>
                        </a:solidFill>
                        <a:effectLst/>
                        <a:latin typeface="Calibri"/>
                      </a:endParaRPr>
                    </a:p>
                  </a:txBody>
                  <a:tcPr marL="9525" marR="9525" marT="9525" marB="0" anchor="b"/>
                </a:tc>
                <a:tc>
                  <a:txBody>
                    <a:bodyPr/>
                    <a:lstStyle/>
                    <a:p>
                      <a:pPr algn="ctr" fontAlgn="b"/>
                      <a:r>
                        <a:rPr lang="en-ZA" sz="1800" b="1" u="none" strike="noStrike" dirty="0">
                          <a:solidFill>
                            <a:srgbClr val="FF0000"/>
                          </a:solidFill>
                          <a:effectLst/>
                        </a:rPr>
                        <a:t>24.4</a:t>
                      </a:r>
                      <a:endParaRPr lang="en-ZA" sz="1800" b="1" i="0" u="none" strike="noStrike" dirty="0">
                        <a:solidFill>
                          <a:srgbClr val="FF0000"/>
                        </a:solidFill>
                        <a:effectLst/>
                        <a:latin typeface="Calibri"/>
                      </a:endParaRPr>
                    </a:p>
                  </a:txBody>
                  <a:tcPr marL="9525" marR="9525" marT="9525" marB="0" anchor="b"/>
                </a:tc>
                <a:tc>
                  <a:txBody>
                    <a:bodyPr/>
                    <a:lstStyle/>
                    <a:p>
                      <a:pPr algn="ctr" fontAlgn="b"/>
                      <a:r>
                        <a:rPr lang="en-ZA" sz="1800" u="none" strike="noStrike" dirty="0">
                          <a:effectLst/>
                        </a:rPr>
                        <a:t>1354</a:t>
                      </a:r>
                      <a:endParaRPr lang="en-ZA" sz="1800" b="1" i="0" u="none" strike="noStrike" dirty="0">
                        <a:solidFill>
                          <a:srgbClr val="FFFF00"/>
                        </a:solidFill>
                        <a:effectLst/>
                        <a:latin typeface="Calibri"/>
                      </a:endParaRPr>
                    </a:p>
                  </a:txBody>
                  <a:tcPr marL="9525" marR="9525" marT="9525" marB="0" anchor="b"/>
                </a:tc>
                <a:extLst>
                  <a:ext uri="{0D108BD9-81ED-4DB2-BD59-A6C34878D82A}">
                    <a16:rowId xmlns:a16="http://schemas.microsoft.com/office/drawing/2014/main" val="10002"/>
                  </a:ext>
                </a:extLst>
              </a:tr>
            </a:tbl>
          </a:graphicData>
        </a:graphic>
      </p:graphicFrame>
      <p:sp>
        <p:nvSpPr>
          <p:cNvPr id="11" name="Title 1"/>
          <p:cNvSpPr txBox="1">
            <a:spLocks/>
          </p:cNvSpPr>
          <p:nvPr/>
        </p:nvSpPr>
        <p:spPr>
          <a:xfrm>
            <a:off x="0" y="361950"/>
            <a:ext cx="91440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ZA" b="1" dirty="0">
                <a:latin typeface="+mn-lt"/>
              </a:rPr>
              <a:t>WISTAR RAT MODEL</a:t>
            </a:r>
          </a:p>
        </p:txBody>
      </p:sp>
      <p:sp>
        <p:nvSpPr>
          <p:cNvPr id="6" name="TB"/>
          <p:cNvSpPr/>
          <p:nvPr/>
        </p:nvSpPr>
        <p:spPr>
          <a:xfrm>
            <a:off x="0" y="0"/>
            <a:ext cx="0" cy="0"/>
          </a:xfrm>
          <a:prstGeom prst="rect">
            <a:avLst/>
          </a:prstGeom>
          <a:solidFill>
            <a:srgbClr val="000000"/>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LR"/>
          <p:cNvSpPr/>
          <p:nvPr/>
        </p:nvSpPr>
        <p:spPr>
          <a:xfrm>
            <a:off x="0" y="0"/>
            <a:ext cx="0" cy="0"/>
          </a:xfrm>
          <a:prstGeom prst="rect">
            <a:avLst/>
          </a:prstGeom>
          <a:solidFill>
            <a:srgbClr val="FFFFFF"/>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L"/>
          <p:cNvSpPr/>
          <p:nvPr/>
        </p:nvSpPr>
        <p:spPr>
          <a:xfrm>
            <a:off x="0" y="0"/>
            <a:ext cx="0" cy="0"/>
          </a:xfrm>
          <a:prstGeom prst="rect">
            <a:avLst/>
          </a:prstGeom>
          <a:solidFill>
            <a:srgbClr val="000000"/>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BB"/>
          <p:cNvSpPr/>
          <p:nvPr/>
        </p:nvSpPr>
        <p:spPr>
          <a:xfrm>
            <a:off x="0" y="0"/>
            <a:ext cx="0" cy="0"/>
          </a:xfrm>
          <a:prstGeom prst="rect">
            <a:avLst/>
          </a:prstGeom>
          <a:solidFill>
            <a:srgbClr val="000000"/>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2059912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a:p>
        </p:txBody>
      </p:sp>
      <p:pic>
        <p:nvPicPr>
          <p:cNvPr id="4098" name="Picture 2" descr="C:\Users\Sybrand\Google Drive\Flash Drive\PhD\Presentation\Cyc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80" y="761999"/>
            <a:ext cx="9167581" cy="532031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5257800" y="3810000"/>
            <a:ext cx="685800" cy="0"/>
          </a:xfrm>
          <a:prstGeom prst="line">
            <a:avLst/>
          </a:prstGeom>
          <a:ln w="38100"/>
        </p:spPr>
        <p:style>
          <a:lnRef idx="3">
            <a:schemeClr val="accent4"/>
          </a:lnRef>
          <a:fillRef idx="0">
            <a:schemeClr val="accent4"/>
          </a:fillRef>
          <a:effectRef idx="2">
            <a:schemeClr val="accent4"/>
          </a:effectRef>
          <a:fontRef idx="minor">
            <a:schemeClr val="tx1"/>
          </a:fontRef>
        </p:style>
      </p:cxnSp>
      <p:cxnSp>
        <p:nvCxnSpPr>
          <p:cNvPr id="10" name="Straight Connector 9"/>
          <p:cNvCxnSpPr/>
          <p:nvPr/>
        </p:nvCxnSpPr>
        <p:spPr>
          <a:xfrm>
            <a:off x="5257800" y="4048874"/>
            <a:ext cx="685800" cy="0"/>
          </a:xfrm>
          <a:prstGeom prst="line">
            <a:avLst/>
          </a:prstGeom>
          <a:ln w="38100"/>
        </p:spPr>
        <p:style>
          <a:lnRef idx="3">
            <a:schemeClr val="accent4"/>
          </a:lnRef>
          <a:fillRef idx="0">
            <a:schemeClr val="accent4"/>
          </a:fillRef>
          <a:effectRef idx="2">
            <a:schemeClr val="accent4"/>
          </a:effectRef>
          <a:fontRef idx="minor">
            <a:schemeClr val="tx1"/>
          </a:fontRef>
        </p:style>
      </p:cxnSp>
      <p:cxnSp>
        <p:nvCxnSpPr>
          <p:cNvPr id="11" name="Straight Connector 10"/>
          <p:cNvCxnSpPr/>
          <p:nvPr/>
        </p:nvCxnSpPr>
        <p:spPr>
          <a:xfrm>
            <a:off x="5095126" y="4308296"/>
            <a:ext cx="1066800" cy="0"/>
          </a:xfrm>
          <a:prstGeom prst="line">
            <a:avLst/>
          </a:prstGeom>
          <a:ln w="38100"/>
        </p:spPr>
        <p:style>
          <a:lnRef idx="3">
            <a:schemeClr val="accent4"/>
          </a:lnRef>
          <a:fillRef idx="0">
            <a:schemeClr val="accent4"/>
          </a:fillRef>
          <a:effectRef idx="2">
            <a:schemeClr val="accent4"/>
          </a:effectRef>
          <a:fontRef idx="minor">
            <a:schemeClr val="tx1"/>
          </a:fontRef>
        </p:style>
      </p:cxnSp>
      <p:cxnSp>
        <p:nvCxnSpPr>
          <p:cNvPr id="13" name="Straight Connector 12"/>
          <p:cNvCxnSpPr/>
          <p:nvPr/>
        </p:nvCxnSpPr>
        <p:spPr>
          <a:xfrm>
            <a:off x="5379378" y="4516348"/>
            <a:ext cx="457200" cy="0"/>
          </a:xfrm>
          <a:prstGeom prst="line">
            <a:avLst/>
          </a:prstGeom>
          <a:ln w="38100"/>
        </p:spPr>
        <p:style>
          <a:lnRef idx="3">
            <a:schemeClr val="accent4"/>
          </a:lnRef>
          <a:fillRef idx="0">
            <a:schemeClr val="accent4"/>
          </a:fillRef>
          <a:effectRef idx="2">
            <a:schemeClr val="accent4"/>
          </a:effectRef>
          <a:fontRef idx="minor">
            <a:schemeClr val="tx1"/>
          </a:fontRef>
        </p:style>
      </p:cxnSp>
      <p:cxnSp>
        <p:nvCxnSpPr>
          <p:cNvPr id="19" name="Straight Connector 18"/>
          <p:cNvCxnSpPr/>
          <p:nvPr/>
        </p:nvCxnSpPr>
        <p:spPr>
          <a:xfrm>
            <a:off x="2895600" y="3464104"/>
            <a:ext cx="1143000" cy="0"/>
          </a:xfrm>
          <a:prstGeom prst="line">
            <a:avLst/>
          </a:prstGeom>
          <a:ln w="38100"/>
        </p:spPr>
        <p:style>
          <a:lnRef idx="3">
            <a:schemeClr val="accent3"/>
          </a:lnRef>
          <a:fillRef idx="0">
            <a:schemeClr val="accent3"/>
          </a:fillRef>
          <a:effectRef idx="2">
            <a:schemeClr val="accent3"/>
          </a:effectRef>
          <a:fontRef idx="minor">
            <a:schemeClr val="tx1"/>
          </a:fontRef>
        </p:style>
      </p:cxnSp>
      <p:cxnSp>
        <p:nvCxnSpPr>
          <p:cNvPr id="21" name="Straight Connector 20"/>
          <p:cNvCxnSpPr/>
          <p:nvPr/>
        </p:nvCxnSpPr>
        <p:spPr>
          <a:xfrm>
            <a:off x="2788578" y="3962400"/>
            <a:ext cx="1371600" cy="0"/>
          </a:xfrm>
          <a:prstGeom prst="line">
            <a:avLst/>
          </a:prstGeom>
          <a:ln w="3810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51415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outVertical)">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500"/>
                            </p:stCondLst>
                            <p:childTnLst>
                              <p:par>
                                <p:cTn id="18" presetID="16" presetClass="entr" presetSubtype="37"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Vertical)">
                                      <p:cBhvr>
                                        <p:cTn id="20" dur="500"/>
                                        <p:tgtEl>
                                          <p:spTgt spid="10"/>
                                        </p:tgtEl>
                                      </p:cBhvr>
                                    </p:animEffect>
                                  </p:childTnLst>
                                </p:cTn>
                              </p:par>
                            </p:childTnLst>
                          </p:cTn>
                        </p:par>
                        <p:par>
                          <p:cTn id="21" fill="hold">
                            <p:stCondLst>
                              <p:cond delay="1000"/>
                            </p:stCondLst>
                            <p:childTnLst>
                              <p:par>
                                <p:cTn id="22" presetID="16" presetClass="entr" presetSubtype="37"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outVertical)">
                                      <p:cBhvr>
                                        <p:cTn id="24" dur="500"/>
                                        <p:tgtEl>
                                          <p:spTgt spid="11"/>
                                        </p:tgtEl>
                                      </p:cBhvr>
                                    </p:animEffect>
                                  </p:childTnLst>
                                </p:cTn>
                              </p:par>
                              <p:par>
                                <p:cTn id="25" presetID="16" presetClass="entr" presetSubtype="37"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out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142302"/>
            <a:ext cx="8458200" cy="1470025"/>
          </a:xfrm>
        </p:spPr>
        <p:txBody>
          <a:bodyPr>
            <a:normAutofit fontScale="90000"/>
          </a:bodyPr>
          <a:lstStyle/>
          <a:p>
            <a:pPr algn="ctr">
              <a:lnSpc>
                <a:spcPct val="150000"/>
              </a:lnSpc>
            </a:pPr>
            <a:r>
              <a:rPr lang="en-ZA" b="1"/>
              <a:t>Afriplex Green Rooibos Extract and Post-Ischemic Heart Recovery in Diet-Induced, Pre-Diabetic Rats</a:t>
            </a:r>
            <a:endParaRPr lang="en-ZA" b="1" dirty="0"/>
          </a:p>
        </p:txBody>
      </p:sp>
      <p:sp>
        <p:nvSpPr>
          <p:cNvPr id="3" name="Subtitle 2"/>
          <p:cNvSpPr>
            <a:spLocks noGrp="1"/>
          </p:cNvSpPr>
          <p:nvPr>
            <p:ph type="subTitle" idx="1"/>
          </p:nvPr>
        </p:nvSpPr>
        <p:spPr>
          <a:xfrm>
            <a:off x="457200" y="3899938"/>
            <a:ext cx="8382000" cy="2805662"/>
          </a:xfrm>
        </p:spPr>
        <p:txBody>
          <a:bodyPr>
            <a:normAutofit lnSpcReduction="10000"/>
          </a:bodyPr>
          <a:lstStyle/>
          <a:p>
            <a:r>
              <a:rPr lang="en-ZA" dirty="0"/>
              <a:t>Sybrand E. Smit</a:t>
            </a:r>
          </a:p>
          <a:p>
            <a:r>
              <a:rPr lang="en-ZA"/>
              <a:t>3</a:t>
            </a:r>
            <a:r>
              <a:rPr lang="en-ZA" baseline="30000"/>
              <a:t>rd</a:t>
            </a:r>
            <a:r>
              <a:rPr lang="en-ZA"/>
              <a:t> </a:t>
            </a:r>
            <a:r>
              <a:rPr lang="en-ZA" dirty="0"/>
              <a:t>Year PhD</a:t>
            </a:r>
          </a:p>
          <a:p>
            <a:r>
              <a:rPr lang="en-ZA"/>
              <a:t>27 August 2018</a:t>
            </a:r>
            <a:endParaRPr lang="en-ZA" dirty="0"/>
          </a:p>
          <a:p>
            <a:endParaRPr lang="en-ZA" dirty="0"/>
          </a:p>
          <a:p>
            <a:r>
              <a:rPr lang="en-ZA" sz="2000" i="1" dirty="0"/>
              <a:t>Promoters</a:t>
            </a:r>
            <a:r>
              <a:rPr lang="en-ZA" sz="2000" i="1"/>
              <a:t>: </a:t>
            </a:r>
          </a:p>
          <a:p>
            <a:r>
              <a:rPr lang="en-ZA" sz="2000" i="1"/>
              <a:t>Prof</a:t>
            </a:r>
            <a:r>
              <a:rPr lang="en-ZA" sz="2000" i="1" dirty="0" err="1"/>
              <a:t>.</a:t>
            </a:r>
            <a:r>
              <a:rPr lang="en-ZA" sz="2000" i="1" dirty="0"/>
              <a:t> Barbara </a:t>
            </a:r>
            <a:r>
              <a:rPr lang="en-ZA" sz="2000" i="1" dirty="0" err="1"/>
              <a:t>Huisamen</a:t>
            </a:r>
            <a:endParaRPr lang="en-ZA" sz="2000" i="1" dirty="0"/>
          </a:p>
          <a:p>
            <a:r>
              <a:rPr lang="en-ZA" sz="2000" i="1" dirty="0" err="1"/>
              <a:t>Dr.</a:t>
            </a:r>
            <a:r>
              <a:rPr lang="en-ZA" sz="2000" i="1" dirty="0"/>
              <a:t> Erna Marais</a:t>
            </a:r>
          </a:p>
          <a:p>
            <a:r>
              <a:rPr lang="en-ZA" sz="2000" i="1" dirty="0" err="1"/>
              <a:t>Dr.</a:t>
            </a:r>
            <a:r>
              <a:rPr lang="en-ZA" sz="2000" i="1" dirty="0"/>
              <a:t> </a:t>
            </a:r>
            <a:r>
              <a:rPr lang="en-ZA" sz="2000" i="1" dirty="0" err="1"/>
              <a:t>Rabia</a:t>
            </a:r>
            <a:r>
              <a:rPr lang="en-ZA" sz="2000" i="1" dirty="0"/>
              <a:t> Johnson </a:t>
            </a:r>
          </a:p>
        </p:txBody>
      </p:sp>
      <p:pic>
        <p:nvPicPr>
          <p:cNvPr id="5" name="Picture 4" descr="A close up of a logo&#10;&#10;Description generated with very high confidence">
            <a:extLst>
              <a:ext uri="{FF2B5EF4-FFF2-40B4-BE49-F238E27FC236}">
                <a16:creationId xmlns:a16="http://schemas.microsoft.com/office/drawing/2014/main" id="{61D74B54-98E3-483D-8A6A-AF19D66BE7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8179" y="5258071"/>
            <a:ext cx="2132215" cy="894280"/>
          </a:xfrm>
          <a:prstGeom prst="rect">
            <a:avLst/>
          </a:prstGeom>
        </p:spPr>
      </p:pic>
      <p:pic>
        <p:nvPicPr>
          <p:cNvPr id="7" name="Picture 6" descr="A close up of a sign&#10;&#10;Description generated with very high confidence">
            <a:extLst>
              <a:ext uri="{FF2B5EF4-FFF2-40B4-BE49-F238E27FC236}">
                <a16:creationId xmlns:a16="http://schemas.microsoft.com/office/drawing/2014/main" id="{34C72193-FF17-4C5F-ABFE-4F29CA2BD4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0359" y="6148426"/>
            <a:ext cx="1847850" cy="709574"/>
          </a:xfrm>
          <a:prstGeom prst="rect">
            <a:avLst/>
          </a:prstGeom>
        </p:spPr>
      </p:pic>
      <p:pic>
        <p:nvPicPr>
          <p:cNvPr id="9" name="Picture 8" descr="A close up of a logo&#10;&#10;Description generated with very high confidence">
            <a:extLst>
              <a:ext uri="{FF2B5EF4-FFF2-40B4-BE49-F238E27FC236}">
                <a16:creationId xmlns:a16="http://schemas.microsoft.com/office/drawing/2014/main" id="{EC7C0B44-390A-415B-8065-B356BAB05B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3185" y="4267964"/>
            <a:ext cx="2362200" cy="1069225"/>
          </a:xfrm>
          <a:prstGeom prst="rect">
            <a:avLst/>
          </a:prstGeom>
        </p:spPr>
      </p:pic>
      <p:pic>
        <p:nvPicPr>
          <p:cNvPr id="6" name="Picture 5">
            <a:extLst>
              <a:ext uri="{FF2B5EF4-FFF2-40B4-BE49-F238E27FC236}">
                <a16:creationId xmlns:a16="http://schemas.microsoft.com/office/drawing/2014/main" id="{4251DCB2-8A82-4ADA-AAE3-FC852B67A981}"/>
              </a:ext>
            </a:extLst>
          </p:cNvPr>
          <p:cNvPicPr>
            <a:picLocks noChangeAspect="1"/>
          </p:cNvPicPr>
          <p:nvPr/>
        </p:nvPicPr>
        <p:blipFill>
          <a:blip r:embed="rId6"/>
          <a:stretch>
            <a:fillRect/>
          </a:stretch>
        </p:blipFill>
        <p:spPr>
          <a:xfrm>
            <a:off x="5096742" y="5992826"/>
            <a:ext cx="1792776" cy="777399"/>
          </a:xfrm>
          <a:prstGeom prst="rect">
            <a:avLst/>
          </a:prstGeom>
        </p:spPr>
      </p:pic>
      <p:pic>
        <p:nvPicPr>
          <p:cNvPr id="4" name="Picture 3">
            <a:extLst>
              <a:ext uri="{FF2B5EF4-FFF2-40B4-BE49-F238E27FC236}">
                <a16:creationId xmlns:a16="http://schemas.microsoft.com/office/drawing/2014/main" id="{25F8E299-0186-459E-9FF9-1B7F78EAF8B9}"/>
              </a:ext>
            </a:extLst>
          </p:cNvPr>
          <p:cNvPicPr>
            <a:picLocks noChangeAspect="1"/>
          </p:cNvPicPr>
          <p:nvPr/>
        </p:nvPicPr>
        <p:blipFill>
          <a:blip r:embed="rId7"/>
          <a:stretch>
            <a:fillRect/>
          </a:stretch>
        </p:blipFill>
        <p:spPr>
          <a:xfrm>
            <a:off x="5722621" y="5402250"/>
            <a:ext cx="1106976" cy="651642"/>
          </a:xfrm>
          <a:prstGeom prst="rect">
            <a:avLst/>
          </a:prstGeom>
        </p:spPr>
      </p:pic>
    </p:spTree>
    <p:extLst>
      <p:ext uri="{BB962C8B-B14F-4D97-AF65-F5344CB8AC3E}">
        <p14:creationId xmlns:p14="http://schemas.microsoft.com/office/powerpoint/2010/main" val="8119835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a:p>
        </p:txBody>
      </p:sp>
      <p:pic>
        <p:nvPicPr>
          <p:cNvPr id="14338" name="Picture 2" descr="http://watchlearnlive.heart.org/media/hrtatk-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7" y="947051"/>
            <a:ext cx="9160934" cy="5153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5277240"/>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dirty="0"/>
          </a:p>
        </p:txBody>
      </p:sp>
      <p:pic>
        <p:nvPicPr>
          <p:cNvPr id="16386" name="Picture 2" descr="http://watchlearnlive.heart.org/media/hrtatk-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80002"/>
            <a:ext cx="9121140" cy="5130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54375"/>
      </p:ext>
    </p:extLst>
  </p:cSld>
  <p:clrMapOvr>
    <a:masterClrMapping/>
  </p:clrMapOvr>
  <p:transition spd="slow" advClick="0" advTm="4000">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a:p>
        </p:txBody>
      </p:sp>
      <p:pic>
        <p:nvPicPr>
          <p:cNvPr id="17410" name="Picture 2" descr="http://watchlearnlive.heart.org/media/hrtatk-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080000"/>
            <a:ext cx="9120001" cy="513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891635"/>
      </p:ext>
    </p:extLst>
  </p:cSld>
  <p:clrMapOvr>
    <a:masterClrMapping/>
  </p:clrMapOvr>
  <p:transition spd="slow" advClick="0" advTm="4000">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a:p>
        </p:txBody>
      </p:sp>
      <p:pic>
        <p:nvPicPr>
          <p:cNvPr id="18434" name="Picture 2" descr="http://watchlearnlive.heart.org/media/hrtatk-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80000"/>
            <a:ext cx="9120000" cy="513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61654"/>
      </p:ext>
    </p:extLst>
  </p:cSld>
  <p:clrMapOvr>
    <a:masterClrMapping/>
  </p:clrMapOvr>
  <p:transition spd="slow" advClick="0" advTm="4000">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dirty="0"/>
          </a:p>
        </p:txBody>
      </p:sp>
      <p:sp>
        <p:nvSpPr>
          <p:cNvPr id="3" name="Content Placeholder 2"/>
          <p:cNvSpPr>
            <a:spLocks noGrp="1"/>
          </p:cNvSpPr>
          <p:nvPr>
            <p:ph idx="1"/>
          </p:nvPr>
        </p:nvSpPr>
        <p:spPr/>
        <p:txBody>
          <a:bodyPr/>
          <a:lstStyle/>
          <a:p>
            <a:endParaRPr lang="en-ZA" dirty="0"/>
          </a:p>
        </p:txBody>
      </p:sp>
      <p:pic>
        <p:nvPicPr>
          <p:cNvPr id="19458" name="Picture 2" descr="http://watchlearnlive.heart.org/media/hrtatk-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80000"/>
            <a:ext cx="9120000" cy="513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638407"/>
      </p:ext>
    </p:extLst>
  </p:cSld>
  <p:clrMapOvr>
    <a:masterClrMapping/>
  </p:clrMapOvr>
  <p:transition spd="slow" advClick="0" advTm="4000">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a:p>
        </p:txBody>
      </p:sp>
      <p:pic>
        <p:nvPicPr>
          <p:cNvPr id="20482" name="Picture 2" descr="http://watchlearnlive.heart.org/media/hrtatk-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80000"/>
            <a:ext cx="9120000" cy="513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087920"/>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2"/>
          <p:cNvSpPr>
            <a:spLocks noGrp="1"/>
          </p:cNvSpPr>
          <p:nvPr>
            <p:ph idx="1"/>
          </p:nvPr>
        </p:nvSpPr>
        <p:spPr>
          <a:xfrm>
            <a:off x="19050" y="2097024"/>
            <a:ext cx="8229600" cy="4325112"/>
          </a:xfrm>
        </p:spPr>
        <p:txBody>
          <a:bodyPr/>
          <a:lstStyle/>
          <a:p>
            <a:r>
              <a:rPr lang="en-ZA" sz="2000" dirty="0"/>
              <a:t>Aortic Systolic + Diastolic BP</a:t>
            </a:r>
          </a:p>
          <a:p>
            <a:r>
              <a:rPr lang="en-ZA" sz="2000" dirty="0"/>
              <a:t>Coronary + Aortic Flow</a:t>
            </a:r>
          </a:p>
          <a:p>
            <a:r>
              <a:rPr lang="en-ZA" sz="2000" dirty="0"/>
              <a:t>Functional Recovery</a:t>
            </a:r>
          </a:p>
          <a:p>
            <a:r>
              <a:rPr lang="en-ZA" sz="2000" dirty="0"/>
              <a:t>Heart Rate</a:t>
            </a:r>
          </a:p>
          <a:p>
            <a:endParaRPr lang="en-ZA" dirty="0"/>
          </a:p>
        </p:txBody>
      </p:sp>
      <p:graphicFrame>
        <p:nvGraphicFramePr>
          <p:cNvPr id="10" name="Content Placeholder 4"/>
          <p:cNvGraphicFramePr>
            <a:graphicFrameLocks/>
          </p:cNvGraphicFramePr>
          <p:nvPr>
            <p:extLst>
              <p:ext uri="{D42A27DB-BD31-4B8C-83A1-F6EECF244321}">
                <p14:modId xmlns:p14="http://schemas.microsoft.com/office/powerpoint/2010/main" val="3806024678"/>
              </p:ext>
            </p:extLst>
          </p:nvPr>
        </p:nvGraphicFramePr>
        <p:xfrm>
          <a:off x="-4267200" y="990600"/>
          <a:ext cx="16840200" cy="5516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6" name="Group 35">
            <a:extLst>
              <a:ext uri="{FF2B5EF4-FFF2-40B4-BE49-F238E27FC236}">
                <a16:creationId xmlns:a16="http://schemas.microsoft.com/office/drawing/2014/main" id="{7ED90DC0-8FC2-4ACB-9088-42BFEBA78018}"/>
              </a:ext>
            </a:extLst>
          </p:cNvPr>
          <p:cNvGrpSpPr/>
          <p:nvPr/>
        </p:nvGrpSpPr>
        <p:grpSpPr>
          <a:xfrm>
            <a:off x="6750985" y="5383530"/>
            <a:ext cx="2246400" cy="673200"/>
            <a:chOff x="3534654" y="5779995"/>
            <a:chExt cx="1913665" cy="512925"/>
          </a:xfrm>
          <a:solidFill>
            <a:srgbClr val="0070C0"/>
          </a:solidFill>
        </p:grpSpPr>
        <p:sp>
          <p:nvSpPr>
            <p:cNvPr id="37" name="Rounded Rectangle 26">
              <a:extLst>
                <a:ext uri="{FF2B5EF4-FFF2-40B4-BE49-F238E27FC236}">
                  <a16:creationId xmlns:a16="http://schemas.microsoft.com/office/drawing/2014/main" id="{D62D411D-34F7-447F-8BF4-38D44EC77520}"/>
                </a:ext>
              </a:extLst>
            </p:cNvPr>
            <p:cNvSpPr/>
            <p:nvPr/>
          </p:nvSpPr>
          <p:spPr>
            <a:xfrm>
              <a:off x="3534654" y="5779995"/>
              <a:ext cx="1913665" cy="51292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ZA"/>
            </a:p>
          </p:txBody>
        </p:sp>
        <p:sp>
          <p:nvSpPr>
            <p:cNvPr id="38" name="Rounded Rectangle 4">
              <a:extLst>
                <a:ext uri="{FF2B5EF4-FFF2-40B4-BE49-F238E27FC236}">
                  <a16:creationId xmlns:a16="http://schemas.microsoft.com/office/drawing/2014/main" id="{DAED65E4-7041-44EE-BA7E-E485E808DC97}"/>
                </a:ext>
              </a:extLst>
            </p:cNvPr>
            <p:cNvSpPr/>
            <p:nvPr/>
          </p:nvSpPr>
          <p:spPr>
            <a:xfrm>
              <a:off x="3841643" y="5930933"/>
              <a:ext cx="1429750" cy="21105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none" lIns="0" tIns="0" rIns="0" bIns="0" numCol="1" spcCol="1270" anchor="ctr" anchorCtr="0">
              <a:spAutoFit/>
            </a:bodyPr>
            <a:lstStyle/>
            <a:p>
              <a:pPr algn="ctr" defTabSz="711200">
                <a:lnSpc>
                  <a:spcPct val="90000"/>
                </a:lnSpc>
                <a:spcBef>
                  <a:spcPct val="0"/>
                </a:spcBef>
                <a:spcAft>
                  <a:spcPct val="35000"/>
                </a:spcAft>
              </a:pPr>
              <a:r>
                <a:rPr lang="en-ZA" sz="2000" b="1"/>
                <a:t>Stabilization</a:t>
              </a:r>
              <a:endParaRPr lang="en-ZA" sz="2000" b="1" dirty="0"/>
            </a:p>
          </p:txBody>
        </p:sp>
      </p:grpSp>
      <p:grpSp>
        <p:nvGrpSpPr>
          <p:cNvPr id="29" name="Group 28">
            <a:extLst>
              <a:ext uri="{FF2B5EF4-FFF2-40B4-BE49-F238E27FC236}">
                <a16:creationId xmlns:a16="http://schemas.microsoft.com/office/drawing/2014/main" id="{E53B15A3-59A5-4CB9-BC1E-CCD44041E20E}"/>
              </a:ext>
            </a:extLst>
          </p:cNvPr>
          <p:cNvGrpSpPr/>
          <p:nvPr/>
        </p:nvGrpSpPr>
        <p:grpSpPr>
          <a:xfrm>
            <a:off x="6750985" y="4259580"/>
            <a:ext cx="2246400" cy="673200"/>
            <a:chOff x="3534654" y="5779995"/>
            <a:chExt cx="1913665" cy="512925"/>
          </a:xfrm>
          <a:solidFill>
            <a:srgbClr val="FF0000"/>
          </a:solidFill>
        </p:grpSpPr>
        <p:sp>
          <p:nvSpPr>
            <p:cNvPr id="30" name="Rounded Rectangle 26">
              <a:extLst>
                <a:ext uri="{FF2B5EF4-FFF2-40B4-BE49-F238E27FC236}">
                  <a16:creationId xmlns:a16="http://schemas.microsoft.com/office/drawing/2014/main" id="{C4BCC7DF-0889-4AC3-AD31-5BA636AD55E4}"/>
                </a:ext>
              </a:extLst>
            </p:cNvPr>
            <p:cNvSpPr/>
            <p:nvPr/>
          </p:nvSpPr>
          <p:spPr>
            <a:xfrm>
              <a:off x="3534654" y="5779995"/>
              <a:ext cx="1913665" cy="51292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ZA"/>
            </a:p>
          </p:txBody>
        </p:sp>
        <p:sp>
          <p:nvSpPr>
            <p:cNvPr id="31" name="Rounded Rectangle 4">
              <a:extLst>
                <a:ext uri="{FF2B5EF4-FFF2-40B4-BE49-F238E27FC236}">
                  <a16:creationId xmlns:a16="http://schemas.microsoft.com/office/drawing/2014/main" id="{61408FF7-B3FA-4B92-AA1F-A900D444E4A8}"/>
                </a:ext>
              </a:extLst>
            </p:cNvPr>
            <p:cNvSpPr/>
            <p:nvPr/>
          </p:nvSpPr>
          <p:spPr>
            <a:xfrm>
              <a:off x="4042379" y="5930933"/>
              <a:ext cx="1028273" cy="21105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none" lIns="0" tIns="0" rIns="0" bIns="0" numCol="1" spcCol="1270" anchor="ctr" anchorCtr="0">
              <a:spAutoFit/>
            </a:bodyPr>
            <a:lstStyle/>
            <a:p>
              <a:pPr algn="ctr" defTabSz="711200">
                <a:lnSpc>
                  <a:spcPct val="90000"/>
                </a:lnSpc>
                <a:spcBef>
                  <a:spcPct val="0"/>
                </a:spcBef>
                <a:spcAft>
                  <a:spcPct val="35000"/>
                </a:spcAft>
              </a:pPr>
              <a:r>
                <a:rPr lang="en-ZA" sz="2000" b="1"/>
                <a:t>Ischemia</a:t>
              </a:r>
              <a:endParaRPr lang="en-ZA" sz="2000" b="1" dirty="0"/>
            </a:p>
          </p:txBody>
        </p:sp>
      </p:grpSp>
      <p:grpSp>
        <p:nvGrpSpPr>
          <p:cNvPr id="26" name="Group 25"/>
          <p:cNvGrpSpPr/>
          <p:nvPr/>
        </p:nvGrpSpPr>
        <p:grpSpPr>
          <a:xfrm>
            <a:off x="6750985" y="2705899"/>
            <a:ext cx="2246400" cy="673200"/>
            <a:chOff x="3534654" y="5779996"/>
            <a:chExt cx="1913665" cy="512925"/>
          </a:xfrm>
          <a:solidFill>
            <a:srgbClr val="00B050"/>
          </a:solidFill>
        </p:grpSpPr>
        <p:sp>
          <p:nvSpPr>
            <p:cNvPr id="27" name="Rounded Rectangle 26"/>
            <p:cNvSpPr/>
            <p:nvPr/>
          </p:nvSpPr>
          <p:spPr>
            <a:xfrm>
              <a:off x="3534654" y="5779996"/>
              <a:ext cx="1913665" cy="51292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ZA"/>
            </a:p>
          </p:txBody>
        </p:sp>
        <p:sp>
          <p:nvSpPr>
            <p:cNvPr id="28" name="Rounded Rectangle 4"/>
            <p:cNvSpPr/>
            <p:nvPr/>
          </p:nvSpPr>
          <p:spPr>
            <a:xfrm>
              <a:off x="3860075" y="5930933"/>
              <a:ext cx="1392880" cy="21105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none" lIns="0" tIns="0" rIns="0" bIns="0" numCol="1" spcCol="1270" anchor="ctr" anchorCtr="0">
              <a:spAutoFit/>
            </a:bodyPr>
            <a:lstStyle/>
            <a:p>
              <a:pPr algn="ctr" defTabSz="711200">
                <a:lnSpc>
                  <a:spcPct val="90000"/>
                </a:lnSpc>
                <a:spcBef>
                  <a:spcPct val="0"/>
                </a:spcBef>
                <a:spcAft>
                  <a:spcPct val="35000"/>
                </a:spcAft>
              </a:pPr>
              <a:r>
                <a:rPr lang="en-ZA" sz="2000" b="1" dirty="0"/>
                <a:t>Reperfusion</a:t>
              </a:r>
            </a:p>
          </p:txBody>
        </p:sp>
      </p:grpSp>
      <p:sp>
        <p:nvSpPr>
          <p:cNvPr id="2" name="Title 1"/>
          <p:cNvSpPr>
            <a:spLocks noGrp="1"/>
          </p:cNvSpPr>
          <p:nvPr>
            <p:ph type="title"/>
          </p:nvPr>
        </p:nvSpPr>
        <p:spPr/>
        <p:txBody>
          <a:bodyPr>
            <a:noAutofit/>
          </a:bodyPr>
          <a:lstStyle/>
          <a:p>
            <a:r>
              <a:rPr lang="en-ZA" dirty="0"/>
              <a:t>Heart Function</a:t>
            </a:r>
          </a:p>
        </p:txBody>
      </p:sp>
      <p:graphicFrame>
        <p:nvGraphicFramePr>
          <p:cNvPr id="9" name="Content Placeholder 4"/>
          <p:cNvGraphicFramePr>
            <a:graphicFrameLocks/>
          </p:cNvGraphicFramePr>
          <p:nvPr>
            <p:extLst>
              <p:ext uri="{D42A27DB-BD31-4B8C-83A1-F6EECF244321}">
                <p14:modId xmlns:p14="http://schemas.microsoft.com/office/powerpoint/2010/main" val="3429420087"/>
              </p:ext>
            </p:extLst>
          </p:nvPr>
        </p:nvGraphicFramePr>
        <p:xfrm>
          <a:off x="2133600" y="476250"/>
          <a:ext cx="5181600" cy="295275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9" name="Picture 2">
            <a:extLst>
              <a:ext uri="{FF2B5EF4-FFF2-40B4-BE49-F238E27FC236}">
                <a16:creationId xmlns:a16="http://schemas.microsoft.com/office/drawing/2014/main" id="{D57723E9-5313-4C3A-ADA2-B537D3F700D9}"/>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1151098" y="163161"/>
            <a:ext cx="6692606" cy="653168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cxnSp>
        <p:nvCxnSpPr>
          <p:cNvPr id="4" name="Straight Arrow Connector 3">
            <a:extLst>
              <a:ext uri="{FF2B5EF4-FFF2-40B4-BE49-F238E27FC236}">
                <a16:creationId xmlns:a16="http://schemas.microsoft.com/office/drawing/2014/main" id="{674DCF39-B0B0-4B61-BD02-35AB6CF6C032}"/>
              </a:ext>
            </a:extLst>
          </p:cNvPr>
          <p:cNvCxnSpPr>
            <a:cxnSpLocks/>
          </p:cNvCxnSpPr>
          <p:nvPr/>
        </p:nvCxnSpPr>
        <p:spPr>
          <a:xfrm>
            <a:off x="3926609" y="5108575"/>
            <a:ext cx="0" cy="76200"/>
          </a:xfrm>
          <a:prstGeom prst="straightConnector1">
            <a:avLst/>
          </a:prstGeom>
          <a:ln w="19050">
            <a:solidFill>
              <a:srgbClr val="FF0000"/>
            </a:solidFill>
            <a:headEnd w="med" len="lg"/>
            <a:tailEnd type="stealth" w="med" len="sm"/>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5C750C7-97E0-4236-B09A-DE734F6D1AF7}"/>
              </a:ext>
            </a:extLst>
          </p:cNvPr>
          <p:cNvCxnSpPr>
            <a:cxnSpLocks/>
          </p:cNvCxnSpPr>
          <p:nvPr/>
        </p:nvCxnSpPr>
        <p:spPr>
          <a:xfrm>
            <a:off x="3926605" y="5203825"/>
            <a:ext cx="0" cy="76200"/>
          </a:xfrm>
          <a:prstGeom prst="straightConnector1">
            <a:avLst/>
          </a:prstGeom>
          <a:ln w="19050">
            <a:solidFill>
              <a:srgbClr val="FF0000"/>
            </a:solidFill>
            <a:headEnd w="med" len="lg"/>
            <a:tailEnd type="stealth" w="med" len="sm"/>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8131DEC-D740-4F62-B3B0-31B7ED0517E3}"/>
              </a:ext>
            </a:extLst>
          </p:cNvPr>
          <p:cNvCxnSpPr>
            <a:cxnSpLocks/>
          </p:cNvCxnSpPr>
          <p:nvPr/>
        </p:nvCxnSpPr>
        <p:spPr>
          <a:xfrm>
            <a:off x="3926607" y="5294312"/>
            <a:ext cx="0" cy="76200"/>
          </a:xfrm>
          <a:prstGeom prst="straightConnector1">
            <a:avLst/>
          </a:prstGeom>
          <a:ln w="19050">
            <a:solidFill>
              <a:srgbClr val="FF0000"/>
            </a:solidFill>
            <a:headEnd w="med" len="lg"/>
            <a:tailEnd type="stealth" w="med" len="sm"/>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091890B-EEC1-4CD4-8838-9A46E78491F8}"/>
              </a:ext>
            </a:extLst>
          </p:cNvPr>
          <p:cNvCxnSpPr>
            <a:cxnSpLocks/>
          </p:cNvCxnSpPr>
          <p:nvPr/>
        </p:nvCxnSpPr>
        <p:spPr>
          <a:xfrm>
            <a:off x="3926605" y="5386448"/>
            <a:ext cx="0" cy="76200"/>
          </a:xfrm>
          <a:prstGeom prst="straightConnector1">
            <a:avLst/>
          </a:prstGeom>
          <a:ln w="19050">
            <a:solidFill>
              <a:srgbClr val="FF0000"/>
            </a:solidFill>
            <a:headEnd w="med" len="lg"/>
            <a:tailEnd type="stealth" w="med" len="sm"/>
          </a:ln>
        </p:spPr>
        <p:style>
          <a:lnRef idx="1">
            <a:schemeClr val="accent1"/>
          </a:lnRef>
          <a:fillRef idx="0">
            <a:schemeClr val="accent1"/>
          </a:fillRef>
          <a:effectRef idx="0">
            <a:schemeClr val="accent1"/>
          </a:effectRef>
          <a:fontRef idx="minor">
            <a:schemeClr val="tx1"/>
          </a:fontRef>
        </p:style>
      </p:cxnSp>
      <p:sp>
        <p:nvSpPr>
          <p:cNvPr id="8" name="Teardrop 7">
            <a:extLst>
              <a:ext uri="{FF2B5EF4-FFF2-40B4-BE49-F238E27FC236}">
                <a16:creationId xmlns:a16="http://schemas.microsoft.com/office/drawing/2014/main" id="{82C3B244-F219-43A0-B7D4-1706F64BB32A}"/>
              </a:ext>
            </a:extLst>
          </p:cNvPr>
          <p:cNvSpPr/>
          <p:nvPr/>
        </p:nvSpPr>
        <p:spPr>
          <a:xfrm rot="18697247">
            <a:off x="3909985" y="5868164"/>
            <a:ext cx="54671" cy="45719"/>
          </a:xfrm>
          <a:prstGeom prst="teardrop">
            <a:avLst>
              <a:gd name="adj" fmla="val 200000"/>
            </a:avLst>
          </a:prstGeom>
          <a:solidFill>
            <a:srgbClr val="F77281"/>
          </a:solidFill>
          <a:ln w="3175">
            <a:solidFill>
              <a:srgbClr val="F772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0" name="Teardrop 39">
            <a:extLst>
              <a:ext uri="{FF2B5EF4-FFF2-40B4-BE49-F238E27FC236}">
                <a16:creationId xmlns:a16="http://schemas.microsoft.com/office/drawing/2014/main" id="{E48341B4-613D-41BA-B64D-1968A9965DEC}"/>
              </a:ext>
            </a:extLst>
          </p:cNvPr>
          <p:cNvSpPr/>
          <p:nvPr/>
        </p:nvSpPr>
        <p:spPr>
          <a:xfrm rot="18697247">
            <a:off x="3909986" y="5999032"/>
            <a:ext cx="54671" cy="45719"/>
          </a:xfrm>
          <a:prstGeom prst="teardrop">
            <a:avLst>
              <a:gd name="adj" fmla="val 200000"/>
            </a:avLst>
          </a:prstGeom>
          <a:solidFill>
            <a:srgbClr val="F77281"/>
          </a:solidFill>
          <a:ln w="3175">
            <a:solidFill>
              <a:srgbClr val="F772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1" name="Teardrop 40">
            <a:extLst>
              <a:ext uri="{FF2B5EF4-FFF2-40B4-BE49-F238E27FC236}">
                <a16:creationId xmlns:a16="http://schemas.microsoft.com/office/drawing/2014/main" id="{E79CE65C-387E-4DC2-AC35-A0E705C9A202}"/>
              </a:ext>
            </a:extLst>
          </p:cNvPr>
          <p:cNvSpPr/>
          <p:nvPr/>
        </p:nvSpPr>
        <p:spPr>
          <a:xfrm rot="18697247">
            <a:off x="3909985" y="6128264"/>
            <a:ext cx="54671" cy="45719"/>
          </a:xfrm>
          <a:prstGeom prst="teardrop">
            <a:avLst>
              <a:gd name="adj" fmla="val 200000"/>
            </a:avLst>
          </a:prstGeom>
          <a:solidFill>
            <a:srgbClr val="F77281"/>
          </a:solidFill>
          <a:ln w="3175">
            <a:solidFill>
              <a:srgbClr val="F772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410132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circle(out)">
                                      <p:cBhvr>
                                        <p:cTn id="7" dur="1000"/>
                                        <p:tgtEl>
                                          <p:spTgt spid="39"/>
                                        </p:tgtEl>
                                      </p:cBhvr>
                                    </p:animEffect>
                                  </p:childTnLst>
                                </p:cTn>
                              </p:par>
                              <p:par>
                                <p:cTn id="8" presetID="56" presetClass="path" presetSubtype="0" accel="50000" decel="50000" fill="hold" nodeType="withEffect">
                                  <p:stCondLst>
                                    <p:cond delay="0"/>
                                  </p:stCondLst>
                                  <p:childTnLst>
                                    <p:animMotion origin="layout" path="M -0.34132 0.31319 L -2.77778E-6 0.01111 " pathEditMode="relative" rAng="0" ptsTypes="AA">
                                      <p:cBhvr>
                                        <p:cTn id="9" dur="1000" fill="hold"/>
                                        <p:tgtEl>
                                          <p:spTgt spid="39"/>
                                        </p:tgtEl>
                                        <p:attrNameLst>
                                          <p:attrName>ppt_x</p:attrName>
                                          <p:attrName>ppt_y</p:attrName>
                                        </p:attrNameLst>
                                      </p:cBhvr>
                                      <p:rCtr x="17066" y="-15116"/>
                                    </p:animMotion>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par>
                          <p:cTn id="14" fill="hold">
                            <p:stCondLst>
                              <p:cond delay="0"/>
                            </p:stCondLst>
                            <p:childTnLst>
                              <p:par>
                                <p:cTn id="15" presetID="10" presetClass="exit" presetSubtype="0" fill="hold" nodeType="afterEffect">
                                  <p:stCondLst>
                                    <p:cond delay="0"/>
                                  </p:stCondLst>
                                  <p:childTnLst>
                                    <p:animEffect transition="out" filter="fade">
                                      <p:cBhvr>
                                        <p:cTn id="16" dur="4000"/>
                                        <p:tgtEl>
                                          <p:spTgt spid="4"/>
                                        </p:tgtEl>
                                      </p:cBhvr>
                                    </p:animEffect>
                                    <p:set>
                                      <p:cBhvr>
                                        <p:cTn id="17" dur="1" fill="hold">
                                          <p:stCondLst>
                                            <p:cond delay="3999"/>
                                          </p:stCondLst>
                                        </p:cTn>
                                        <p:tgtEl>
                                          <p:spTgt spid="4"/>
                                        </p:tgtEl>
                                        <p:attrNameLst>
                                          <p:attrName>style.visibility</p:attrName>
                                        </p:attrNameLst>
                                      </p:cBhvr>
                                      <p:to>
                                        <p:strVal val="hidden"/>
                                      </p:to>
                                    </p:set>
                                  </p:childTnLst>
                                </p:cTn>
                              </p:par>
                              <p:par>
                                <p:cTn id="18" presetID="1" presetClass="entr" presetSubtype="0" fill="hold" nodeType="withEffect">
                                  <p:stCondLst>
                                    <p:cond delay="1000"/>
                                  </p:stCondLst>
                                  <p:childTnLst>
                                    <p:set>
                                      <p:cBhvr>
                                        <p:cTn id="19" dur="1" fill="hold">
                                          <p:stCondLst>
                                            <p:cond delay="0"/>
                                          </p:stCondLst>
                                        </p:cTn>
                                        <p:tgtEl>
                                          <p:spTgt spid="33"/>
                                        </p:tgtEl>
                                        <p:attrNameLst>
                                          <p:attrName>style.visibility</p:attrName>
                                        </p:attrNameLst>
                                      </p:cBhvr>
                                      <p:to>
                                        <p:strVal val="visible"/>
                                      </p:to>
                                    </p:set>
                                  </p:childTnLst>
                                </p:cTn>
                              </p:par>
                              <p:par>
                                <p:cTn id="20" presetID="10" presetClass="exit" presetSubtype="0" fill="hold" nodeType="withEffect">
                                  <p:stCondLst>
                                    <p:cond delay="1000"/>
                                  </p:stCondLst>
                                  <p:childTnLst>
                                    <p:animEffect transition="out" filter="fade">
                                      <p:cBhvr>
                                        <p:cTn id="21" dur="3000"/>
                                        <p:tgtEl>
                                          <p:spTgt spid="33"/>
                                        </p:tgtEl>
                                      </p:cBhvr>
                                    </p:animEffect>
                                    <p:set>
                                      <p:cBhvr>
                                        <p:cTn id="22" dur="1" fill="hold">
                                          <p:stCondLst>
                                            <p:cond delay="2999"/>
                                          </p:stCondLst>
                                        </p:cTn>
                                        <p:tgtEl>
                                          <p:spTgt spid="33"/>
                                        </p:tgtEl>
                                        <p:attrNameLst>
                                          <p:attrName>style.visibility</p:attrName>
                                        </p:attrNameLst>
                                      </p:cBhvr>
                                      <p:to>
                                        <p:strVal val="hidden"/>
                                      </p:to>
                                    </p:set>
                                  </p:childTnLst>
                                </p:cTn>
                              </p:par>
                              <p:par>
                                <p:cTn id="23" presetID="1" presetClass="entr" presetSubtype="0" fill="hold" nodeType="withEffect">
                                  <p:stCondLst>
                                    <p:cond delay="2000"/>
                                  </p:stCondLst>
                                  <p:childTnLst>
                                    <p:set>
                                      <p:cBhvr>
                                        <p:cTn id="24" dur="1" fill="hold">
                                          <p:stCondLst>
                                            <p:cond delay="0"/>
                                          </p:stCondLst>
                                        </p:cTn>
                                        <p:tgtEl>
                                          <p:spTgt spid="34"/>
                                        </p:tgtEl>
                                        <p:attrNameLst>
                                          <p:attrName>style.visibility</p:attrName>
                                        </p:attrNameLst>
                                      </p:cBhvr>
                                      <p:to>
                                        <p:strVal val="visible"/>
                                      </p:to>
                                    </p:set>
                                  </p:childTnLst>
                                </p:cTn>
                              </p:par>
                              <p:par>
                                <p:cTn id="25" presetID="10" presetClass="exit" presetSubtype="0" fill="hold" nodeType="withEffect">
                                  <p:stCondLst>
                                    <p:cond delay="2000"/>
                                  </p:stCondLst>
                                  <p:childTnLst>
                                    <p:animEffect transition="out" filter="fade">
                                      <p:cBhvr>
                                        <p:cTn id="26" dur="2000"/>
                                        <p:tgtEl>
                                          <p:spTgt spid="34"/>
                                        </p:tgtEl>
                                      </p:cBhvr>
                                    </p:animEffect>
                                    <p:set>
                                      <p:cBhvr>
                                        <p:cTn id="27" dur="1" fill="hold">
                                          <p:stCondLst>
                                            <p:cond delay="1999"/>
                                          </p:stCondLst>
                                        </p:cTn>
                                        <p:tgtEl>
                                          <p:spTgt spid="34"/>
                                        </p:tgtEl>
                                        <p:attrNameLst>
                                          <p:attrName>style.visibility</p:attrName>
                                        </p:attrNameLst>
                                      </p:cBhvr>
                                      <p:to>
                                        <p:strVal val="hidden"/>
                                      </p:to>
                                    </p:set>
                                  </p:childTnLst>
                                </p:cTn>
                              </p:par>
                              <p:par>
                                <p:cTn id="28" presetID="1" presetClass="entr" presetSubtype="0" fill="hold" nodeType="withEffect">
                                  <p:stCondLst>
                                    <p:cond delay="3000"/>
                                  </p:stCondLst>
                                  <p:childTnLst>
                                    <p:set>
                                      <p:cBhvr>
                                        <p:cTn id="29" dur="1" fill="hold">
                                          <p:stCondLst>
                                            <p:cond delay="0"/>
                                          </p:stCondLst>
                                        </p:cTn>
                                        <p:tgtEl>
                                          <p:spTgt spid="35"/>
                                        </p:tgtEl>
                                        <p:attrNameLst>
                                          <p:attrName>style.visibility</p:attrName>
                                        </p:attrNameLst>
                                      </p:cBhvr>
                                      <p:to>
                                        <p:strVal val="visible"/>
                                      </p:to>
                                    </p:set>
                                  </p:childTnLst>
                                </p:cTn>
                              </p:par>
                              <p:par>
                                <p:cTn id="30" presetID="10" presetClass="exit" presetSubtype="0" fill="hold" nodeType="withEffect">
                                  <p:stCondLst>
                                    <p:cond delay="3000"/>
                                  </p:stCondLst>
                                  <p:childTnLst>
                                    <p:animEffect transition="out" filter="fade">
                                      <p:cBhvr>
                                        <p:cTn id="31" dur="1000"/>
                                        <p:tgtEl>
                                          <p:spTgt spid="35"/>
                                        </p:tgtEl>
                                      </p:cBhvr>
                                    </p:animEffect>
                                    <p:set>
                                      <p:cBhvr>
                                        <p:cTn id="32" dur="1" fill="hold">
                                          <p:stCondLst>
                                            <p:cond delay="999"/>
                                          </p:stCondLst>
                                        </p:cTn>
                                        <p:tgtEl>
                                          <p:spTgt spid="3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par>
                          <p:cTn id="38" fill="hold">
                            <p:stCondLst>
                              <p:cond delay="500"/>
                            </p:stCondLst>
                            <p:childTnLst>
                              <p:par>
                                <p:cTn id="39" presetID="10" presetClass="exit" presetSubtype="0" fill="hold" grpId="1" nodeType="afterEffect">
                                  <p:stCondLst>
                                    <p:cond delay="0"/>
                                  </p:stCondLst>
                                  <p:childTnLst>
                                    <p:animEffect transition="out" filter="fade">
                                      <p:cBhvr>
                                        <p:cTn id="40" dur="800"/>
                                        <p:tgtEl>
                                          <p:spTgt spid="8"/>
                                        </p:tgtEl>
                                      </p:cBhvr>
                                    </p:animEffect>
                                    <p:set>
                                      <p:cBhvr>
                                        <p:cTn id="41" dur="1" fill="hold">
                                          <p:stCondLst>
                                            <p:cond delay="799"/>
                                          </p:stCondLst>
                                        </p:cTn>
                                        <p:tgtEl>
                                          <p:spTgt spid="8"/>
                                        </p:tgtEl>
                                        <p:attrNameLst>
                                          <p:attrName>style.visibility</p:attrName>
                                        </p:attrNameLst>
                                      </p:cBhvr>
                                      <p:to>
                                        <p:strVal val="hidden"/>
                                      </p:to>
                                    </p:set>
                                  </p:childTnLst>
                                </p:cTn>
                              </p:par>
                              <p:par>
                                <p:cTn id="42" presetID="10" presetClass="entr" presetSubtype="0"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childTnLst>
                          </p:cTn>
                        </p:par>
                        <p:par>
                          <p:cTn id="45" fill="hold">
                            <p:stCondLst>
                              <p:cond delay="1300"/>
                            </p:stCondLst>
                            <p:childTnLst>
                              <p:par>
                                <p:cTn id="46" presetID="10" presetClass="exit" presetSubtype="0" fill="hold" grpId="1" nodeType="afterEffect">
                                  <p:stCondLst>
                                    <p:cond delay="0"/>
                                  </p:stCondLst>
                                  <p:childTnLst>
                                    <p:animEffect transition="out" filter="fade">
                                      <p:cBhvr>
                                        <p:cTn id="47" dur="1000"/>
                                        <p:tgtEl>
                                          <p:spTgt spid="40"/>
                                        </p:tgtEl>
                                      </p:cBhvr>
                                    </p:animEffect>
                                    <p:set>
                                      <p:cBhvr>
                                        <p:cTn id="48" dur="1" fill="hold">
                                          <p:stCondLst>
                                            <p:cond delay="999"/>
                                          </p:stCondLst>
                                        </p:cTn>
                                        <p:tgtEl>
                                          <p:spTgt spid="40"/>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childTnLst>
                                </p:cTn>
                              </p:par>
                            </p:childTnLst>
                          </p:cTn>
                        </p:par>
                        <p:par>
                          <p:cTn id="52" fill="hold">
                            <p:stCondLst>
                              <p:cond delay="2300"/>
                            </p:stCondLst>
                            <p:childTnLst>
                              <p:par>
                                <p:cTn id="53" presetID="10" presetClass="exit" presetSubtype="0" fill="hold" grpId="1" nodeType="afterEffect">
                                  <p:stCondLst>
                                    <p:cond delay="0"/>
                                  </p:stCondLst>
                                  <p:childTnLst>
                                    <p:animEffect transition="out" filter="fade">
                                      <p:cBhvr>
                                        <p:cTn id="54" dur="1500"/>
                                        <p:tgtEl>
                                          <p:spTgt spid="41"/>
                                        </p:tgtEl>
                                      </p:cBhvr>
                                    </p:animEffect>
                                    <p:set>
                                      <p:cBhvr>
                                        <p:cTn id="55" dur="1" fill="hold">
                                          <p:stCondLst>
                                            <p:cond delay="1499"/>
                                          </p:stCondLst>
                                        </p:cTn>
                                        <p:tgtEl>
                                          <p:spTgt spid="41"/>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56" presetClass="path" presetSubtype="0" accel="50000" decel="50000" fill="hold" nodeType="clickEffect">
                                  <p:stCondLst>
                                    <p:cond delay="0"/>
                                  </p:stCondLst>
                                  <p:childTnLst>
                                    <p:animMotion origin="layout" path="M -2.77778E-6 2.22222E-6 L -0.34132 0.31319 " pathEditMode="relative" rAng="0" ptsTypes="AA">
                                      <p:cBhvr>
                                        <p:cTn id="59" dur="1000" fill="hold"/>
                                        <p:tgtEl>
                                          <p:spTgt spid="39"/>
                                        </p:tgtEl>
                                        <p:attrNameLst>
                                          <p:attrName>ppt_x</p:attrName>
                                          <p:attrName>ppt_y</p:attrName>
                                        </p:attrNameLst>
                                      </p:cBhvr>
                                      <p:rCtr x="-17066" y="15648"/>
                                    </p:animMotion>
                                  </p:childTnLst>
                                </p:cTn>
                              </p:par>
                              <p:par>
                                <p:cTn id="60" presetID="53" presetClass="exit" presetSubtype="32" fill="hold" nodeType="withEffect">
                                  <p:stCondLst>
                                    <p:cond delay="0"/>
                                  </p:stCondLst>
                                  <p:childTnLst>
                                    <p:anim calcmode="lin" valueType="num">
                                      <p:cBhvr>
                                        <p:cTn id="61" dur="1000"/>
                                        <p:tgtEl>
                                          <p:spTgt spid="39"/>
                                        </p:tgtEl>
                                        <p:attrNameLst>
                                          <p:attrName>ppt_w</p:attrName>
                                        </p:attrNameLst>
                                      </p:cBhvr>
                                      <p:tavLst>
                                        <p:tav tm="0">
                                          <p:val>
                                            <p:strVal val="ppt_w"/>
                                          </p:val>
                                        </p:tav>
                                        <p:tav tm="100000">
                                          <p:val>
                                            <p:fltVal val="0"/>
                                          </p:val>
                                        </p:tav>
                                      </p:tavLst>
                                    </p:anim>
                                    <p:anim calcmode="lin" valueType="num">
                                      <p:cBhvr>
                                        <p:cTn id="62" dur="1000"/>
                                        <p:tgtEl>
                                          <p:spTgt spid="39"/>
                                        </p:tgtEl>
                                        <p:attrNameLst>
                                          <p:attrName>ppt_h</p:attrName>
                                        </p:attrNameLst>
                                      </p:cBhvr>
                                      <p:tavLst>
                                        <p:tav tm="0">
                                          <p:val>
                                            <p:strVal val="ppt_h"/>
                                          </p:val>
                                        </p:tav>
                                        <p:tav tm="100000">
                                          <p:val>
                                            <p:fltVal val="0"/>
                                          </p:val>
                                        </p:tav>
                                      </p:tavLst>
                                    </p:anim>
                                    <p:animEffect transition="out" filter="fade">
                                      <p:cBhvr>
                                        <p:cTn id="63" dur="1000"/>
                                        <p:tgtEl>
                                          <p:spTgt spid="39"/>
                                        </p:tgtEl>
                                      </p:cBhvr>
                                    </p:animEffect>
                                    <p:set>
                                      <p:cBhvr>
                                        <p:cTn id="64" dur="1" fill="hold">
                                          <p:stCondLst>
                                            <p:cond delay="9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40" grpId="0" animBg="1"/>
      <p:bldP spid="40" grpId="1" animBg="1"/>
      <p:bldP spid="41" grpId="0" animBg="1"/>
      <p:bldP spid="41"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2"/>
          <p:cNvSpPr>
            <a:spLocks noGrp="1"/>
          </p:cNvSpPr>
          <p:nvPr>
            <p:ph idx="1"/>
          </p:nvPr>
        </p:nvSpPr>
        <p:spPr>
          <a:xfrm>
            <a:off x="19050" y="2097024"/>
            <a:ext cx="8229600" cy="4325112"/>
          </a:xfrm>
        </p:spPr>
        <p:txBody>
          <a:bodyPr/>
          <a:lstStyle/>
          <a:p>
            <a:r>
              <a:rPr lang="en-ZA" sz="2000" dirty="0"/>
              <a:t>Aortic Systolic + Diastolic BP</a:t>
            </a:r>
          </a:p>
          <a:p>
            <a:r>
              <a:rPr lang="en-ZA" sz="2000" dirty="0"/>
              <a:t>Coronary + Aortic Flow</a:t>
            </a:r>
          </a:p>
          <a:p>
            <a:r>
              <a:rPr lang="en-ZA" sz="2000" dirty="0"/>
              <a:t>Functional Recovery</a:t>
            </a:r>
          </a:p>
          <a:p>
            <a:r>
              <a:rPr lang="en-ZA" sz="2000" dirty="0"/>
              <a:t>Heart Rate</a:t>
            </a:r>
          </a:p>
          <a:p>
            <a:endParaRPr lang="en-ZA" dirty="0"/>
          </a:p>
        </p:txBody>
      </p:sp>
      <p:graphicFrame>
        <p:nvGraphicFramePr>
          <p:cNvPr id="10" name="Content Placeholder 4"/>
          <p:cNvGraphicFramePr>
            <a:graphicFrameLocks/>
          </p:cNvGraphicFramePr>
          <p:nvPr>
            <p:extLst>
              <p:ext uri="{D42A27DB-BD31-4B8C-83A1-F6EECF244321}">
                <p14:modId xmlns:p14="http://schemas.microsoft.com/office/powerpoint/2010/main" val="334428944"/>
              </p:ext>
            </p:extLst>
          </p:nvPr>
        </p:nvGraphicFramePr>
        <p:xfrm>
          <a:off x="-4267200" y="990600"/>
          <a:ext cx="16840200" cy="5516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9" name="Group 28">
            <a:extLst>
              <a:ext uri="{FF2B5EF4-FFF2-40B4-BE49-F238E27FC236}">
                <a16:creationId xmlns:a16="http://schemas.microsoft.com/office/drawing/2014/main" id="{28AC4832-270D-43EE-A810-573AFA90BEEC}"/>
              </a:ext>
            </a:extLst>
          </p:cNvPr>
          <p:cNvGrpSpPr/>
          <p:nvPr/>
        </p:nvGrpSpPr>
        <p:grpSpPr>
          <a:xfrm>
            <a:off x="6750985" y="5383530"/>
            <a:ext cx="2246400" cy="673200"/>
            <a:chOff x="3534654" y="5779995"/>
            <a:chExt cx="1913665" cy="512925"/>
          </a:xfrm>
          <a:solidFill>
            <a:srgbClr val="0070C0"/>
          </a:solidFill>
        </p:grpSpPr>
        <p:sp>
          <p:nvSpPr>
            <p:cNvPr id="30" name="Rounded Rectangle 26">
              <a:extLst>
                <a:ext uri="{FF2B5EF4-FFF2-40B4-BE49-F238E27FC236}">
                  <a16:creationId xmlns:a16="http://schemas.microsoft.com/office/drawing/2014/main" id="{F0651A64-AAC6-418A-86AE-328188CC7EE8}"/>
                </a:ext>
              </a:extLst>
            </p:cNvPr>
            <p:cNvSpPr/>
            <p:nvPr/>
          </p:nvSpPr>
          <p:spPr>
            <a:xfrm>
              <a:off x="3534654" y="5779995"/>
              <a:ext cx="1913665" cy="51292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ZA"/>
            </a:p>
          </p:txBody>
        </p:sp>
        <p:sp>
          <p:nvSpPr>
            <p:cNvPr id="31" name="Rounded Rectangle 4">
              <a:extLst>
                <a:ext uri="{FF2B5EF4-FFF2-40B4-BE49-F238E27FC236}">
                  <a16:creationId xmlns:a16="http://schemas.microsoft.com/office/drawing/2014/main" id="{6E40942E-9E6B-46DF-9758-3BF98E12E02B}"/>
                </a:ext>
              </a:extLst>
            </p:cNvPr>
            <p:cNvSpPr/>
            <p:nvPr/>
          </p:nvSpPr>
          <p:spPr>
            <a:xfrm>
              <a:off x="3841643" y="5930933"/>
              <a:ext cx="1429750" cy="21105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none" lIns="0" tIns="0" rIns="0" bIns="0" numCol="1" spcCol="1270" anchor="ctr" anchorCtr="0">
              <a:spAutoFit/>
            </a:bodyPr>
            <a:lstStyle/>
            <a:p>
              <a:pPr algn="ctr" defTabSz="711200">
                <a:lnSpc>
                  <a:spcPct val="90000"/>
                </a:lnSpc>
                <a:spcBef>
                  <a:spcPct val="0"/>
                </a:spcBef>
                <a:spcAft>
                  <a:spcPct val="35000"/>
                </a:spcAft>
              </a:pPr>
              <a:r>
                <a:rPr lang="en-ZA" sz="2000" b="1"/>
                <a:t>Stabilization</a:t>
              </a:r>
              <a:endParaRPr lang="en-ZA" sz="2000" b="1" dirty="0"/>
            </a:p>
          </p:txBody>
        </p:sp>
      </p:grpSp>
      <p:grpSp>
        <p:nvGrpSpPr>
          <p:cNvPr id="33" name="Group 32">
            <a:extLst>
              <a:ext uri="{FF2B5EF4-FFF2-40B4-BE49-F238E27FC236}">
                <a16:creationId xmlns:a16="http://schemas.microsoft.com/office/drawing/2014/main" id="{D975946C-4273-4C09-949A-22DFB03BF413}"/>
              </a:ext>
            </a:extLst>
          </p:cNvPr>
          <p:cNvGrpSpPr/>
          <p:nvPr/>
        </p:nvGrpSpPr>
        <p:grpSpPr>
          <a:xfrm>
            <a:off x="6750985" y="4259580"/>
            <a:ext cx="2246400" cy="673200"/>
            <a:chOff x="3534654" y="5779995"/>
            <a:chExt cx="1913665" cy="512925"/>
          </a:xfrm>
          <a:solidFill>
            <a:srgbClr val="FF0000"/>
          </a:solidFill>
        </p:grpSpPr>
        <p:sp>
          <p:nvSpPr>
            <p:cNvPr id="34" name="Rounded Rectangle 26">
              <a:extLst>
                <a:ext uri="{FF2B5EF4-FFF2-40B4-BE49-F238E27FC236}">
                  <a16:creationId xmlns:a16="http://schemas.microsoft.com/office/drawing/2014/main" id="{388C8B6D-04EB-4974-B0A7-20D7D207BCC8}"/>
                </a:ext>
              </a:extLst>
            </p:cNvPr>
            <p:cNvSpPr/>
            <p:nvPr/>
          </p:nvSpPr>
          <p:spPr>
            <a:xfrm>
              <a:off x="3534654" y="5779995"/>
              <a:ext cx="1913665" cy="51292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ZA"/>
            </a:p>
          </p:txBody>
        </p:sp>
        <p:sp>
          <p:nvSpPr>
            <p:cNvPr id="35" name="Rounded Rectangle 4">
              <a:extLst>
                <a:ext uri="{FF2B5EF4-FFF2-40B4-BE49-F238E27FC236}">
                  <a16:creationId xmlns:a16="http://schemas.microsoft.com/office/drawing/2014/main" id="{4F3EA1E0-74FF-4C4A-8F65-66A5A962C30D}"/>
                </a:ext>
              </a:extLst>
            </p:cNvPr>
            <p:cNvSpPr/>
            <p:nvPr/>
          </p:nvSpPr>
          <p:spPr>
            <a:xfrm>
              <a:off x="4042379" y="5930933"/>
              <a:ext cx="1028273" cy="21105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none" lIns="0" tIns="0" rIns="0" bIns="0" numCol="1" spcCol="1270" anchor="ctr" anchorCtr="0">
              <a:spAutoFit/>
            </a:bodyPr>
            <a:lstStyle/>
            <a:p>
              <a:pPr algn="ctr" defTabSz="711200">
                <a:lnSpc>
                  <a:spcPct val="90000"/>
                </a:lnSpc>
                <a:spcBef>
                  <a:spcPct val="0"/>
                </a:spcBef>
                <a:spcAft>
                  <a:spcPct val="35000"/>
                </a:spcAft>
              </a:pPr>
              <a:r>
                <a:rPr lang="en-ZA" sz="2000" b="1"/>
                <a:t>Ischemia</a:t>
              </a:r>
              <a:endParaRPr lang="en-ZA" sz="2000" b="1" dirty="0"/>
            </a:p>
          </p:txBody>
        </p:sp>
      </p:grpSp>
      <p:grpSp>
        <p:nvGrpSpPr>
          <p:cNvPr id="36" name="Group 35">
            <a:extLst>
              <a:ext uri="{FF2B5EF4-FFF2-40B4-BE49-F238E27FC236}">
                <a16:creationId xmlns:a16="http://schemas.microsoft.com/office/drawing/2014/main" id="{3C7713D0-6567-41C4-A47F-B0D889CF23B7}"/>
              </a:ext>
            </a:extLst>
          </p:cNvPr>
          <p:cNvGrpSpPr/>
          <p:nvPr/>
        </p:nvGrpSpPr>
        <p:grpSpPr>
          <a:xfrm>
            <a:off x="6750985" y="2705899"/>
            <a:ext cx="2246400" cy="673200"/>
            <a:chOff x="3534654" y="5779996"/>
            <a:chExt cx="1913665" cy="512925"/>
          </a:xfrm>
          <a:solidFill>
            <a:srgbClr val="00B050"/>
          </a:solidFill>
        </p:grpSpPr>
        <p:sp>
          <p:nvSpPr>
            <p:cNvPr id="37" name="Rounded Rectangle 26">
              <a:extLst>
                <a:ext uri="{FF2B5EF4-FFF2-40B4-BE49-F238E27FC236}">
                  <a16:creationId xmlns:a16="http://schemas.microsoft.com/office/drawing/2014/main" id="{FB2DDB0A-239F-4611-863F-1CAC3A92B449}"/>
                </a:ext>
              </a:extLst>
            </p:cNvPr>
            <p:cNvSpPr/>
            <p:nvPr/>
          </p:nvSpPr>
          <p:spPr>
            <a:xfrm>
              <a:off x="3534654" y="5779996"/>
              <a:ext cx="1913665" cy="51292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ZA"/>
            </a:p>
          </p:txBody>
        </p:sp>
        <p:sp>
          <p:nvSpPr>
            <p:cNvPr id="38" name="Rounded Rectangle 4">
              <a:extLst>
                <a:ext uri="{FF2B5EF4-FFF2-40B4-BE49-F238E27FC236}">
                  <a16:creationId xmlns:a16="http://schemas.microsoft.com/office/drawing/2014/main" id="{64103118-D28E-42E4-A091-638120F4CB2A}"/>
                </a:ext>
              </a:extLst>
            </p:cNvPr>
            <p:cNvSpPr/>
            <p:nvPr/>
          </p:nvSpPr>
          <p:spPr>
            <a:xfrm>
              <a:off x="3860075" y="5930933"/>
              <a:ext cx="1392880" cy="21105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none" lIns="0" tIns="0" rIns="0" bIns="0" numCol="1" spcCol="1270" anchor="ctr" anchorCtr="0">
              <a:spAutoFit/>
            </a:bodyPr>
            <a:lstStyle/>
            <a:p>
              <a:pPr algn="ctr" defTabSz="711200">
                <a:lnSpc>
                  <a:spcPct val="90000"/>
                </a:lnSpc>
                <a:spcBef>
                  <a:spcPct val="0"/>
                </a:spcBef>
                <a:spcAft>
                  <a:spcPct val="35000"/>
                </a:spcAft>
              </a:pPr>
              <a:r>
                <a:rPr lang="en-ZA" sz="2000" b="1" dirty="0"/>
                <a:t>Reperfusion</a:t>
              </a:r>
            </a:p>
          </p:txBody>
        </p:sp>
      </p:grpSp>
      <p:sp>
        <p:nvSpPr>
          <p:cNvPr id="2" name="Title 1"/>
          <p:cNvSpPr>
            <a:spLocks noGrp="1"/>
          </p:cNvSpPr>
          <p:nvPr>
            <p:ph type="title"/>
          </p:nvPr>
        </p:nvSpPr>
        <p:spPr/>
        <p:txBody>
          <a:bodyPr>
            <a:noAutofit/>
          </a:bodyPr>
          <a:lstStyle/>
          <a:p>
            <a:r>
              <a:rPr lang="en-ZA" dirty="0"/>
              <a:t>Heart Function</a:t>
            </a:r>
          </a:p>
        </p:txBody>
      </p:sp>
      <p:graphicFrame>
        <p:nvGraphicFramePr>
          <p:cNvPr id="9" name="Content Placeholder 4"/>
          <p:cNvGraphicFramePr>
            <a:graphicFrameLocks/>
          </p:cNvGraphicFramePr>
          <p:nvPr>
            <p:extLst>
              <p:ext uri="{D42A27DB-BD31-4B8C-83A1-F6EECF244321}">
                <p14:modId xmlns:p14="http://schemas.microsoft.com/office/powerpoint/2010/main" val="454233657"/>
              </p:ext>
            </p:extLst>
          </p:nvPr>
        </p:nvGraphicFramePr>
        <p:xfrm>
          <a:off x="2133600" y="476250"/>
          <a:ext cx="5181600" cy="295275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3"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397215" y="251460"/>
            <a:ext cx="4338686" cy="64008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4" name="Picture 3"/>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1143001" y="1562224"/>
            <a:ext cx="7071360" cy="3977640"/>
          </a:xfrm>
          <a:prstGeom prst="ellipse">
            <a:avLst/>
          </a:prstGeom>
          <a:ln w="63500" cap="rnd">
            <a:noFill/>
          </a:ln>
          <a:effectLst>
            <a:outerShdw blurRad="381000" dist="292100" dir="5400000" sx="-80000" sy="-18000" rotWithShape="0">
              <a:schemeClr val="bg1">
                <a:alpha val="22000"/>
              </a:scheme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15362" name="Picture 2" descr="https://upload.wikimedia.org/wikipedia/commons/0/0d/Cardiac_cycle_pressure_only.png">
            <a:extLst>
              <a:ext uri="{FF2B5EF4-FFF2-40B4-BE49-F238E27FC236}">
                <a16:creationId xmlns:a16="http://schemas.microsoft.com/office/drawing/2014/main" id="{F82BF525-BB96-4BEC-AF45-13963C5B8CC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76732" y="5175292"/>
            <a:ext cx="3085389" cy="10995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42" name="Straight Arrow Connector 41">
            <a:extLst>
              <a:ext uri="{FF2B5EF4-FFF2-40B4-BE49-F238E27FC236}">
                <a16:creationId xmlns:a16="http://schemas.microsoft.com/office/drawing/2014/main" id="{A8326271-90A5-4AEA-820A-1F1E0727190D}"/>
              </a:ext>
            </a:extLst>
          </p:cNvPr>
          <p:cNvCxnSpPr>
            <a:cxnSpLocks/>
          </p:cNvCxnSpPr>
          <p:nvPr/>
        </p:nvCxnSpPr>
        <p:spPr>
          <a:xfrm>
            <a:off x="4484823" y="1284185"/>
            <a:ext cx="0" cy="202524"/>
          </a:xfrm>
          <a:prstGeom prst="straightConnector1">
            <a:avLst/>
          </a:prstGeom>
          <a:ln w="57150">
            <a:solidFill>
              <a:srgbClr val="FF0000"/>
            </a:solidFill>
            <a:headEnd w="med" len="lg"/>
            <a:tailEnd type="stealth" w="med" len="sm"/>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1A3088D-B7A2-4AA8-950D-26FE8038FB53}"/>
              </a:ext>
            </a:extLst>
          </p:cNvPr>
          <p:cNvCxnSpPr>
            <a:cxnSpLocks/>
          </p:cNvCxnSpPr>
          <p:nvPr/>
        </p:nvCxnSpPr>
        <p:spPr>
          <a:xfrm flipH="1">
            <a:off x="4482694" y="1530383"/>
            <a:ext cx="7390" cy="201548"/>
          </a:xfrm>
          <a:prstGeom prst="straightConnector1">
            <a:avLst/>
          </a:prstGeom>
          <a:ln w="57150">
            <a:solidFill>
              <a:srgbClr val="FF0000"/>
            </a:solidFill>
            <a:headEnd w="med" len="lg"/>
            <a:tailEnd type="stealth" w="med" len="sm"/>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D4A36514-0E7A-42AF-8D89-B7DAA035E163}"/>
              </a:ext>
            </a:extLst>
          </p:cNvPr>
          <p:cNvCxnSpPr>
            <a:cxnSpLocks/>
          </p:cNvCxnSpPr>
          <p:nvPr/>
        </p:nvCxnSpPr>
        <p:spPr>
          <a:xfrm>
            <a:off x="4477566" y="1334984"/>
            <a:ext cx="0" cy="202524"/>
          </a:xfrm>
          <a:prstGeom prst="straightConnector1">
            <a:avLst/>
          </a:prstGeom>
          <a:ln w="57150">
            <a:solidFill>
              <a:srgbClr val="FF0000"/>
            </a:solidFill>
            <a:headEnd w="med" len="lg"/>
            <a:tailEnd type="stealth" w="med" len="sm"/>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67A9618D-541C-45FF-A957-6DB53A068A30}"/>
              </a:ext>
            </a:extLst>
          </p:cNvPr>
          <p:cNvCxnSpPr>
            <a:cxnSpLocks/>
          </p:cNvCxnSpPr>
          <p:nvPr/>
        </p:nvCxnSpPr>
        <p:spPr>
          <a:xfrm flipH="1">
            <a:off x="4475437" y="1581182"/>
            <a:ext cx="7390" cy="201548"/>
          </a:xfrm>
          <a:prstGeom prst="straightConnector1">
            <a:avLst/>
          </a:prstGeom>
          <a:ln w="57150">
            <a:solidFill>
              <a:srgbClr val="FF0000"/>
            </a:solidFill>
            <a:headEnd w="med" len="lg"/>
            <a:tailEnd type="stealth" w="med" len="sm"/>
          </a:ln>
        </p:spPr>
        <p:style>
          <a:lnRef idx="1">
            <a:schemeClr val="accent1"/>
          </a:lnRef>
          <a:fillRef idx="0">
            <a:schemeClr val="accent1"/>
          </a:fillRef>
          <a:effectRef idx="0">
            <a:schemeClr val="accent1"/>
          </a:effectRef>
          <a:fontRef idx="minor">
            <a:schemeClr val="tx1"/>
          </a:fontRef>
        </p:style>
      </p:cxnSp>
      <p:pic>
        <p:nvPicPr>
          <p:cNvPr id="15364" name="Picture 4" descr="http://www.carecity.london/images/news/heart_rythm_week/heart_rythm_week.jpg">
            <a:extLst>
              <a:ext uri="{FF2B5EF4-FFF2-40B4-BE49-F238E27FC236}">
                <a16:creationId xmlns:a16="http://schemas.microsoft.com/office/drawing/2014/main" id="{4F0804A0-C528-4BB9-B9D2-E7004D47847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83727" y="4089003"/>
            <a:ext cx="1905025" cy="9355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65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out)">
                                      <p:cBhvr>
                                        <p:cTn id="7" dur="1000"/>
                                        <p:tgtEl>
                                          <p:spTgt spid="13"/>
                                        </p:tgtEl>
                                      </p:cBhvr>
                                    </p:animEffect>
                                  </p:childTnLst>
                                </p:cTn>
                              </p:par>
                              <p:par>
                                <p:cTn id="8" presetID="63" presetClass="path" presetSubtype="0" accel="50000" decel="50000" fill="hold" nodeType="withEffect">
                                  <p:stCondLst>
                                    <p:cond delay="0"/>
                                  </p:stCondLst>
                                  <p:childTnLst>
                                    <p:animMotion origin="layout" path="M -0.15764 0.19097 L -0.00834 0.02222 " pathEditMode="relative" rAng="0" ptsTypes="AA">
                                      <p:cBhvr>
                                        <p:cTn id="9" dur="1000" fill="hold"/>
                                        <p:tgtEl>
                                          <p:spTgt spid="13"/>
                                        </p:tgtEl>
                                        <p:attrNameLst>
                                          <p:attrName>ppt_x</p:attrName>
                                          <p:attrName>ppt_y</p:attrName>
                                        </p:attrNameLst>
                                      </p:cBhvr>
                                      <p:rCtr x="7465" y="-8449"/>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364"/>
                                        </p:tgtEl>
                                        <p:attrNameLst>
                                          <p:attrName>style.visibility</p:attrName>
                                        </p:attrNameLst>
                                      </p:cBhvr>
                                      <p:to>
                                        <p:strVal val="visible"/>
                                      </p:to>
                                    </p:set>
                                    <p:animEffect transition="in" filter="fade">
                                      <p:cBhvr>
                                        <p:cTn id="14" dur="500"/>
                                        <p:tgtEl>
                                          <p:spTgt spid="1536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362"/>
                                        </p:tgtEl>
                                        <p:attrNameLst>
                                          <p:attrName>style.visibility</p:attrName>
                                        </p:attrNameLst>
                                      </p:cBhvr>
                                      <p:to>
                                        <p:strVal val="visible"/>
                                      </p:to>
                                    </p:set>
                                    <p:animEffect transition="in" filter="fade">
                                      <p:cBhvr>
                                        <p:cTn id="19" dur="500"/>
                                        <p:tgtEl>
                                          <p:spTgt spid="1536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2"/>
                                        </p:tgtEl>
                                        <p:attrNameLst>
                                          <p:attrName>style.visibility</p:attrName>
                                        </p:attrNameLst>
                                      </p:cBhvr>
                                      <p:to>
                                        <p:strVal val="visible"/>
                                      </p:to>
                                    </p:set>
                                  </p:childTnLst>
                                </p:cTn>
                              </p:par>
                            </p:childTnLst>
                          </p:cTn>
                        </p:par>
                        <p:par>
                          <p:cTn id="24" fill="hold">
                            <p:stCondLst>
                              <p:cond delay="0"/>
                            </p:stCondLst>
                            <p:childTnLst>
                              <p:par>
                                <p:cTn id="25" presetID="10" presetClass="exit" presetSubtype="0" fill="hold" nodeType="afterEffect">
                                  <p:stCondLst>
                                    <p:cond delay="0"/>
                                  </p:stCondLst>
                                  <p:childTnLst>
                                    <p:animEffect transition="out" filter="fade">
                                      <p:cBhvr>
                                        <p:cTn id="26" dur="1500"/>
                                        <p:tgtEl>
                                          <p:spTgt spid="42"/>
                                        </p:tgtEl>
                                      </p:cBhvr>
                                    </p:animEffect>
                                    <p:set>
                                      <p:cBhvr>
                                        <p:cTn id="27" dur="1" fill="hold">
                                          <p:stCondLst>
                                            <p:cond delay="1499"/>
                                          </p:stCondLst>
                                        </p:cTn>
                                        <p:tgtEl>
                                          <p:spTgt spid="42"/>
                                        </p:tgtEl>
                                        <p:attrNameLst>
                                          <p:attrName>style.visibility</p:attrName>
                                        </p:attrNameLst>
                                      </p:cBhvr>
                                      <p:to>
                                        <p:strVal val="hidden"/>
                                      </p:to>
                                    </p:set>
                                  </p:childTnLst>
                                </p:cTn>
                              </p:par>
                              <p:par>
                                <p:cTn id="28" presetID="1" presetClass="entr" presetSubtype="0" fill="hold" nodeType="withEffect">
                                  <p:stCondLst>
                                    <p:cond delay="1000"/>
                                  </p:stCondLst>
                                  <p:childTnLst>
                                    <p:set>
                                      <p:cBhvr>
                                        <p:cTn id="29" dur="1" fill="hold">
                                          <p:stCondLst>
                                            <p:cond delay="0"/>
                                          </p:stCondLst>
                                        </p:cTn>
                                        <p:tgtEl>
                                          <p:spTgt spid="43"/>
                                        </p:tgtEl>
                                        <p:attrNameLst>
                                          <p:attrName>style.visibility</p:attrName>
                                        </p:attrNameLst>
                                      </p:cBhvr>
                                      <p:to>
                                        <p:strVal val="visible"/>
                                      </p:to>
                                    </p:set>
                                  </p:childTnLst>
                                </p:cTn>
                              </p:par>
                              <p:par>
                                <p:cTn id="30" presetID="10" presetClass="exit" presetSubtype="0" fill="hold" nodeType="withEffect">
                                  <p:stCondLst>
                                    <p:cond delay="1000"/>
                                  </p:stCondLst>
                                  <p:childTnLst>
                                    <p:animEffect transition="out" filter="fade">
                                      <p:cBhvr>
                                        <p:cTn id="31" dur="1000"/>
                                        <p:tgtEl>
                                          <p:spTgt spid="43"/>
                                        </p:tgtEl>
                                      </p:cBhvr>
                                    </p:animEffect>
                                    <p:set>
                                      <p:cBhvr>
                                        <p:cTn id="32" dur="1" fill="hold">
                                          <p:stCondLst>
                                            <p:cond delay="999"/>
                                          </p:stCondLst>
                                        </p:cTn>
                                        <p:tgtEl>
                                          <p:spTgt spid="43"/>
                                        </p:tgtEl>
                                        <p:attrNameLst>
                                          <p:attrName>style.visibility</p:attrName>
                                        </p:attrNameLst>
                                      </p:cBhvr>
                                      <p:to>
                                        <p:strVal val="hidden"/>
                                      </p:to>
                                    </p:set>
                                  </p:childTnLst>
                                </p:cTn>
                              </p:par>
                            </p:childTnLst>
                          </p:cTn>
                        </p:par>
                        <p:par>
                          <p:cTn id="33" fill="hold">
                            <p:stCondLst>
                              <p:cond delay="2000"/>
                            </p:stCondLst>
                            <p:childTnLst>
                              <p:par>
                                <p:cTn id="34" presetID="1" presetClass="entr" presetSubtype="0" fill="hold" nodeType="afterEffect">
                                  <p:stCondLst>
                                    <p:cond delay="0"/>
                                  </p:stCondLst>
                                  <p:childTnLst>
                                    <p:set>
                                      <p:cBhvr>
                                        <p:cTn id="35" dur="1" fill="hold">
                                          <p:stCondLst>
                                            <p:cond delay="0"/>
                                          </p:stCondLst>
                                        </p:cTn>
                                        <p:tgtEl>
                                          <p:spTgt spid="47"/>
                                        </p:tgtEl>
                                        <p:attrNameLst>
                                          <p:attrName>style.visibility</p:attrName>
                                        </p:attrNameLst>
                                      </p:cBhvr>
                                      <p:to>
                                        <p:strVal val="visible"/>
                                      </p:to>
                                    </p:set>
                                  </p:childTnLst>
                                </p:cTn>
                              </p:par>
                            </p:childTnLst>
                          </p:cTn>
                        </p:par>
                        <p:par>
                          <p:cTn id="36" fill="hold">
                            <p:stCondLst>
                              <p:cond delay="2000"/>
                            </p:stCondLst>
                            <p:childTnLst>
                              <p:par>
                                <p:cTn id="37" presetID="10" presetClass="exit" presetSubtype="0" fill="hold" nodeType="afterEffect">
                                  <p:stCondLst>
                                    <p:cond delay="0"/>
                                  </p:stCondLst>
                                  <p:childTnLst>
                                    <p:animEffect transition="out" filter="fade">
                                      <p:cBhvr>
                                        <p:cTn id="38" dur="1500"/>
                                        <p:tgtEl>
                                          <p:spTgt spid="47"/>
                                        </p:tgtEl>
                                      </p:cBhvr>
                                    </p:animEffect>
                                    <p:set>
                                      <p:cBhvr>
                                        <p:cTn id="39" dur="1" fill="hold">
                                          <p:stCondLst>
                                            <p:cond delay="1499"/>
                                          </p:stCondLst>
                                        </p:cTn>
                                        <p:tgtEl>
                                          <p:spTgt spid="47"/>
                                        </p:tgtEl>
                                        <p:attrNameLst>
                                          <p:attrName>style.visibility</p:attrName>
                                        </p:attrNameLst>
                                      </p:cBhvr>
                                      <p:to>
                                        <p:strVal val="hidden"/>
                                      </p:to>
                                    </p:set>
                                  </p:childTnLst>
                                </p:cTn>
                              </p:par>
                              <p:par>
                                <p:cTn id="40" presetID="1" presetClass="entr" presetSubtype="0" fill="hold" nodeType="withEffect">
                                  <p:stCondLst>
                                    <p:cond delay="1000"/>
                                  </p:stCondLst>
                                  <p:childTnLst>
                                    <p:set>
                                      <p:cBhvr>
                                        <p:cTn id="41" dur="1" fill="hold">
                                          <p:stCondLst>
                                            <p:cond delay="0"/>
                                          </p:stCondLst>
                                        </p:cTn>
                                        <p:tgtEl>
                                          <p:spTgt spid="48"/>
                                        </p:tgtEl>
                                        <p:attrNameLst>
                                          <p:attrName>style.visibility</p:attrName>
                                        </p:attrNameLst>
                                      </p:cBhvr>
                                      <p:to>
                                        <p:strVal val="visible"/>
                                      </p:to>
                                    </p:set>
                                  </p:childTnLst>
                                </p:cTn>
                              </p:par>
                              <p:par>
                                <p:cTn id="42" presetID="10" presetClass="exit" presetSubtype="0" fill="hold" nodeType="withEffect">
                                  <p:stCondLst>
                                    <p:cond delay="1000"/>
                                  </p:stCondLst>
                                  <p:childTnLst>
                                    <p:animEffect transition="out" filter="fade">
                                      <p:cBhvr>
                                        <p:cTn id="43" dur="1000"/>
                                        <p:tgtEl>
                                          <p:spTgt spid="48"/>
                                        </p:tgtEl>
                                      </p:cBhvr>
                                    </p:animEffect>
                                    <p:set>
                                      <p:cBhvr>
                                        <p:cTn id="44" dur="1" fill="hold">
                                          <p:stCondLst>
                                            <p:cond delay="999"/>
                                          </p:stCondLst>
                                        </p:cTn>
                                        <p:tgtEl>
                                          <p:spTgt spid="4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5362"/>
                                        </p:tgtEl>
                                      </p:cBhvr>
                                    </p:animEffect>
                                    <p:set>
                                      <p:cBhvr>
                                        <p:cTn id="49" dur="1" fill="hold">
                                          <p:stCondLst>
                                            <p:cond delay="499"/>
                                          </p:stCondLst>
                                        </p:cTn>
                                        <p:tgtEl>
                                          <p:spTgt spid="15362"/>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5364"/>
                                        </p:tgtEl>
                                      </p:cBhvr>
                                    </p:animEffect>
                                    <p:set>
                                      <p:cBhvr>
                                        <p:cTn id="52" dur="1" fill="hold">
                                          <p:stCondLst>
                                            <p:cond delay="499"/>
                                          </p:stCondLst>
                                        </p:cTn>
                                        <p:tgtEl>
                                          <p:spTgt spid="15364"/>
                                        </p:tgtEl>
                                        <p:attrNameLst>
                                          <p:attrName>style.visibility</p:attrName>
                                        </p:attrNameLst>
                                      </p:cBhvr>
                                      <p:to>
                                        <p:strVal val="hidden"/>
                                      </p:to>
                                    </p:set>
                                  </p:childTnLst>
                                </p:cTn>
                              </p:par>
                            </p:childTnLst>
                          </p:cTn>
                        </p:par>
                        <p:par>
                          <p:cTn id="53" fill="hold">
                            <p:stCondLst>
                              <p:cond delay="500"/>
                            </p:stCondLst>
                            <p:childTnLst>
                              <p:par>
                                <p:cTn id="54" presetID="53" presetClass="exit" presetSubtype="32" fill="hold" nodeType="afterEffect">
                                  <p:stCondLst>
                                    <p:cond delay="0"/>
                                  </p:stCondLst>
                                  <p:childTnLst>
                                    <p:anim calcmode="lin" valueType="num">
                                      <p:cBhvr>
                                        <p:cTn id="55" dur="1000"/>
                                        <p:tgtEl>
                                          <p:spTgt spid="13"/>
                                        </p:tgtEl>
                                        <p:attrNameLst>
                                          <p:attrName>ppt_w</p:attrName>
                                        </p:attrNameLst>
                                      </p:cBhvr>
                                      <p:tavLst>
                                        <p:tav tm="0">
                                          <p:val>
                                            <p:strVal val="ppt_w"/>
                                          </p:val>
                                        </p:tav>
                                        <p:tav tm="100000">
                                          <p:val>
                                            <p:fltVal val="0"/>
                                          </p:val>
                                        </p:tav>
                                      </p:tavLst>
                                    </p:anim>
                                    <p:anim calcmode="lin" valueType="num">
                                      <p:cBhvr>
                                        <p:cTn id="56" dur="1000"/>
                                        <p:tgtEl>
                                          <p:spTgt spid="13"/>
                                        </p:tgtEl>
                                        <p:attrNameLst>
                                          <p:attrName>ppt_h</p:attrName>
                                        </p:attrNameLst>
                                      </p:cBhvr>
                                      <p:tavLst>
                                        <p:tav tm="0">
                                          <p:val>
                                            <p:strVal val="ppt_h"/>
                                          </p:val>
                                        </p:tav>
                                        <p:tav tm="100000">
                                          <p:val>
                                            <p:fltVal val="0"/>
                                          </p:val>
                                        </p:tav>
                                      </p:tavLst>
                                    </p:anim>
                                    <p:animEffect transition="out" filter="fade">
                                      <p:cBhvr>
                                        <p:cTn id="57" dur="1000"/>
                                        <p:tgtEl>
                                          <p:spTgt spid="13"/>
                                        </p:tgtEl>
                                      </p:cBhvr>
                                    </p:animEffect>
                                    <p:set>
                                      <p:cBhvr>
                                        <p:cTn id="58" dur="1" fill="hold">
                                          <p:stCondLst>
                                            <p:cond delay="999"/>
                                          </p:stCondLst>
                                        </p:cTn>
                                        <p:tgtEl>
                                          <p:spTgt spid="13"/>
                                        </p:tgtEl>
                                        <p:attrNameLst>
                                          <p:attrName>style.visibility</p:attrName>
                                        </p:attrNameLst>
                                      </p:cBhvr>
                                      <p:to>
                                        <p:strVal val="hidden"/>
                                      </p:to>
                                    </p:set>
                                  </p:childTnLst>
                                </p:cTn>
                              </p:par>
                              <p:par>
                                <p:cTn id="59" presetID="63" presetClass="path" presetSubtype="0" accel="50000" decel="50000" fill="hold" nodeType="withEffect">
                                  <p:stCondLst>
                                    <p:cond delay="0"/>
                                  </p:stCondLst>
                                  <p:childTnLst>
                                    <p:animMotion origin="layout" path="M 4.44444E-6 -7.40741E-7 L -0.15764 0.19097 " pathEditMode="relative" rAng="0" ptsTypes="AA">
                                      <p:cBhvr>
                                        <p:cTn id="60" dur="1000" fill="hold"/>
                                        <p:tgtEl>
                                          <p:spTgt spid="13"/>
                                        </p:tgtEl>
                                        <p:attrNameLst>
                                          <p:attrName>ppt_x</p:attrName>
                                          <p:attrName>ppt_y</p:attrName>
                                        </p:attrNameLst>
                                      </p:cBhvr>
                                      <p:rCtr x="-7882" y="9537"/>
                                    </p:animMotion>
                                  </p:childTnLst>
                                </p:cTn>
                              </p:par>
                            </p:childTnLst>
                          </p:cTn>
                        </p:par>
                      </p:childTnLst>
                    </p:cTn>
                  </p:par>
                  <p:par>
                    <p:cTn id="61" fill="hold">
                      <p:stCondLst>
                        <p:cond delay="indefinite"/>
                      </p:stCondLst>
                      <p:childTnLst>
                        <p:par>
                          <p:cTn id="62" fill="hold">
                            <p:stCondLst>
                              <p:cond delay="0"/>
                            </p:stCondLst>
                            <p:childTnLst>
                              <p:par>
                                <p:cTn id="63" presetID="6" presetClass="entr" presetSubtype="32"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circle(out)">
                                      <p:cBhvr>
                                        <p:cTn id="65" dur="1000"/>
                                        <p:tgtEl>
                                          <p:spTgt spid="14"/>
                                        </p:tgtEl>
                                      </p:cBhvr>
                                    </p:animEffect>
                                  </p:childTnLst>
                                </p:cTn>
                              </p:par>
                              <p:par>
                                <p:cTn id="66" presetID="63" presetClass="path" presetSubtype="0" accel="50000" decel="50000" fill="hold" nodeType="withEffect">
                                  <p:stCondLst>
                                    <p:cond delay="0"/>
                                  </p:stCondLst>
                                  <p:childTnLst>
                                    <p:animMotion origin="layout" path="M -0.08646 0.02824 L -0.05781 -0.07037 " pathEditMode="relative" rAng="0" ptsTypes="AA">
                                      <p:cBhvr>
                                        <p:cTn id="67" dur="1000" fill="hold"/>
                                        <p:tgtEl>
                                          <p:spTgt spid="14"/>
                                        </p:tgtEl>
                                        <p:attrNameLst>
                                          <p:attrName>ppt_x</p:attrName>
                                          <p:attrName>ppt_y</p:attrName>
                                        </p:attrNameLst>
                                      </p:cBhvr>
                                      <p:rCtr x="1424" y="-4931"/>
                                    </p:animMotion>
                                  </p:childTnLst>
                                </p:cTn>
                              </p:par>
                            </p:childTnLst>
                          </p:cTn>
                        </p:par>
                      </p:childTnLst>
                    </p:cTn>
                  </p:par>
                  <p:par>
                    <p:cTn id="68" fill="hold">
                      <p:stCondLst>
                        <p:cond delay="indefinite"/>
                      </p:stCondLst>
                      <p:childTnLst>
                        <p:par>
                          <p:cTn id="69" fill="hold">
                            <p:stCondLst>
                              <p:cond delay="0"/>
                            </p:stCondLst>
                            <p:childTnLst>
                              <p:par>
                                <p:cTn id="70" presetID="63" presetClass="path" presetSubtype="0" accel="50000" decel="50000" fill="hold" nodeType="clickEffect">
                                  <p:stCondLst>
                                    <p:cond delay="0"/>
                                  </p:stCondLst>
                                  <p:childTnLst>
                                    <p:animMotion origin="layout" path="M -0.05 -0.06898 L -0.08594 0.04561 " pathEditMode="relative" rAng="0" ptsTypes="AA">
                                      <p:cBhvr>
                                        <p:cTn id="71" dur="1000" fill="hold"/>
                                        <p:tgtEl>
                                          <p:spTgt spid="14"/>
                                        </p:tgtEl>
                                        <p:attrNameLst>
                                          <p:attrName>ppt_x</p:attrName>
                                          <p:attrName>ppt_y</p:attrName>
                                        </p:attrNameLst>
                                      </p:cBhvr>
                                      <p:rCtr x="-1806" y="5718"/>
                                    </p:animMotion>
                                  </p:childTnLst>
                                </p:cTn>
                              </p:par>
                              <p:par>
                                <p:cTn id="72" presetID="53" presetClass="exit" presetSubtype="32" fill="hold" nodeType="withEffect">
                                  <p:stCondLst>
                                    <p:cond delay="0"/>
                                  </p:stCondLst>
                                  <p:childTnLst>
                                    <p:anim calcmode="lin" valueType="num">
                                      <p:cBhvr>
                                        <p:cTn id="73" dur="1000"/>
                                        <p:tgtEl>
                                          <p:spTgt spid="14"/>
                                        </p:tgtEl>
                                        <p:attrNameLst>
                                          <p:attrName>ppt_w</p:attrName>
                                        </p:attrNameLst>
                                      </p:cBhvr>
                                      <p:tavLst>
                                        <p:tav tm="0">
                                          <p:val>
                                            <p:strVal val="ppt_w"/>
                                          </p:val>
                                        </p:tav>
                                        <p:tav tm="100000">
                                          <p:val>
                                            <p:fltVal val="0"/>
                                          </p:val>
                                        </p:tav>
                                      </p:tavLst>
                                    </p:anim>
                                    <p:anim calcmode="lin" valueType="num">
                                      <p:cBhvr>
                                        <p:cTn id="74" dur="1000"/>
                                        <p:tgtEl>
                                          <p:spTgt spid="14"/>
                                        </p:tgtEl>
                                        <p:attrNameLst>
                                          <p:attrName>ppt_h</p:attrName>
                                        </p:attrNameLst>
                                      </p:cBhvr>
                                      <p:tavLst>
                                        <p:tav tm="0">
                                          <p:val>
                                            <p:strVal val="ppt_h"/>
                                          </p:val>
                                        </p:tav>
                                        <p:tav tm="100000">
                                          <p:val>
                                            <p:fltVal val="0"/>
                                          </p:val>
                                        </p:tav>
                                      </p:tavLst>
                                    </p:anim>
                                    <p:animEffect transition="out" filter="fade">
                                      <p:cBhvr>
                                        <p:cTn id="75" dur="1000"/>
                                        <p:tgtEl>
                                          <p:spTgt spid="14"/>
                                        </p:tgtEl>
                                      </p:cBhvr>
                                    </p:animEffect>
                                    <p:set>
                                      <p:cBhvr>
                                        <p:cTn id="76"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2"/>
          <p:cNvSpPr>
            <a:spLocks noGrp="1"/>
          </p:cNvSpPr>
          <p:nvPr>
            <p:ph idx="1"/>
          </p:nvPr>
        </p:nvSpPr>
        <p:spPr>
          <a:xfrm>
            <a:off x="19050" y="2097024"/>
            <a:ext cx="8229600" cy="4325112"/>
          </a:xfrm>
        </p:spPr>
        <p:txBody>
          <a:bodyPr/>
          <a:lstStyle/>
          <a:p>
            <a:r>
              <a:rPr lang="en-ZA" sz="2000" dirty="0"/>
              <a:t>Aortic Systolic + Diastolic BP</a:t>
            </a:r>
          </a:p>
          <a:p>
            <a:r>
              <a:rPr lang="en-ZA" sz="2000" dirty="0"/>
              <a:t>Coronary + Aortic Flow</a:t>
            </a:r>
          </a:p>
          <a:p>
            <a:r>
              <a:rPr lang="en-ZA" sz="2000" dirty="0"/>
              <a:t>Functional Recovery</a:t>
            </a:r>
          </a:p>
          <a:p>
            <a:r>
              <a:rPr lang="en-ZA" sz="2000" dirty="0"/>
              <a:t>Heart Rate</a:t>
            </a:r>
          </a:p>
          <a:p>
            <a:endParaRPr lang="en-ZA" dirty="0"/>
          </a:p>
        </p:txBody>
      </p:sp>
      <p:graphicFrame>
        <p:nvGraphicFramePr>
          <p:cNvPr id="10" name="Content Placeholder 4"/>
          <p:cNvGraphicFramePr>
            <a:graphicFrameLocks/>
          </p:cNvGraphicFramePr>
          <p:nvPr>
            <p:extLst>
              <p:ext uri="{D42A27DB-BD31-4B8C-83A1-F6EECF244321}">
                <p14:modId xmlns:p14="http://schemas.microsoft.com/office/powerpoint/2010/main" val="3397415019"/>
              </p:ext>
            </p:extLst>
          </p:nvPr>
        </p:nvGraphicFramePr>
        <p:xfrm>
          <a:off x="-4267200" y="990600"/>
          <a:ext cx="16840200" cy="5516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9" name="Group 28"/>
          <p:cNvGrpSpPr/>
          <p:nvPr/>
        </p:nvGrpSpPr>
        <p:grpSpPr>
          <a:xfrm rot="16200000">
            <a:off x="4174523" y="-325970"/>
            <a:ext cx="703518" cy="2085263"/>
            <a:chOff x="3339565" y="5779996"/>
            <a:chExt cx="1913665" cy="512925"/>
          </a:xfrm>
          <a:solidFill>
            <a:srgbClr val="002060"/>
          </a:solidFill>
        </p:grpSpPr>
        <p:sp>
          <p:nvSpPr>
            <p:cNvPr id="30" name="Rounded Rectangle 29"/>
            <p:cNvSpPr/>
            <p:nvPr/>
          </p:nvSpPr>
          <p:spPr>
            <a:xfrm>
              <a:off x="3339565" y="5779996"/>
              <a:ext cx="1913665" cy="51292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Rounded Rectangle 4"/>
            <p:cNvSpPr/>
            <p:nvPr/>
          </p:nvSpPr>
          <p:spPr>
            <a:xfrm>
              <a:off x="3364604" y="5925659"/>
              <a:ext cx="1863587" cy="22159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vert" wrap="none" lIns="0" tIns="0" rIns="0" bIns="0" numCol="1" spcCol="1270" anchor="ctr" anchorCtr="0">
              <a:normAutofit/>
            </a:bodyPr>
            <a:lstStyle/>
            <a:p>
              <a:pPr algn="ctr" defTabSz="711200">
                <a:lnSpc>
                  <a:spcPct val="90000"/>
                </a:lnSpc>
                <a:spcBef>
                  <a:spcPct val="0"/>
                </a:spcBef>
                <a:spcAft>
                  <a:spcPct val="35000"/>
                </a:spcAft>
              </a:pPr>
              <a:r>
                <a:rPr lang="en-ZA" sz="2000" b="1" dirty="0"/>
                <a:t>Freeze Clamp</a:t>
              </a:r>
              <a:endParaRPr lang="en-ZA" sz="1600" b="1" dirty="0"/>
            </a:p>
          </p:txBody>
        </p:sp>
      </p:grpSp>
      <p:sp>
        <p:nvSpPr>
          <p:cNvPr id="2" name="Title 1"/>
          <p:cNvSpPr>
            <a:spLocks noGrp="1"/>
          </p:cNvSpPr>
          <p:nvPr>
            <p:ph type="title"/>
          </p:nvPr>
        </p:nvSpPr>
        <p:spPr/>
        <p:txBody>
          <a:bodyPr>
            <a:noAutofit/>
          </a:bodyPr>
          <a:lstStyle/>
          <a:p>
            <a:r>
              <a:rPr lang="en-ZA" dirty="0"/>
              <a:t>Heart Function</a:t>
            </a:r>
          </a:p>
        </p:txBody>
      </p:sp>
      <p:graphicFrame>
        <p:nvGraphicFramePr>
          <p:cNvPr id="9" name="Content Placeholder 4"/>
          <p:cNvGraphicFramePr>
            <a:graphicFrameLocks/>
          </p:cNvGraphicFramePr>
          <p:nvPr>
            <p:extLst>
              <p:ext uri="{D42A27DB-BD31-4B8C-83A1-F6EECF244321}">
                <p14:modId xmlns:p14="http://schemas.microsoft.com/office/powerpoint/2010/main" val="2037097230"/>
              </p:ext>
            </p:extLst>
          </p:nvPr>
        </p:nvGraphicFramePr>
        <p:xfrm>
          <a:off x="2133600" y="476250"/>
          <a:ext cx="5181600" cy="295275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33" name="Group 32">
            <a:extLst>
              <a:ext uri="{FF2B5EF4-FFF2-40B4-BE49-F238E27FC236}">
                <a16:creationId xmlns:a16="http://schemas.microsoft.com/office/drawing/2014/main" id="{FD332EFC-16F1-4CDE-81DE-2FF86B538B3C}"/>
              </a:ext>
            </a:extLst>
          </p:cNvPr>
          <p:cNvGrpSpPr/>
          <p:nvPr/>
        </p:nvGrpSpPr>
        <p:grpSpPr>
          <a:xfrm>
            <a:off x="6750985" y="5383530"/>
            <a:ext cx="2246400" cy="673200"/>
            <a:chOff x="3534654" y="5779995"/>
            <a:chExt cx="1913665" cy="512925"/>
          </a:xfrm>
          <a:solidFill>
            <a:srgbClr val="0070C0"/>
          </a:solidFill>
        </p:grpSpPr>
        <p:sp>
          <p:nvSpPr>
            <p:cNvPr id="34" name="Rounded Rectangle 26">
              <a:extLst>
                <a:ext uri="{FF2B5EF4-FFF2-40B4-BE49-F238E27FC236}">
                  <a16:creationId xmlns:a16="http://schemas.microsoft.com/office/drawing/2014/main" id="{3E82269B-0CF0-4003-B29A-2B87613DF4D4}"/>
                </a:ext>
              </a:extLst>
            </p:cNvPr>
            <p:cNvSpPr/>
            <p:nvPr/>
          </p:nvSpPr>
          <p:spPr>
            <a:xfrm>
              <a:off x="3534654" y="5779995"/>
              <a:ext cx="1913665" cy="51292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ZA"/>
            </a:p>
          </p:txBody>
        </p:sp>
        <p:sp>
          <p:nvSpPr>
            <p:cNvPr id="35" name="Rounded Rectangle 4">
              <a:extLst>
                <a:ext uri="{FF2B5EF4-FFF2-40B4-BE49-F238E27FC236}">
                  <a16:creationId xmlns:a16="http://schemas.microsoft.com/office/drawing/2014/main" id="{3BC6DC08-6E0E-4982-8A00-1840EC02A877}"/>
                </a:ext>
              </a:extLst>
            </p:cNvPr>
            <p:cNvSpPr/>
            <p:nvPr/>
          </p:nvSpPr>
          <p:spPr>
            <a:xfrm>
              <a:off x="3841643" y="5930933"/>
              <a:ext cx="1429750" cy="21105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none" lIns="0" tIns="0" rIns="0" bIns="0" numCol="1" spcCol="1270" anchor="ctr" anchorCtr="0">
              <a:spAutoFit/>
            </a:bodyPr>
            <a:lstStyle/>
            <a:p>
              <a:pPr algn="ctr" defTabSz="711200">
                <a:lnSpc>
                  <a:spcPct val="90000"/>
                </a:lnSpc>
                <a:spcBef>
                  <a:spcPct val="0"/>
                </a:spcBef>
                <a:spcAft>
                  <a:spcPct val="35000"/>
                </a:spcAft>
              </a:pPr>
              <a:r>
                <a:rPr lang="en-ZA" sz="2000" b="1"/>
                <a:t>Stabilization</a:t>
              </a:r>
              <a:endParaRPr lang="en-ZA" sz="2000" b="1" dirty="0"/>
            </a:p>
          </p:txBody>
        </p:sp>
      </p:grpSp>
      <p:grpSp>
        <p:nvGrpSpPr>
          <p:cNvPr id="36" name="Group 35">
            <a:extLst>
              <a:ext uri="{FF2B5EF4-FFF2-40B4-BE49-F238E27FC236}">
                <a16:creationId xmlns:a16="http://schemas.microsoft.com/office/drawing/2014/main" id="{B282E95B-A824-4BF9-BD8F-447D900DB5A7}"/>
              </a:ext>
            </a:extLst>
          </p:cNvPr>
          <p:cNvGrpSpPr/>
          <p:nvPr/>
        </p:nvGrpSpPr>
        <p:grpSpPr>
          <a:xfrm>
            <a:off x="6750985" y="4259580"/>
            <a:ext cx="2246400" cy="673200"/>
            <a:chOff x="3534654" y="5779995"/>
            <a:chExt cx="1913665" cy="512925"/>
          </a:xfrm>
          <a:solidFill>
            <a:srgbClr val="FF0000"/>
          </a:solidFill>
        </p:grpSpPr>
        <p:sp>
          <p:nvSpPr>
            <p:cNvPr id="37" name="Rounded Rectangle 26">
              <a:extLst>
                <a:ext uri="{FF2B5EF4-FFF2-40B4-BE49-F238E27FC236}">
                  <a16:creationId xmlns:a16="http://schemas.microsoft.com/office/drawing/2014/main" id="{A4E290DD-8A7A-4D6C-99CC-658DC5F03337}"/>
                </a:ext>
              </a:extLst>
            </p:cNvPr>
            <p:cNvSpPr/>
            <p:nvPr/>
          </p:nvSpPr>
          <p:spPr>
            <a:xfrm>
              <a:off x="3534654" y="5779995"/>
              <a:ext cx="1913665" cy="51292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ZA"/>
            </a:p>
          </p:txBody>
        </p:sp>
        <p:sp>
          <p:nvSpPr>
            <p:cNvPr id="38" name="Rounded Rectangle 4">
              <a:extLst>
                <a:ext uri="{FF2B5EF4-FFF2-40B4-BE49-F238E27FC236}">
                  <a16:creationId xmlns:a16="http://schemas.microsoft.com/office/drawing/2014/main" id="{781E794A-C9F4-44D7-ADCD-B5916C51DBE6}"/>
                </a:ext>
              </a:extLst>
            </p:cNvPr>
            <p:cNvSpPr/>
            <p:nvPr/>
          </p:nvSpPr>
          <p:spPr>
            <a:xfrm>
              <a:off x="4042379" y="5930933"/>
              <a:ext cx="1028273" cy="21105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none" lIns="0" tIns="0" rIns="0" bIns="0" numCol="1" spcCol="1270" anchor="ctr" anchorCtr="0">
              <a:spAutoFit/>
            </a:bodyPr>
            <a:lstStyle/>
            <a:p>
              <a:pPr algn="ctr" defTabSz="711200">
                <a:lnSpc>
                  <a:spcPct val="90000"/>
                </a:lnSpc>
                <a:spcBef>
                  <a:spcPct val="0"/>
                </a:spcBef>
                <a:spcAft>
                  <a:spcPct val="35000"/>
                </a:spcAft>
              </a:pPr>
              <a:r>
                <a:rPr lang="en-ZA" sz="2000" b="1"/>
                <a:t>Ischemia</a:t>
              </a:r>
              <a:endParaRPr lang="en-ZA" sz="2000" b="1" dirty="0"/>
            </a:p>
          </p:txBody>
        </p:sp>
      </p:grpSp>
      <p:grpSp>
        <p:nvGrpSpPr>
          <p:cNvPr id="39" name="Group 38">
            <a:extLst>
              <a:ext uri="{FF2B5EF4-FFF2-40B4-BE49-F238E27FC236}">
                <a16:creationId xmlns:a16="http://schemas.microsoft.com/office/drawing/2014/main" id="{285FBBDC-69C8-4C48-AE64-86FB8CBDEE00}"/>
              </a:ext>
            </a:extLst>
          </p:cNvPr>
          <p:cNvGrpSpPr/>
          <p:nvPr/>
        </p:nvGrpSpPr>
        <p:grpSpPr>
          <a:xfrm>
            <a:off x="6750985" y="2705899"/>
            <a:ext cx="2246400" cy="673200"/>
            <a:chOff x="3534654" y="5779996"/>
            <a:chExt cx="1913665" cy="512925"/>
          </a:xfrm>
          <a:solidFill>
            <a:srgbClr val="00B050"/>
          </a:solidFill>
        </p:grpSpPr>
        <p:sp>
          <p:nvSpPr>
            <p:cNvPr id="40" name="Rounded Rectangle 26">
              <a:extLst>
                <a:ext uri="{FF2B5EF4-FFF2-40B4-BE49-F238E27FC236}">
                  <a16:creationId xmlns:a16="http://schemas.microsoft.com/office/drawing/2014/main" id="{CBE19C2C-EBB1-4882-A04F-FDA725D10D9E}"/>
                </a:ext>
              </a:extLst>
            </p:cNvPr>
            <p:cNvSpPr/>
            <p:nvPr/>
          </p:nvSpPr>
          <p:spPr>
            <a:xfrm>
              <a:off x="3534654" y="5779996"/>
              <a:ext cx="1913665" cy="51292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ZA"/>
            </a:p>
          </p:txBody>
        </p:sp>
        <p:sp>
          <p:nvSpPr>
            <p:cNvPr id="41" name="Rounded Rectangle 4">
              <a:extLst>
                <a:ext uri="{FF2B5EF4-FFF2-40B4-BE49-F238E27FC236}">
                  <a16:creationId xmlns:a16="http://schemas.microsoft.com/office/drawing/2014/main" id="{0FE97946-6DC0-4978-8E66-5DED4695FC7A}"/>
                </a:ext>
              </a:extLst>
            </p:cNvPr>
            <p:cNvSpPr/>
            <p:nvPr/>
          </p:nvSpPr>
          <p:spPr>
            <a:xfrm>
              <a:off x="3860075" y="5930933"/>
              <a:ext cx="1392880" cy="21105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none" lIns="0" tIns="0" rIns="0" bIns="0" numCol="1" spcCol="1270" anchor="ctr" anchorCtr="0">
              <a:spAutoFit/>
            </a:bodyPr>
            <a:lstStyle/>
            <a:p>
              <a:pPr algn="ctr" defTabSz="711200">
                <a:lnSpc>
                  <a:spcPct val="90000"/>
                </a:lnSpc>
                <a:spcBef>
                  <a:spcPct val="0"/>
                </a:spcBef>
                <a:spcAft>
                  <a:spcPct val="35000"/>
                </a:spcAft>
              </a:pPr>
              <a:r>
                <a:rPr lang="en-ZA" sz="2000" b="1" dirty="0"/>
                <a:t>Reperfusion</a:t>
              </a:r>
            </a:p>
          </p:txBody>
        </p:sp>
      </p:grpSp>
    </p:spTree>
    <p:extLst>
      <p:ext uri="{BB962C8B-B14F-4D97-AF65-F5344CB8AC3E}">
        <p14:creationId xmlns:p14="http://schemas.microsoft.com/office/powerpoint/2010/main" val="201708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140141697"/>
              </p:ext>
            </p:extLst>
          </p:nvPr>
        </p:nvGraphicFramePr>
        <p:xfrm>
          <a:off x="228600" y="-209550"/>
          <a:ext cx="87630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txBox="1">
            <a:spLocks/>
          </p:cNvSpPr>
          <p:nvPr/>
        </p:nvSpPr>
        <p:spPr>
          <a:xfrm>
            <a:off x="114300" y="571500"/>
            <a:ext cx="8229600" cy="1066800"/>
          </a:xfrm>
          <a:prstGeom prst="rect">
            <a:avLst/>
          </a:prstGeom>
        </p:spPr>
        <p:txBody>
          <a:bodyPr vert="horz" anchor="ctr">
            <a:normAutofit fontScale="92500" lnSpcReduction="20000"/>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ZA" dirty="0"/>
              <a:t>STUDY </a:t>
            </a:r>
          </a:p>
          <a:p>
            <a:r>
              <a:rPr lang="en-ZA" dirty="0"/>
              <a:t>DESIGN</a:t>
            </a:r>
          </a:p>
        </p:txBody>
      </p:sp>
      <p:sp>
        <p:nvSpPr>
          <p:cNvPr id="2" name="TextBox 1"/>
          <p:cNvSpPr txBox="1"/>
          <p:nvPr/>
        </p:nvSpPr>
        <p:spPr>
          <a:xfrm>
            <a:off x="5257800" y="4876802"/>
            <a:ext cx="3680298" cy="1200329"/>
          </a:xfrm>
          <a:prstGeom prst="rect">
            <a:avLst/>
          </a:prstGeom>
          <a:ln w="38100"/>
        </p:spPr>
        <p:style>
          <a:lnRef idx="2">
            <a:schemeClr val="accent3"/>
          </a:lnRef>
          <a:fillRef idx="1">
            <a:schemeClr val="lt1"/>
          </a:fillRef>
          <a:effectRef idx="0">
            <a:schemeClr val="accent3"/>
          </a:effectRef>
          <a:fontRef idx="minor">
            <a:schemeClr val="dk1"/>
          </a:fontRef>
        </p:style>
        <p:txBody>
          <a:bodyPr wrap="square" rtlCol="0">
            <a:spAutoFit/>
          </a:bodyPr>
          <a:lstStyle/>
          <a:p>
            <a:r>
              <a:rPr lang="en-ZA" b="1" dirty="0"/>
              <a:t>GRT = 60mg/kg Rat/day</a:t>
            </a:r>
          </a:p>
          <a:p>
            <a:pPr algn="ctr"/>
            <a:r>
              <a:rPr lang="en-ZA" b="1" dirty="0" err="1"/>
              <a:t>Afriplex</a:t>
            </a:r>
            <a:r>
              <a:rPr lang="en-ZA" b="1" dirty="0"/>
              <a:t> GRT</a:t>
            </a:r>
          </a:p>
          <a:p>
            <a:pPr algn="ctr"/>
            <a:endParaRPr lang="en-ZA" b="1" dirty="0"/>
          </a:p>
          <a:p>
            <a:r>
              <a:rPr lang="en-ZA" b="1" dirty="0"/>
              <a:t>Dissolved in 1mL Jelly Cube</a:t>
            </a:r>
          </a:p>
        </p:txBody>
      </p:sp>
      <p:sp>
        <p:nvSpPr>
          <p:cNvPr id="6" name="TextBox 5">
            <a:extLst>
              <a:ext uri="{FF2B5EF4-FFF2-40B4-BE49-F238E27FC236}">
                <a16:creationId xmlns:a16="http://schemas.microsoft.com/office/drawing/2014/main" id="{A27B9EC7-4EE3-46A2-83D0-E086BB65834A}"/>
              </a:ext>
            </a:extLst>
          </p:cNvPr>
          <p:cNvSpPr txBox="1"/>
          <p:nvPr/>
        </p:nvSpPr>
        <p:spPr>
          <a:xfrm>
            <a:off x="5219700" y="6200241"/>
            <a:ext cx="3680298" cy="646331"/>
          </a:xfrm>
          <a:prstGeom prst="rect">
            <a:avLst/>
          </a:prstGeom>
          <a:ln w="38100">
            <a:solidFill>
              <a:srgbClr val="FF000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ZA" b="1"/>
              <a:t>= HUMAN EQUIVALENT</a:t>
            </a:r>
          </a:p>
          <a:p>
            <a:pPr algn="ctr"/>
            <a:r>
              <a:rPr lang="en-ZA" b="1"/>
              <a:t>70 Cups of Rooibos Tea / DAY</a:t>
            </a:r>
            <a:endParaRPr lang="en-ZA" b="1" dirty="0"/>
          </a:p>
        </p:txBody>
      </p:sp>
    </p:spTree>
    <p:extLst>
      <p:ext uri="{BB962C8B-B14F-4D97-AF65-F5344CB8AC3E}">
        <p14:creationId xmlns:p14="http://schemas.microsoft.com/office/powerpoint/2010/main" val="40225618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94441179-F5F7-45ED-8C09-A5EAC1F86E57}"/>
                                            </p:graphicEl>
                                          </p:spTgt>
                                        </p:tgtEl>
                                        <p:attrNameLst>
                                          <p:attrName>style.visibility</p:attrName>
                                        </p:attrNameLst>
                                      </p:cBhvr>
                                      <p:to>
                                        <p:strVal val="visible"/>
                                      </p:to>
                                    </p:set>
                                    <p:animEffect transition="in" filter="fade">
                                      <p:cBhvr>
                                        <p:cTn id="7" dur="500"/>
                                        <p:tgtEl>
                                          <p:spTgt spid="4">
                                            <p:graphicEl>
                                              <a:dgm id="{94441179-F5F7-45ED-8C09-A5EAC1F86E57}"/>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graphicEl>
                                              <a:dgm id="{EBD4415C-4971-4017-85F8-74D2C94123D4}"/>
                                            </p:graphicEl>
                                          </p:spTgt>
                                        </p:tgtEl>
                                        <p:attrNameLst>
                                          <p:attrName>style.visibility</p:attrName>
                                        </p:attrNameLst>
                                      </p:cBhvr>
                                      <p:to>
                                        <p:strVal val="visible"/>
                                      </p:to>
                                    </p:set>
                                    <p:animEffect transition="in" filter="fade">
                                      <p:cBhvr>
                                        <p:cTn id="10" dur="500"/>
                                        <p:tgtEl>
                                          <p:spTgt spid="4">
                                            <p:graphicEl>
                                              <a:dgm id="{EBD4415C-4971-4017-85F8-74D2C94123D4}"/>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graphicEl>
                                              <a:dgm id="{90284B94-6ED6-4166-A04E-9CEF6A2F8D14}"/>
                                            </p:graphicEl>
                                          </p:spTgt>
                                        </p:tgtEl>
                                        <p:attrNameLst>
                                          <p:attrName>style.visibility</p:attrName>
                                        </p:attrNameLst>
                                      </p:cBhvr>
                                      <p:to>
                                        <p:strVal val="visible"/>
                                      </p:to>
                                    </p:set>
                                    <p:animEffect transition="in" filter="fade">
                                      <p:cBhvr>
                                        <p:cTn id="15" dur="500"/>
                                        <p:tgtEl>
                                          <p:spTgt spid="4">
                                            <p:graphicEl>
                                              <a:dgm id="{90284B94-6ED6-4166-A04E-9CEF6A2F8D14}"/>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graphicEl>
                                              <a:dgm id="{C3B14F37-17DA-408A-B310-6FBC972906B2}"/>
                                            </p:graphicEl>
                                          </p:spTgt>
                                        </p:tgtEl>
                                        <p:attrNameLst>
                                          <p:attrName>style.visibility</p:attrName>
                                        </p:attrNameLst>
                                      </p:cBhvr>
                                      <p:to>
                                        <p:strVal val="visible"/>
                                      </p:to>
                                    </p:set>
                                    <p:animEffect transition="in" filter="fade">
                                      <p:cBhvr>
                                        <p:cTn id="18" dur="500"/>
                                        <p:tgtEl>
                                          <p:spTgt spid="4">
                                            <p:graphicEl>
                                              <a:dgm id="{C3B14F37-17DA-408A-B310-6FBC972906B2}"/>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graphicEl>
                                              <a:dgm id="{EFD2D73D-3DDB-4575-ADD0-477336DE2789}"/>
                                            </p:graphicEl>
                                          </p:spTgt>
                                        </p:tgtEl>
                                        <p:attrNameLst>
                                          <p:attrName>style.visibility</p:attrName>
                                        </p:attrNameLst>
                                      </p:cBhvr>
                                      <p:to>
                                        <p:strVal val="visible"/>
                                      </p:to>
                                    </p:set>
                                    <p:animEffect transition="in" filter="fade">
                                      <p:cBhvr>
                                        <p:cTn id="21" dur="500"/>
                                        <p:tgtEl>
                                          <p:spTgt spid="4">
                                            <p:graphicEl>
                                              <a:dgm id="{EFD2D73D-3DDB-4575-ADD0-477336DE2789}"/>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graphicEl>
                                              <a:dgm id="{5CF9A47D-4C7A-47D6-825E-7F4198A1FB37}"/>
                                            </p:graphicEl>
                                          </p:spTgt>
                                        </p:tgtEl>
                                        <p:attrNameLst>
                                          <p:attrName>style.visibility</p:attrName>
                                        </p:attrNameLst>
                                      </p:cBhvr>
                                      <p:to>
                                        <p:strVal val="visible"/>
                                      </p:to>
                                    </p:set>
                                    <p:animEffect transition="in" filter="fade">
                                      <p:cBhvr>
                                        <p:cTn id="26" dur="500"/>
                                        <p:tgtEl>
                                          <p:spTgt spid="4">
                                            <p:graphicEl>
                                              <a:dgm id="{5CF9A47D-4C7A-47D6-825E-7F4198A1FB37}"/>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graphicEl>
                                              <a:dgm id="{E3787084-2F2D-4E60-8407-8F99F4BFC9DC}"/>
                                            </p:graphicEl>
                                          </p:spTgt>
                                        </p:tgtEl>
                                        <p:attrNameLst>
                                          <p:attrName>style.visibility</p:attrName>
                                        </p:attrNameLst>
                                      </p:cBhvr>
                                      <p:to>
                                        <p:strVal val="visible"/>
                                      </p:to>
                                    </p:set>
                                    <p:animEffect transition="in" filter="fade">
                                      <p:cBhvr>
                                        <p:cTn id="29" dur="500"/>
                                        <p:tgtEl>
                                          <p:spTgt spid="4">
                                            <p:graphicEl>
                                              <a:dgm id="{E3787084-2F2D-4E60-8407-8F99F4BFC9DC}"/>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graphicEl>
                                              <a:dgm id="{A86DFFEA-DCAF-4661-81C6-2A5B93CF5C90}"/>
                                            </p:graphicEl>
                                          </p:spTgt>
                                        </p:tgtEl>
                                        <p:attrNameLst>
                                          <p:attrName>style.visibility</p:attrName>
                                        </p:attrNameLst>
                                      </p:cBhvr>
                                      <p:to>
                                        <p:strVal val="visible"/>
                                      </p:to>
                                    </p:set>
                                    <p:animEffect transition="in" filter="fade">
                                      <p:cBhvr>
                                        <p:cTn id="32" dur="500"/>
                                        <p:tgtEl>
                                          <p:spTgt spid="4">
                                            <p:graphicEl>
                                              <a:dgm id="{A86DFFEA-DCAF-4661-81C6-2A5B93CF5C90}"/>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graphicEl>
                                              <a:dgm id="{0AC156AC-89F6-4788-ACA4-65D61C290D4D}"/>
                                            </p:graphicEl>
                                          </p:spTgt>
                                        </p:tgtEl>
                                        <p:attrNameLst>
                                          <p:attrName>style.visibility</p:attrName>
                                        </p:attrNameLst>
                                      </p:cBhvr>
                                      <p:to>
                                        <p:strVal val="visible"/>
                                      </p:to>
                                    </p:set>
                                    <p:animEffect transition="in" filter="fade">
                                      <p:cBhvr>
                                        <p:cTn id="37" dur="500"/>
                                        <p:tgtEl>
                                          <p:spTgt spid="4">
                                            <p:graphicEl>
                                              <a:dgm id="{0AC156AC-89F6-4788-ACA4-65D61C290D4D}"/>
                                            </p:graphic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
                                            <p:graphicEl>
                                              <a:dgm id="{B44AE172-FDBC-4DC3-918B-E8377DDEE9D2}"/>
                                            </p:graphicEl>
                                          </p:spTgt>
                                        </p:tgtEl>
                                        <p:attrNameLst>
                                          <p:attrName>style.visibility</p:attrName>
                                        </p:attrNameLst>
                                      </p:cBhvr>
                                      <p:to>
                                        <p:strVal val="visible"/>
                                      </p:to>
                                    </p:set>
                                    <p:animEffect transition="in" filter="fade">
                                      <p:cBhvr>
                                        <p:cTn id="40" dur="500"/>
                                        <p:tgtEl>
                                          <p:spTgt spid="4">
                                            <p:graphicEl>
                                              <a:dgm id="{B44AE172-FDBC-4DC3-918B-E8377DDEE9D2}"/>
                                            </p:graphic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
                                            <p:graphicEl>
                                              <a:dgm id="{CE49F856-5728-4B5D-A27D-F698AD781477}"/>
                                            </p:graphicEl>
                                          </p:spTgt>
                                        </p:tgtEl>
                                        <p:attrNameLst>
                                          <p:attrName>style.visibility</p:attrName>
                                        </p:attrNameLst>
                                      </p:cBhvr>
                                      <p:to>
                                        <p:strVal val="visible"/>
                                      </p:to>
                                    </p:set>
                                    <p:animEffect transition="in" filter="fade">
                                      <p:cBhvr>
                                        <p:cTn id="46" dur="500"/>
                                        <p:tgtEl>
                                          <p:spTgt spid="4">
                                            <p:graphicEl>
                                              <a:dgm id="{CE49F856-5728-4B5D-A27D-F698AD781477}"/>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
                                            <p:graphicEl>
                                              <a:dgm id="{5BE90029-D17A-4305-90DD-1B74E5D696F3}"/>
                                            </p:graphicEl>
                                          </p:spTgt>
                                        </p:tgtEl>
                                        <p:attrNameLst>
                                          <p:attrName>style.visibility</p:attrName>
                                        </p:attrNameLst>
                                      </p:cBhvr>
                                      <p:to>
                                        <p:strVal val="visible"/>
                                      </p:to>
                                    </p:set>
                                    <p:animEffect transition="in" filter="fade">
                                      <p:cBhvr>
                                        <p:cTn id="51" dur="500"/>
                                        <p:tgtEl>
                                          <p:spTgt spid="4">
                                            <p:graphicEl>
                                              <a:dgm id="{5BE90029-D17A-4305-90DD-1B74E5D696F3}"/>
                                            </p:graphic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
                                            <p:graphicEl>
                                              <a:dgm id="{FEFA3180-4EB1-4F83-AE0E-92D88962D175}"/>
                                            </p:graphicEl>
                                          </p:spTgt>
                                        </p:tgtEl>
                                        <p:attrNameLst>
                                          <p:attrName>style.visibility</p:attrName>
                                        </p:attrNameLst>
                                      </p:cBhvr>
                                      <p:to>
                                        <p:strVal val="visible"/>
                                      </p:to>
                                    </p:set>
                                    <p:animEffect transition="in" filter="fade">
                                      <p:cBhvr>
                                        <p:cTn id="54" dur="500"/>
                                        <p:tgtEl>
                                          <p:spTgt spid="4">
                                            <p:graphicEl>
                                              <a:dgm id="{FEFA3180-4EB1-4F83-AE0E-92D88962D175}"/>
                                            </p:graphic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
                                            <p:graphicEl>
                                              <a:dgm id="{9B92D635-ACCA-4D8D-A92F-2B0C4A7158DE}"/>
                                            </p:graphicEl>
                                          </p:spTgt>
                                        </p:tgtEl>
                                        <p:attrNameLst>
                                          <p:attrName>style.visibility</p:attrName>
                                        </p:attrNameLst>
                                      </p:cBhvr>
                                      <p:to>
                                        <p:strVal val="visible"/>
                                      </p:to>
                                    </p:set>
                                    <p:animEffect transition="in" filter="fade">
                                      <p:cBhvr>
                                        <p:cTn id="57" dur="500"/>
                                        <p:tgtEl>
                                          <p:spTgt spid="4">
                                            <p:graphicEl>
                                              <a:dgm id="{9B92D635-ACCA-4D8D-A92F-2B0C4A7158DE}"/>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graphicEl>
                                              <a:dgm id="{B131D7DF-534D-4F62-9F72-D8B105904A55}"/>
                                            </p:graphicEl>
                                          </p:spTgt>
                                        </p:tgtEl>
                                        <p:attrNameLst>
                                          <p:attrName>style.visibility</p:attrName>
                                        </p:attrNameLst>
                                      </p:cBhvr>
                                      <p:to>
                                        <p:strVal val="visible"/>
                                      </p:to>
                                    </p:set>
                                    <p:animEffect transition="in" filter="fade">
                                      <p:cBhvr>
                                        <p:cTn id="62" dur="500"/>
                                        <p:tgtEl>
                                          <p:spTgt spid="4">
                                            <p:graphicEl>
                                              <a:dgm id="{B131D7DF-534D-4F62-9F72-D8B105904A55}"/>
                                            </p:graphic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
                                            <p:graphicEl>
                                              <a:dgm id="{5612D87D-2B72-4E4B-B930-99125467AD6D}"/>
                                            </p:graphicEl>
                                          </p:spTgt>
                                        </p:tgtEl>
                                        <p:attrNameLst>
                                          <p:attrName>style.visibility</p:attrName>
                                        </p:attrNameLst>
                                      </p:cBhvr>
                                      <p:to>
                                        <p:strVal val="visible"/>
                                      </p:to>
                                    </p:set>
                                    <p:animEffect transition="in" filter="fade">
                                      <p:cBhvr>
                                        <p:cTn id="65" dur="500"/>
                                        <p:tgtEl>
                                          <p:spTgt spid="4">
                                            <p:graphicEl>
                                              <a:dgm id="{5612D87D-2B72-4E4B-B930-99125467AD6D}"/>
                                            </p:graphic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
                                            <p:graphicEl>
                                              <a:dgm id="{ED96E946-5457-4387-B473-DAE92E47DA5C}"/>
                                            </p:graphicEl>
                                          </p:spTgt>
                                        </p:tgtEl>
                                        <p:attrNameLst>
                                          <p:attrName>style.visibility</p:attrName>
                                        </p:attrNameLst>
                                      </p:cBhvr>
                                      <p:to>
                                        <p:strVal val="visible"/>
                                      </p:to>
                                    </p:set>
                                    <p:animEffect transition="in" filter="fade">
                                      <p:cBhvr>
                                        <p:cTn id="68" dur="500"/>
                                        <p:tgtEl>
                                          <p:spTgt spid="4">
                                            <p:graphicEl>
                                              <a:dgm id="{ED96E946-5457-4387-B473-DAE92E47DA5C}"/>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
                                            <p:graphicEl>
                                              <a:dgm id="{9A269205-6E19-479C-9768-DE67EF95BE1B}"/>
                                            </p:graphicEl>
                                          </p:spTgt>
                                        </p:tgtEl>
                                        <p:attrNameLst>
                                          <p:attrName>style.visibility</p:attrName>
                                        </p:attrNameLst>
                                      </p:cBhvr>
                                      <p:to>
                                        <p:strVal val="visible"/>
                                      </p:to>
                                    </p:set>
                                    <p:animEffect transition="in" filter="fade">
                                      <p:cBhvr>
                                        <p:cTn id="73" dur="500"/>
                                        <p:tgtEl>
                                          <p:spTgt spid="4">
                                            <p:graphicEl>
                                              <a:dgm id="{9A269205-6E19-479C-9768-DE67EF95BE1B}"/>
                                            </p:graphic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
                                            <p:graphicEl>
                                              <a:dgm id="{E5B64391-57F9-4E7D-82B9-D1AF2F796558}"/>
                                            </p:graphicEl>
                                          </p:spTgt>
                                        </p:tgtEl>
                                        <p:attrNameLst>
                                          <p:attrName>style.visibility</p:attrName>
                                        </p:attrNameLst>
                                      </p:cBhvr>
                                      <p:to>
                                        <p:strVal val="visible"/>
                                      </p:to>
                                    </p:set>
                                    <p:animEffect transition="in" filter="fade">
                                      <p:cBhvr>
                                        <p:cTn id="76" dur="500"/>
                                        <p:tgtEl>
                                          <p:spTgt spid="4">
                                            <p:graphicEl>
                                              <a:dgm id="{E5B64391-57F9-4E7D-82B9-D1AF2F796558}"/>
                                            </p:graphic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
                                            <p:graphicEl>
                                              <a:dgm id="{94240947-A284-4545-82F9-DEEEC711AC18}"/>
                                            </p:graphicEl>
                                          </p:spTgt>
                                        </p:tgtEl>
                                        <p:attrNameLst>
                                          <p:attrName>style.visibility</p:attrName>
                                        </p:attrNameLst>
                                      </p:cBhvr>
                                      <p:to>
                                        <p:strVal val="visible"/>
                                      </p:to>
                                    </p:set>
                                    <p:animEffect transition="in" filter="fade">
                                      <p:cBhvr>
                                        <p:cTn id="79" dur="500"/>
                                        <p:tgtEl>
                                          <p:spTgt spid="4">
                                            <p:graphicEl>
                                              <a:dgm id="{94240947-A284-4545-82F9-DEEEC711AC18}"/>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6"/>
                                        </p:tgtEl>
                                        <p:attrNameLst>
                                          <p:attrName>style.visibility</p:attrName>
                                        </p:attrNameLst>
                                      </p:cBhvr>
                                      <p:to>
                                        <p:strVal val="visible"/>
                                      </p:to>
                                    </p:set>
                                    <p:animEffect transition="in" filter="fade">
                                      <p:cBhvr>
                                        <p:cTn id="8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2" grpId="0" uiExpand="1"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3850"/>
            <a:ext cx="8229600" cy="1066800"/>
          </a:xfrm>
        </p:spPr>
        <p:txBody>
          <a:bodyPr/>
          <a:lstStyle/>
          <a:p>
            <a:r>
              <a:rPr lang="en-ZA" dirty="0"/>
              <a:t>Outline of Proposal</a:t>
            </a:r>
          </a:p>
        </p:txBody>
      </p:sp>
      <p:sp>
        <p:nvSpPr>
          <p:cNvPr id="3" name="Content Placeholder 2"/>
          <p:cNvSpPr>
            <a:spLocks noGrp="1"/>
          </p:cNvSpPr>
          <p:nvPr>
            <p:ph idx="1"/>
          </p:nvPr>
        </p:nvSpPr>
        <p:spPr>
          <a:xfrm>
            <a:off x="457200" y="1478970"/>
            <a:ext cx="8229600" cy="5600700"/>
          </a:xfrm>
        </p:spPr>
        <p:txBody>
          <a:bodyPr>
            <a:normAutofit fontScale="92500" lnSpcReduction="20000"/>
          </a:bodyPr>
          <a:lstStyle/>
          <a:p>
            <a:r>
              <a:rPr lang="en-ZA" dirty="0"/>
              <a:t>Condition</a:t>
            </a:r>
          </a:p>
          <a:p>
            <a:pPr lvl="1"/>
            <a:r>
              <a:rPr lang="en-ZA" dirty="0"/>
              <a:t>Cardiovascular Diseases</a:t>
            </a:r>
          </a:p>
          <a:p>
            <a:pPr lvl="2"/>
            <a:r>
              <a:rPr lang="en-ZA" dirty="0"/>
              <a:t>Obesity, Insulin Resistance, Diabetes</a:t>
            </a:r>
          </a:p>
          <a:p>
            <a:pPr lvl="2"/>
            <a:endParaRPr lang="en-ZA" dirty="0"/>
          </a:p>
          <a:p>
            <a:r>
              <a:rPr lang="en-ZA" dirty="0"/>
              <a:t>Treatment</a:t>
            </a:r>
          </a:p>
          <a:p>
            <a:pPr lvl="1"/>
            <a:r>
              <a:rPr lang="en-ZA" dirty="0"/>
              <a:t>Herbal Supplements</a:t>
            </a:r>
          </a:p>
          <a:p>
            <a:pPr lvl="2"/>
            <a:r>
              <a:rPr lang="en-ZA" dirty="0"/>
              <a:t>AFRIPLEX Green Rooibos Extract</a:t>
            </a:r>
          </a:p>
          <a:p>
            <a:pPr lvl="2"/>
            <a:endParaRPr lang="en-ZA" dirty="0"/>
          </a:p>
          <a:p>
            <a:r>
              <a:rPr lang="en-ZA" dirty="0"/>
              <a:t>Experimental Procedure</a:t>
            </a:r>
          </a:p>
          <a:p>
            <a:pPr lvl="1"/>
            <a:r>
              <a:rPr lang="en-ZA" dirty="0"/>
              <a:t>Aims</a:t>
            </a:r>
          </a:p>
          <a:p>
            <a:pPr lvl="2"/>
            <a:r>
              <a:rPr lang="en-ZA" dirty="0"/>
              <a:t>Animal Models and Techniques</a:t>
            </a:r>
          </a:p>
          <a:p>
            <a:pPr lvl="2"/>
            <a:endParaRPr lang="en-ZA" dirty="0"/>
          </a:p>
          <a:p>
            <a:r>
              <a:rPr lang="en-ZA" dirty="0"/>
              <a:t>Results</a:t>
            </a:r>
          </a:p>
          <a:p>
            <a:pPr marL="109728" indent="0">
              <a:buNone/>
            </a:pPr>
            <a:endParaRPr lang="en-ZA" dirty="0"/>
          </a:p>
          <a:p>
            <a:r>
              <a:rPr lang="en-ZA" sz="4800"/>
              <a:t>2018</a:t>
            </a:r>
            <a:endParaRPr lang="en-ZA" sz="4300" dirty="0"/>
          </a:p>
        </p:txBody>
      </p:sp>
      <p:pic>
        <p:nvPicPr>
          <p:cNvPr id="5" name="Picture 4" descr="A close up of a logo&#10;&#10;Description generated with very high confidence">
            <a:extLst>
              <a:ext uri="{FF2B5EF4-FFF2-40B4-BE49-F238E27FC236}">
                <a16:creationId xmlns:a16="http://schemas.microsoft.com/office/drawing/2014/main" id="{C66A626A-6FEA-42D7-B81F-84C51D1471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7578" y="1132818"/>
            <a:ext cx="898358" cy="1706880"/>
          </a:xfrm>
          <a:prstGeom prst="rect">
            <a:avLst/>
          </a:prstGeom>
        </p:spPr>
      </p:pic>
      <p:pic>
        <p:nvPicPr>
          <p:cNvPr id="7" name="Picture 6" descr="A close up of an animal&#10;&#10;Description generated with very high confidence">
            <a:extLst>
              <a:ext uri="{FF2B5EF4-FFF2-40B4-BE49-F238E27FC236}">
                <a16:creationId xmlns:a16="http://schemas.microsoft.com/office/drawing/2014/main" id="{EAC6FA49-E5CE-4067-A4B1-C960573B5D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5396" y="4221772"/>
            <a:ext cx="1590675" cy="1167468"/>
          </a:xfrm>
          <a:prstGeom prst="rect">
            <a:avLst/>
          </a:prstGeom>
        </p:spPr>
      </p:pic>
      <p:pic>
        <p:nvPicPr>
          <p:cNvPr id="9" name="Picture 8" descr="A close up of a logo&#10;&#10;Description generated with very high confidence">
            <a:extLst>
              <a:ext uri="{FF2B5EF4-FFF2-40B4-BE49-F238E27FC236}">
                <a16:creationId xmlns:a16="http://schemas.microsoft.com/office/drawing/2014/main" id="{27E9E607-4A1A-44A4-AEE0-3FA73025FC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1764" y="4837503"/>
            <a:ext cx="849106" cy="1061382"/>
          </a:xfrm>
          <a:prstGeom prst="rect">
            <a:avLst/>
          </a:prstGeom>
        </p:spPr>
      </p:pic>
      <p:pic>
        <p:nvPicPr>
          <p:cNvPr id="11" name="Picture 10" descr="A picture containing dinosaur&#10;&#10;Description generated with high confidence">
            <a:extLst>
              <a:ext uri="{FF2B5EF4-FFF2-40B4-BE49-F238E27FC236}">
                <a16:creationId xmlns:a16="http://schemas.microsoft.com/office/drawing/2014/main" id="{AA8C06EF-BC84-46BA-A7EC-A41E010E04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892715">
            <a:off x="7736481" y="6109220"/>
            <a:ext cx="345695" cy="592053"/>
          </a:xfrm>
          <a:prstGeom prst="rect">
            <a:avLst/>
          </a:prstGeom>
        </p:spPr>
      </p:pic>
      <p:pic>
        <p:nvPicPr>
          <p:cNvPr id="13" name="Picture 12" descr="A close up of an animal&#10;&#10;Description generated with high confidence">
            <a:extLst>
              <a:ext uri="{FF2B5EF4-FFF2-40B4-BE49-F238E27FC236}">
                <a16:creationId xmlns:a16="http://schemas.microsoft.com/office/drawing/2014/main" id="{55CE3B70-EF5C-4E47-8435-FD261B518F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54330" y="2782161"/>
            <a:ext cx="1986545" cy="1009358"/>
          </a:xfrm>
          <a:prstGeom prst="rect">
            <a:avLst/>
          </a:prstGeom>
        </p:spPr>
      </p:pic>
      <p:pic>
        <p:nvPicPr>
          <p:cNvPr id="15" name="Picture 14" descr="A picture containing sky, outdoor&#10;&#10;Description generated with high confidence">
            <a:extLst>
              <a:ext uri="{FF2B5EF4-FFF2-40B4-BE49-F238E27FC236}">
                <a16:creationId xmlns:a16="http://schemas.microsoft.com/office/drawing/2014/main" id="{A33455C3-E992-4D89-B82F-4FFEF609A8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4720" y="3428560"/>
            <a:ext cx="1392879" cy="663666"/>
          </a:xfrm>
          <a:prstGeom prst="rect">
            <a:avLst/>
          </a:prstGeom>
        </p:spPr>
      </p:pic>
      <p:pic>
        <p:nvPicPr>
          <p:cNvPr id="17" name="Picture 16" descr="A close up of a logo&#10;&#10;Description generated with very high confidence">
            <a:extLst>
              <a:ext uri="{FF2B5EF4-FFF2-40B4-BE49-F238E27FC236}">
                <a16:creationId xmlns:a16="http://schemas.microsoft.com/office/drawing/2014/main" id="{8ACF942D-4D08-442A-B0BD-17B6CA8F2DB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99038" y="903681"/>
            <a:ext cx="871132" cy="1293228"/>
          </a:xfrm>
          <a:prstGeom prst="rect">
            <a:avLst/>
          </a:prstGeom>
        </p:spPr>
      </p:pic>
      <p:sp>
        <p:nvSpPr>
          <p:cNvPr id="18" name="Arrow: Right 17">
            <a:extLst>
              <a:ext uri="{FF2B5EF4-FFF2-40B4-BE49-F238E27FC236}">
                <a16:creationId xmlns:a16="http://schemas.microsoft.com/office/drawing/2014/main" id="{9F7BF7CC-CDB6-4C82-9EFB-A52270B8FEC5}"/>
              </a:ext>
            </a:extLst>
          </p:cNvPr>
          <p:cNvSpPr/>
          <p:nvPr/>
        </p:nvSpPr>
        <p:spPr>
          <a:xfrm rot="1577323">
            <a:off x="7482619" y="1550295"/>
            <a:ext cx="345424" cy="20141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ZA"/>
          </a:p>
        </p:txBody>
      </p:sp>
      <p:sp>
        <p:nvSpPr>
          <p:cNvPr id="21" name="Arrow: Right 20">
            <a:extLst>
              <a:ext uri="{FF2B5EF4-FFF2-40B4-BE49-F238E27FC236}">
                <a16:creationId xmlns:a16="http://schemas.microsoft.com/office/drawing/2014/main" id="{4DDE1ABB-8DCD-4869-B510-429E938D1033}"/>
              </a:ext>
            </a:extLst>
          </p:cNvPr>
          <p:cNvSpPr/>
          <p:nvPr/>
        </p:nvSpPr>
        <p:spPr>
          <a:xfrm rot="8424500">
            <a:off x="7473131" y="2648920"/>
            <a:ext cx="345424" cy="20141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ZA"/>
          </a:p>
        </p:txBody>
      </p:sp>
      <p:sp>
        <p:nvSpPr>
          <p:cNvPr id="22" name="Arrow: Right 21">
            <a:extLst>
              <a:ext uri="{FF2B5EF4-FFF2-40B4-BE49-F238E27FC236}">
                <a16:creationId xmlns:a16="http://schemas.microsoft.com/office/drawing/2014/main" id="{6C819D32-3A22-4E49-B045-FF03088EB583}"/>
              </a:ext>
            </a:extLst>
          </p:cNvPr>
          <p:cNvSpPr/>
          <p:nvPr/>
        </p:nvSpPr>
        <p:spPr>
          <a:xfrm rot="1577323">
            <a:off x="7493043" y="3364442"/>
            <a:ext cx="345424" cy="20141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ZA"/>
          </a:p>
        </p:txBody>
      </p:sp>
      <p:sp>
        <p:nvSpPr>
          <p:cNvPr id="23" name="Arrow: Right 22">
            <a:extLst>
              <a:ext uri="{FF2B5EF4-FFF2-40B4-BE49-F238E27FC236}">
                <a16:creationId xmlns:a16="http://schemas.microsoft.com/office/drawing/2014/main" id="{6AD276F7-C5F1-46CE-B6AE-5766AD4B3BFD}"/>
              </a:ext>
            </a:extLst>
          </p:cNvPr>
          <p:cNvSpPr/>
          <p:nvPr/>
        </p:nvSpPr>
        <p:spPr>
          <a:xfrm rot="8424500">
            <a:off x="7480442" y="4113878"/>
            <a:ext cx="345424" cy="20141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ZA"/>
          </a:p>
        </p:txBody>
      </p:sp>
      <p:sp>
        <p:nvSpPr>
          <p:cNvPr id="24" name="Arrow: Right 23">
            <a:extLst>
              <a:ext uri="{FF2B5EF4-FFF2-40B4-BE49-F238E27FC236}">
                <a16:creationId xmlns:a16="http://schemas.microsoft.com/office/drawing/2014/main" id="{E0D796AB-E930-407F-B9F6-3E701CE0FB96}"/>
              </a:ext>
            </a:extLst>
          </p:cNvPr>
          <p:cNvSpPr/>
          <p:nvPr/>
        </p:nvSpPr>
        <p:spPr>
          <a:xfrm rot="1577323">
            <a:off x="7480443" y="5001886"/>
            <a:ext cx="345424" cy="20141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ZA"/>
          </a:p>
        </p:txBody>
      </p:sp>
      <p:sp>
        <p:nvSpPr>
          <p:cNvPr id="25" name="Arrow: Right 24">
            <a:extLst>
              <a:ext uri="{FF2B5EF4-FFF2-40B4-BE49-F238E27FC236}">
                <a16:creationId xmlns:a16="http://schemas.microsoft.com/office/drawing/2014/main" id="{AB9EF8BC-5A48-4B53-B276-E40B3F7076C9}"/>
              </a:ext>
            </a:extLst>
          </p:cNvPr>
          <p:cNvSpPr/>
          <p:nvPr/>
        </p:nvSpPr>
        <p:spPr>
          <a:xfrm rot="8424500">
            <a:off x="7493041" y="5788757"/>
            <a:ext cx="345424" cy="20141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ZA"/>
          </a:p>
        </p:txBody>
      </p:sp>
      <p:pic>
        <p:nvPicPr>
          <p:cNvPr id="26" name="Picture 25">
            <a:extLst>
              <a:ext uri="{FF2B5EF4-FFF2-40B4-BE49-F238E27FC236}">
                <a16:creationId xmlns:a16="http://schemas.microsoft.com/office/drawing/2014/main" id="{4FB22B30-1990-48E4-BC97-586EA05DAB73}"/>
              </a:ext>
            </a:extLst>
          </p:cNvPr>
          <p:cNvPicPr>
            <a:picLocks noChangeAspect="1"/>
          </p:cNvPicPr>
          <p:nvPr/>
        </p:nvPicPr>
        <p:blipFill>
          <a:blip r:embed="rId10"/>
          <a:stretch>
            <a:fillRect/>
          </a:stretch>
        </p:blipFill>
        <p:spPr>
          <a:xfrm>
            <a:off x="7030249" y="6063921"/>
            <a:ext cx="543175" cy="504098"/>
          </a:xfrm>
          <a:prstGeom prst="rect">
            <a:avLst/>
          </a:prstGeom>
        </p:spPr>
      </p:pic>
      <p:pic>
        <p:nvPicPr>
          <p:cNvPr id="27" name="Picture 26">
            <a:extLst>
              <a:ext uri="{FF2B5EF4-FFF2-40B4-BE49-F238E27FC236}">
                <a16:creationId xmlns:a16="http://schemas.microsoft.com/office/drawing/2014/main" id="{E2C29A1D-8C6B-46CA-BE47-7C183D48A616}"/>
              </a:ext>
            </a:extLst>
          </p:cNvPr>
          <p:cNvPicPr>
            <a:picLocks noChangeAspect="1"/>
          </p:cNvPicPr>
          <p:nvPr/>
        </p:nvPicPr>
        <p:blipFill>
          <a:blip r:embed="rId11"/>
          <a:stretch>
            <a:fillRect/>
          </a:stretch>
        </p:blipFill>
        <p:spPr>
          <a:xfrm>
            <a:off x="6916922" y="5663683"/>
            <a:ext cx="384912" cy="351696"/>
          </a:xfrm>
          <a:prstGeom prst="rect">
            <a:avLst/>
          </a:prstGeom>
        </p:spPr>
      </p:pic>
    </p:spTree>
    <p:extLst>
      <p:ext uri="{BB962C8B-B14F-4D97-AF65-F5344CB8AC3E}">
        <p14:creationId xmlns:p14="http://schemas.microsoft.com/office/powerpoint/2010/main" val="40336071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500"/>
                                        <p:tgtEl>
                                          <p:spTgt spid="3">
                                            <p:txEl>
                                              <p:pRg st="5" end="5"/>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par>
                          <p:cTn id="49" fill="hold">
                            <p:stCondLst>
                              <p:cond delay="2000"/>
                            </p:stCondLst>
                            <p:childTnLst>
                              <p:par>
                                <p:cTn id="50" presetID="10" presetClass="entr" presetSubtype="0"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animEffect transition="in" filter="fade">
                                      <p:cBhvr>
                                        <p:cTn id="57" dur="500"/>
                                        <p:tgtEl>
                                          <p:spTgt spid="3">
                                            <p:txEl>
                                              <p:pRg st="8" end="8"/>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3">
                                            <p:txEl>
                                              <p:pRg st="9" end="9"/>
                                            </p:txEl>
                                          </p:spTgt>
                                        </p:tgtEl>
                                        <p:attrNameLst>
                                          <p:attrName>style.visibility</p:attrName>
                                        </p:attrNameLst>
                                      </p:cBhvr>
                                      <p:to>
                                        <p:strVal val="visible"/>
                                      </p:to>
                                    </p:set>
                                    <p:animEffect transition="in" filter="fade">
                                      <p:cBhvr>
                                        <p:cTn id="60" dur="500"/>
                                        <p:tgtEl>
                                          <p:spTgt spid="3">
                                            <p:txEl>
                                              <p:pRg st="9" end="9"/>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3">
                                            <p:txEl>
                                              <p:pRg st="10" end="10"/>
                                            </p:txEl>
                                          </p:spTgt>
                                        </p:tgtEl>
                                        <p:attrNameLst>
                                          <p:attrName>style.visibility</p:attrName>
                                        </p:attrNameLst>
                                      </p:cBhvr>
                                      <p:to>
                                        <p:strVal val="visible"/>
                                      </p:to>
                                    </p:set>
                                    <p:animEffect transition="in" filter="fade">
                                      <p:cBhvr>
                                        <p:cTn id="63" dur="500"/>
                                        <p:tgtEl>
                                          <p:spTgt spid="3">
                                            <p:txEl>
                                              <p:pRg st="10" end="10"/>
                                            </p:txEl>
                                          </p:spTgt>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par>
                          <p:cTn id="68" fill="hold">
                            <p:stCondLst>
                              <p:cond delay="1000"/>
                            </p:stCondLst>
                            <p:childTnLst>
                              <p:par>
                                <p:cTn id="69" presetID="10" presetClass="entr" presetSubtype="0" fill="hold" nodeType="after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500"/>
                                        <p:tgtEl>
                                          <p:spTgt spid="7"/>
                                        </p:tgtEl>
                                      </p:cBhvr>
                                    </p:animEffect>
                                  </p:childTnLst>
                                </p:cTn>
                              </p:par>
                            </p:childTnLst>
                          </p:cTn>
                        </p:par>
                        <p:par>
                          <p:cTn id="72" fill="hold">
                            <p:stCondLst>
                              <p:cond delay="1500"/>
                            </p:stCondLst>
                            <p:childTnLst>
                              <p:par>
                                <p:cTn id="73" presetID="10" presetClass="entr" presetSubtype="0" fill="hold" grpId="0" nodeType="after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500"/>
                                        <p:tgtEl>
                                          <p:spTgt spid="24"/>
                                        </p:tgtEl>
                                      </p:cBhvr>
                                    </p:animEffect>
                                  </p:childTnLst>
                                </p:cTn>
                              </p:par>
                            </p:childTnLst>
                          </p:cTn>
                        </p:par>
                        <p:par>
                          <p:cTn id="76" fill="hold">
                            <p:stCondLst>
                              <p:cond delay="2000"/>
                            </p:stCondLst>
                            <p:childTnLst>
                              <p:par>
                                <p:cTn id="77" presetID="10" presetClass="entr" presetSubtype="0" fill="hold" nodeType="after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fade">
                                      <p:cBhvr>
                                        <p:cTn id="79" dur="500"/>
                                        <p:tgtEl>
                                          <p:spTgt spid="9"/>
                                        </p:tgtEl>
                                      </p:cBhvr>
                                    </p:animEffect>
                                  </p:childTnLst>
                                </p:cTn>
                              </p:par>
                            </p:childTnLst>
                          </p:cTn>
                        </p:par>
                        <p:par>
                          <p:cTn id="80" fill="hold">
                            <p:stCondLst>
                              <p:cond delay="2500"/>
                            </p:stCondLst>
                            <p:childTnLst>
                              <p:par>
                                <p:cTn id="81" presetID="10" presetClass="entr" presetSubtype="0" fill="hold" grpId="0" nodeType="after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childTnLst>
                                </p:cTn>
                              </p:par>
                            </p:childTnLst>
                          </p:cTn>
                        </p:par>
                        <p:par>
                          <p:cTn id="84" fill="hold">
                            <p:stCondLst>
                              <p:cond delay="3000"/>
                            </p:stCondLst>
                            <p:childTnLst>
                              <p:par>
                                <p:cTn id="85" presetID="10" presetClass="entr" presetSubtype="0" fill="hold" nodeType="after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par>
                                <p:cTn id="88" presetID="10" presetClass="entr" presetSubtype="0" fill="hold" nodeType="withEffect">
                                  <p:stCondLst>
                                    <p:cond delay="0"/>
                                  </p:stCondLst>
                                  <p:childTnLst>
                                    <p:set>
                                      <p:cBhvr>
                                        <p:cTn id="89" dur="1" fill="hold">
                                          <p:stCondLst>
                                            <p:cond delay="0"/>
                                          </p:stCondLst>
                                        </p:cTn>
                                        <p:tgtEl>
                                          <p:spTgt spid="26"/>
                                        </p:tgtEl>
                                        <p:attrNameLst>
                                          <p:attrName>style.visibility</p:attrName>
                                        </p:attrNameLst>
                                      </p:cBhvr>
                                      <p:to>
                                        <p:strVal val="visible"/>
                                      </p:to>
                                    </p:set>
                                    <p:animEffect transition="in" filter="fade">
                                      <p:cBhvr>
                                        <p:cTn id="90" dur="500"/>
                                        <p:tgtEl>
                                          <p:spTgt spid="26"/>
                                        </p:tgtEl>
                                      </p:cBhvr>
                                    </p:animEffect>
                                  </p:childTnLst>
                                </p:cTn>
                              </p:par>
                              <p:par>
                                <p:cTn id="91" presetID="10" presetClass="entr" presetSubtype="0" fill="hold" nodeType="with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fade">
                                      <p:cBhvr>
                                        <p:cTn id="93" dur="500"/>
                                        <p:tgtEl>
                                          <p:spTgt spid="11"/>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3">
                                            <p:txEl>
                                              <p:pRg st="12" end="12"/>
                                            </p:txEl>
                                          </p:spTgt>
                                        </p:tgtEl>
                                        <p:attrNameLst>
                                          <p:attrName>style.visibility</p:attrName>
                                        </p:attrNameLst>
                                      </p:cBhvr>
                                      <p:to>
                                        <p:strVal val="visible"/>
                                      </p:to>
                                    </p:set>
                                    <p:animEffect transition="in" filter="fade">
                                      <p:cBhvr>
                                        <p:cTn id="98" dur="500"/>
                                        <p:tgtEl>
                                          <p:spTgt spid="3">
                                            <p:txEl>
                                              <p:pRg st="12" end="12"/>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3">
                                            <p:txEl>
                                              <p:pRg st="14" end="14"/>
                                            </p:txEl>
                                          </p:spTgt>
                                        </p:tgtEl>
                                        <p:attrNameLst>
                                          <p:attrName>style.visibility</p:attrName>
                                        </p:attrNameLst>
                                      </p:cBhvr>
                                      <p:to>
                                        <p:strVal val="visible"/>
                                      </p:to>
                                    </p:set>
                                    <p:animEffect transition="in" filter="fade">
                                      <p:cBhvr>
                                        <p:cTn id="103"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2" grpId="0" animBg="1"/>
      <p:bldP spid="23" grpId="0" animBg="1"/>
      <p:bldP spid="24" grpId="0" animBg="1"/>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a:p>
        </p:txBody>
      </p:sp>
      <p:pic>
        <p:nvPicPr>
          <p:cNvPr id="14338" name="Picture 2" descr="http://lifewords.org/wp-content/uploads/2015/03/Victor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4479" y="2"/>
            <a:ext cx="11032959" cy="68955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85899" y="76202"/>
            <a:ext cx="6172200" cy="1015663"/>
          </a:xfrm>
          <a:prstGeom prst="rect">
            <a:avLst/>
          </a:prstGeom>
          <a:noFill/>
        </p:spPr>
        <p:txBody>
          <a:bodyPr wrap="square" rtlCol="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ZA" sz="6000" b="1" dirty="0">
                <a:ln>
                  <a:prstDash val="solid"/>
                </a:ln>
                <a:solidFill>
                  <a:srgbClr val="C00000"/>
                </a:solidFill>
                <a:effectLst>
                  <a:glow rad="101600">
                    <a:srgbClr val="C00000">
                      <a:alpha val="40000"/>
                    </a:srgbClr>
                  </a:glow>
                  <a:outerShdw blurRad="88000" dist="50800" dir="5040000" algn="tl">
                    <a:schemeClr val="accent4">
                      <a:tint val="80000"/>
                      <a:satMod val="250000"/>
                      <a:alpha val="45000"/>
                    </a:schemeClr>
                  </a:outerShdw>
                </a:effectLst>
                <a:latin typeface="Eras Demi ITC" panose="020B0805030504020804" pitchFamily="34" charset="0"/>
              </a:rPr>
              <a:t>Results</a:t>
            </a:r>
          </a:p>
        </p:txBody>
      </p:sp>
      <p:sp>
        <p:nvSpPr>
          <p:cNvPr id="6" name="TextBox 5">
            <a:extLst>
              <a:ext uri="{FF2B5EF4-FFF2-40B4-BE49-F238E27FC236}">
                <a16:creationId xmlns:a16="http://schemas.microsoft.com/office/drawing/2014/main" id="{1BC2DA35-5FCB-4044-A915-B29E21E5E505}"/>
              </a:ext>
            </a:extLst>
          </p:cNvPr>
          <p:cNvSpPr txBox="1"/>
          <p:nvPr/>
        </p:nvSpPr>
        <p:spPr>
          <a:xfrm>
            <a:off x="5791200" y="2124362"/>
            <a:ext cx="457200" cy="1323439"/>
          </a:xfrm>
          <a:prstGeom prst="rect">
            <a:avLst/>
          </a:prstGeom>
          <a:noFill/>
        </p:spPr>
        <p:txBody>
          <a:bodyPr wrap="square" rtlCol="0">
            <a:spAutoFit/>
          </a:bodyPr>
          <a:lstStyle/>
          <a:p>
            <a:r>
              <a:rPr lang="en-ZA" sz="8000" dirty="0">
                <a:solidFill>
                  <a:schemeClr val="bg2">
                    <a:lumMod val="90000"/>
                  </a:schemeClr>
                </a:solidFill>
              </a:rPr>
              <a:t>1</a:t>
            </a:r>
            <a:endParaRPr lang="en-ZA" dirty="0">
              <a:solidFill>
                <a:schemeClr val="bg2">
                  <a:lumMod val="90000"/>
                </a:schemeClr>
              </a:solidFill>
            </a:endParaRPr>
          </a:p>
        </p:txBody>
      </p:sp>
    </p:spTree>
    <p:extLst>
      <p:ext uri="{BB962C8B-B14F-4D97-AF65-F5344CB8AC3E}">
        <p14:creationId xmlns:p14="http://schemas.microsoft.com/office/powerpoint/2010/main" val="27399158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Food Consumption</a:t>
            </a:r>
            <a:endParaRPr lang="en-ZA"/>
          </a:p>
        </p:txBody>
      </p:sp>
      <p:pic>
        <p:nvPicPr>
          <p:cNvPr id="5" name="Picture 4">
            <a:extLst>
              <a:ext uri="{FF2B5EF4-FFF2-40B4-BE49-F238E27FC236}">
                <a16:creationId xmlns:a16="http://schemas.microsoft.com/office/drawing/2014/main" id="{F6D2A2FF-59DC-4E1A-BB4E-90E8738F2F46}"/>
              </a:ext>
            </a:extLst>
          </p:cNvPr>
          <p:cNvPicPr>
            <a:picLocks noChangeAspect="1"/>
          </p:cNvPicPr>
          <p:nvPr/>
        </p:nvPicPr>
        <p:blipFill>
          <a:blip r:embed="rId3"/>
          <a:stretch>
            <a:fillRect/>
          </a:stretch>
        </p:blipFill>
        <p:spPr>
          <a:xfrm>
            <a:off x="1695811" y="2438402"/>
            <a:ext cx="5752381" cy="3628571"/>
          </a:xfrm>
          <a:prstGeom prst="rect">
            <a:avLst/>
          </a:prstGeom>
        </p:spPr>
      </p:pic>
    </p:spTree>
    <p:extLst>
      <p:ext uri="{BB962C8B-B14F-4D97-AF65-F5344CB8AC3E}">
        <p14:creationId xmlns:p14="http://schemas.microsoft.com/office/powerpoint/2010/main" val="641601489"/>
      </p:ext>
    </p:extLst>
  </p:cSld>
  <p:clrMapOvr>
    <a:masterClrMapping/>
  </p:clrMapOvr>
  <p:transition spd="slow">
    <p:push/>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Water Consumption</a:t>
            </a:r>
            <a:endParaRPr lang="en-ZA"/>
          </a:p>
        </p:txBody>
      </p:sp>
      <p:pic>
        <p:nvPicPr>
          <p:cNvPr id="4" name="Picture 3">
            <a:extLst>
              <a:ext uri="{FF2B5EF4-FFF2-40B4-BE49-F238E27FC236}">
                <a16:creationId xmlns:a16="http://schemas.microsoft.com/office/drawing/2014/main" id="{7B16A665-B90B-4B33-B443-23415CC91C88}"/>
              </a:ext>
            </a:extLst>
          </p:cNvPr>
          <p:cNvPicPr>
            <a:picLocks noChangeAspect="1"/>
          </p:cNvPicPr>
          <p:nvPr/>
        </p:nvPicPr>
        <p:blipFill>
          <a:blip r:embed="rId3"/>
          <a:stretch>
            <a:fillRect/>
          </a:stretch>
        </p:blipFill>
        <p:spPr>
          <a:xfrm>
            <a:off x="1581524" y="2438400"/>
            <a:ext cx="5980952" cy="3600000"/>
          </a:xfrm>
          <a:prstGeom prst="rect">
            <a:avLst/>
          </a:prstGeom>
        </p:spPr>
      </p:pic>
    </p:spTree>
    <p:extLst>
      <p:ext uri="{BB962C8B-B14F-4D97-AF65-F5344CB8AC3E}">
        <p14:creationId xmlns:p14="http://schemas.microsoft.com/office/powerpoint/2010/main" val="1759457243"/>
      </p:ext>
    </p:extLst>
  </p:cSld>
  <p:clrMapOvr>
    <a:masterClrMapping/>
  </p:clrMapOvr>
  <p:transition spd="slow">
    <p:push/>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Body Mass and Intraperitoneal Fat</a:t>
            </a:r>
            <a:endParaRPr lang="en-ZA"/>
          </a:p>
        </p:txBody>
      </p:sp>
      <p:sp>
        <p:nvSpPr>
          <p:cNvPr id="6" name="Rectangle 5">
            <a:extLst>
              <a:ext uri="{FF2B5EF4-FFF2-40B4-BE49-F238E27FC236}">
                <a16:creationId xmlns:a16="http://schemas.microsoft.com/office/drawing/2014/main" id="{4B690C06-DE47-48DD-8F61-B46F09D21EA9}"/>
              </a:ext>
            </a:extLst>
          </p:cNvPr>
          <p:cNvSpPr/>
          <p:nvPr/>
        </p:nvSpPr>
        <p:spPr>
          <a:xfrm>
            <a:off x="241398" y="2266458"/>
            <a:ext cx="3326950" cy="43142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Rectangle 6">
            <a:extLst>
              <a:ext uri="{FF2B5EF4-FFF2-40B4-BE49-F238E27FC236}">
                <a16:creationId xmlns:a16="http://schemas.microsoft.com/office/drawing/2014/main" id="{DDFDE502-233B-4CD6-977E-C1D150AFF7D6}"/>
              </a:ext>
            </a:extLst>
          </p:cNvPr>
          <p:cNvSpPr/>
          <p:nvPr/>
        </p:nvSpPr>
        <p:spPr>
          <a:xfrm>
            <a:off x="4058105" y="2268753"/>
            <a:ext cx="4866668" cy="43119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1" name="Picture 10">
            <a:extLst>
              <a:ext uri="{FF2B5EF4-FFF2-40B4-BE49-F238E27FC236}">
                <a16:creationId xmlns:a16="http://schemas.microsoft.com/office/drawing/2014/main" id="{B572EC03-B0C9-4044-95C3-DF355A959F77}"/>
              </a:ext>
            </a:extLst>
          </p:cNvPr>
          <p:cNvPicPr>
            <a:picLocks noChangeAspect="1"/>
          </p:cNvPicPr>
          <p:nvPr/>
        </p:nvPicPr>
        <p:blipFill>
          <a:blip r:embed="rId3"/>
          <a:stretch>
            <a:fillRect/>
          </a:stretch>
        </p:blipFill>
        <p:spPr>
          <a:xfrm>
            <a:off x="241399" y="3016448"/>
            <a:ext cx="3326950" cy="3564297"/>
          </a:xfrm>
          <a:prstGeom prst="rect">
            <a:avLst/>
          </a:prstGeom>
        </p:spPr>
      </p:pic>
      <p:pic>
        <p:nvPicPr>
          <p:cNvPr id="14" name="Picture 13">
            <a:extLst>
              <a:ext uri="{FF2B5EF4-FFF2-40B4-BE49-F238E27FC236}">
                <a16:creationId xmlns:a16="http://schemas.microsoft.com/office/drawing/2014/main" id="{1D851380-8840-488C-AC0D-563584E69902}"/>
              </a:ext>
            </a:extLst>
          </p:cNvPr>
          <p:cNvPicPr>
            <a:picLocks noChangeAspect="1"/>
          </p:cNvPicPr>
          <p:nvPr/>
        </p:nvPicPr>
        <p:blipFill>
          <a:blip r:embed="rId4"/>
          <a:stretch>
            <a:fillRect/>
          </a:stretch>
        </p:blipFill>
        <p:spPr>
          <a:xfrm>
            <a:off x="4058107" y="2291613"/>
            <a:ext cx="4866667" cy="4314286"/>
          </a:xfrm>
          <a:prstGeom prst="rect">
            <a:avLst/>
          </a:prstGeom>
        </p:spPr>
      </p:pic>
    </p:spTree>
    <p:extLst>
      <p:ext uri="{BB962C8B-B14F-4D97-AF65-F5344CB8AC3E}">
        <p14:creationId xmlns:p14="http://schemas.microsoft.com/office/powerpoint/2010/main" val="133790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Oral Glucose Tolerance Test</a:t>
            </a:r>
            <a:endParaRPr lang="en-ZA"/>
          </a:p>
        </p:txBody>
      </p:sp>
      <p:graphicFrame>
        <p:nvGraphicFramePr>
          <p:cNvPr id="4" name="Object 3">
            <a:extLst>
              <a:ext uri="{FF2B5EF4-FFF2-40B4-BE49-F238E27FC236}">
                <a16:creationId xmlns:a16="http://schemas.microsoft.com/office/drawing/2014/main" id="{901BB617-BC7C-412B-9B8B-024B8F1BA7A5}"/>
              </a:ext>
            </a:extLst>
          </p:cNvPr>
          <p:cNvGraphicFramePr>
            <a:graphicFrameLocks noChangeAspect="1"/>
          </p:cNvGraphicFramePr>
          <p:nvPr>
            <p:extLst>
              <p:ext uri="{D42A27DB-BD31-4B8C-83A1-F6EECF244321}">
                <p14:modId xmlns:p14="http://schemas.microsoft.com/office/powerpoint/2010/main" val="797448201"/>
              </p:ext>
            </p:extLst>
          </p:nvPr>
        </p:nvGraphicFramePr>
        <p:xfrm>
          <a:off x="469900" y="2175041"/>
          <a:ext cx="8204200" cy="4675188"/>
        </p:xfrm>
        <a:graphic>
          <a:graphicData uri="http://schemas.openxmlformats.org/presentationml/2006/ole">
            <mc:AlternateContent xmlns:mc="http://schemas.openxmlformats.org/markup-compatibility/2006">
              <mc:Choice xmlns:v="urn:schemas-microsoft-com:vml" Requires="v">
                <p:oleObj spid="_x0000_s12351" name="Prism 7" r:id="rId4" imgW="8203892" imgH="4674439" progId="Prism7.Document">
                  <p:embed/>
                </p:oleObj>
              </mc:Choice>
              <mc:Fallback>
                <p:oleObj name="Prism 7" r:id="rId4" imgW="8203892" imgH="4674439" progId="Prism7.Document">
                  <p:embed/>
                  <p:pic>
                    <p:nvPicPr>
                      <p:cNvPr id="0" name=""/>
                      <p:cNvPicPr/>
                      <p:nvPr/>
                    </p:nvPicPr>
                    <p:blipFill>
                      <a:blip r:embed="rId5"/>
                      <a:stretch>
                        <a:fillRect/>
                      </a:stretch>
                    </p:blipFill>
                    <p:spPr>
                      <a:xfrm>
                        <a:off x="469900" y="2175041"/>
                        <a:ext cx="8204200" cy="4675188"/>
                      </a:xfrm>
                      <a:prstGeom prst="rect">
                        <a:avLst/>
                      </a:prstGeom>
                    </p:spPr>
                  </p:pic>
                </p:oleObj>
              </mc:Fallback>
            </mc:AlternateContent>
          </a:graphicData>
        </a:graphic>
      </p:graphicFrame>
    </p:spTree>
    <p:extLst>
      <p:ext uri="{BB962C8B-B14F-4D97-AF65-F5344CB8AC3E}">
        <p14:creationId xmlns:p14="http://schemas.microsoft.com/office/powerpoint/2010/main" val="19367992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Non-Fasting Blood Glucose</a:t>
            </a:r>
            <a:endParaRPr lang="en-ZA"/>
          </a:p>
        </p:txBody>
      </p:sp>
      <p:graphicFrame>
        <p:nvGraphicFramePr>
          <p:cNvPr id="3" name="Object 2">
            <a:extLst>
              <a:ext uri="{FF2B5EF4-FFF2-40B4-BE49-F238E27FC236}">
                <a16:creationId xmlns:a16="http://schemas.microsoft.com/office/drawing/2014/main" id="{A090C1AC-0E38-48A4-AAD9-AA532B5F0E35}"/>
              </a:ext>
            </a:extLst>
          </p:cNvPr>
          <p:cNvGraphicFramePr>
            <a:graphicFrameLocks noChangeAspect="1"/>
          </p:cNvGraphicFramePr>
          <p:nvPr>
            <p:extLst>
              <p:ext uri="{D42A27DB-BD31-4B8C-83A1-F6EECF244321}">
                <p14:modId xmlns:p14="http://schemas.microsoft.com/office/powerpoint/2010/main" val="3946680289"/>
              </p:ext>
            </p:extLst>
          </p:nvPr>
        </p:nvGraphicFramePr>
        <p:xfrm>
          <a:off x="2409803" y="2209800"/>
          <a:ext cx="4324394" cy="4248000"/>
        </p:xfrm>
        <a:graphic>
          <a:graphicData uri="http://schemas.openxmlformats.org/presentationml/2006/ole">
            <mc:AlternateContent xmlns:mc="http://schemas.openxmlformats.org/markup-compatibility/2006">
              <mc:Choice xmlns:v="urn:schemas-microsoft-com:vml" Requires="v">
                <p:oleObj spid="_x0000_s13372" name="Prism 7" r:id="rId4" imgW="3594875" imgH="3530950" progId="Prism7.Document">
                  <p:embed/>
                </p:oleObj>
              </mc:Choice>
              <mc:Fallback>
                <p:oleObj name="Prism 7" r:id="rId4" imgW="3594875" imgH="3530950" progId="Prism7.Document">
                  <p:embed/>
                  <p:pic>
                    <p:nvPicPr>
                      <p:cNvPr id="0" name=""/>
                      <p:cNvPicPr/>
                      <p:nvPr/>
                    </p:nvPicPr>
                    <p:blipFill>
                      <a:blip r:embed="rId5"/>
                      <a:stretch>
                        <a:fillRect/>
                      </a:stretch>
                    </p:blipFill>
                    <p:spPr>
                      <a:xfrm>
                        <a:off x="2409803" y="2209800"/>
                        <a:ext cx="4324394" cy="4248000"/>
                      </a:xfrm>
                      <a:prstGeom prst="rect">
                        <a:avLst/>
                      </a:prstGeom>
                    </p:spPr>
                  </p:pic>
                </p:oleObj>
              </mc:Fallback>
            </mc:AlternateContent>
          </a:graphicData>
        </a:graphic>
      </p:graphicFrame>
    </p:spTree>
    <p:extLst>
      <p:ext uri="{BB962C8B-B14F-4D97-AF65-F5344CB8AC3E}">
        <p14:creationId xmlns:p14="http://schemas.microsoft.com/office/powerpoint/2010/main" val="452323702"/>
      </p:ext>
    </p:extLst>
  </p:cSld>
  <p:clrMapOvr>
    <a:masterClrMapping/>
  </p:clrMapOvr>
  <p:transition spd="slow">
    <p:push/>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973894" y="2209800"/>
            <a:ext cx="3108960" cy="4648200"/>
          </a:xfrm>
          <a:prstGeom prst="rect">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ZA"/>
          </a:p>
        </p:txBody>
      </p:sp>
      <p:sp>
        <p:nvSpPr>
          <p:cNvPr id="2" name="Title 1"/>
          <p:cNvSpPr>
            <a:spLocks noGrp="1"/>
          </p:cNvSpPr>
          <p:nvPr>
            <p:ph type="title"/>
          </p:nvPr>
        </p:nvSpPr>
        <p:spPr>
          <a:xfrm>
            <a:off x="457200" y="1143000"/>
            <a:ext cx="8229600" cy="1066800"/>
          </a:xfrm>
        </p:spPr>
        <p:txBody>
          <a:bodyPr>
            <a:normAutofit fontScale="90000"/>
          </a:bodyPr>
          <a:lstStyle/>
          <a:p>
            <a:r>
              <a:rPr lang="en-US" dirty="0"/>
              <a:t>Coronary Output </a:t>
            </a:r>
            <a:br>
              <a:rPr lang="en-US" dirty="0"/>
            </a:br>
            <a:r>
              <a:rPr lang="en-US" dirty="0"/>
              <a:t>= Aortic Output + Coronary Flow</a:t>
            </a:r>
            <a:endParaRPr lang="en-ZA" dirty="0"/>
          </a:p>
        </p:txBody>
      </p:sp>
      <p:cxnSp>
        <p:nvCxnSpPr>
          <p:cNvPr id="5" name="Straight Connector 4"/>
          <p:cNvCxnSpPr/>
          <p:nvPr/>
        </p:nvCxnSpPr>
        <p:spPr>
          <a:xfrm>
            <a:off x="0" y="6400800"/>
            <a:ext cx="304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048000" y="6553200"/>
            <a:ext cx="3048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0" y="2209800"/>
            <a:ext cx="3048000" cy="46482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Rectangle 9"/>
          <p:cNvSpPr/>
          <p:nvPr/>
        </p:nvSpPr>
        <p:spPr>
          <a:xfrm>
            <a:off x="3048000" y="2209800"/>
            <a:ext cx="3026952" cy="4648200"/>
          </a:xfrm>
          <a:prstGeom prst="rect">
            <a:avLst/>
          </a:prstGeom>
          <a:solidFill>
            <a:schemeClr val="accent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ZA"/>
          </a:p>
        </p:txBody>
      </p:sp>
      <p:sp>
        <p:nvSpPr>
          <p:cNvPr id="4" name="Rectangle 60">
            <a:extLst>
              <a:ext uri="{FF2B5EF4-FFF2-40B4-BE49-F238E27FC236}">
                <a16:creationId xmlns:a16="http://schemas.microsoft.com/office/drawing/2014/main" id="{53025C17-8B34-464E-92B2-465595E3FD50}"/>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graphicFrame>
        <p:nvGraphicFramePr>
          <p:cNvPr id="6" name="Object 5">
            <a:extLst>
              <a:ext uri="{FF2B5EF4-FFF2-40B4-BE49-F238E27FC236}">
                <a16:creationId xmlns:a16="http://schemas.microsoft.com/office/drawing/2014/main" id="{FEB89293-1C1A-4827-BE21-55B5BE6547C1}"/>
              </a:ext>
            </a:extLst>
          </p:cNvPr>
          <p:cNvGraphicFramePr>
            <a:graphicFrameLocks noChangeAspect="1"/>
          </p:cNvGraphicFramePr>
          <p:nvPr>
            <p:extLst>
              <p:ext uri="{D42A27DB-BD31-4B8C-83A1-F6EECF244321}">
                <p14:modId xmlns:p14="http://schemas.microsoft.com/office/powerpoint/2010/main" val="2037443624"/>
              </p:ext>
            </p:extLst>
          </p:nvPr>
        </p:nvGraphicFramePr>
        <p:xfrm>
          <a:off x="241400" y="2427902"/>
          <a:ext cx="3931227" cy="4277591"/>
        </p:xfrm>
        <a:graphic>
          <a:graphicData uri="http://schemas.openxmlformats.org/presentationml/2006/ole">
            <mc:AlternateContent xmlns:mc="http://schemas.openxmlformats.org/markup-compatibility/2006">
              <mc:Choice xmlns:v="urn:schemas-microsoft-com:vml" Requires="v">
                <p:oleObj spid="_x0000_s16489" name="Prism 7" r:id="rId4" imgW="4332793" imgH="4711175" progId="Prism7.Document">
                  <p:embed/>
                </p:oleObj>
              </mc:Choice>
              <mc:Fallback>
                <p:oleObj name="Prism 7" r:id="rId4" imgW="4332793" imgH="4711175" progId="Prism7.Document">
                  <p:embed/>
                  <p:pic>
                    <p:nvPicPr>
                      <p:cNvPr id="0" name="Object 5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400" y="2427902"/>
                        <a:ext cx="3931227" cy="4277591"/>
                      </a:xfrm>
                      <a:prstGeom prst="rect">
                        <a:avLst/>
                      </a:prstGeom>
                      <a:solidFill>
                        <a:schemeClr val="bg1"/>
                      </a:solidFill>
                    </p:spPr>
                  </p:pic>
                </p:oleObj>
              </mc:Fallback>
            </mc:AlternateContent>
          </a:graphicData>
        </a:graphic>
      </p:graphicFrame>
      <p:sp>
        <p:nvSpPr>
          <p:cNvPr id="20" name="Rectangle 64">
            <a:extLst>
              <a:ext uri="{FF2B5EF4-FFF2-40B4-BE49-F238E27FC236}">
                <a16:creationId xmlns:a16="http://schemas.microsoft.com/office/drawing/2014/main" id="{C2A5541B-3B8F-490B-8F86-33863CF20316}"/>
              </a:ext>
            </a:extLst>
          </p:cNvPr>
          <p:cNvSpPr>
            <a:spLocks noChangeArrowheads="1"/>
          </p:cNvSpPr>
          <p:nvPr/>
        </p:nvSpPr>
        <p:spPr bwMode="auto">
          <a:xfrm>
            <a:off x="1472474" y="71203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graphicFrame>
        <p:nvGraphicFramePr>
          <p:cNvPr id="21" name="Object 20">
            <a:extLst>
              <a:ext uri="{FF2B5EF4-FFF2-40B4-BE49-F238E27FC236}">
                <a16:creationId xmlns:a16="http://schemas.microsoft.com/office/drawing/2014/main" id="{FA8409E1-91B7-4A7F-BF54-F45B3486C3E2}"/>
              </a:ext>
            </a:extLst>
          </p:cNvPr>
          <p:cNvGraphicFramePr>
            <a:graphicFrameLocks noChangeAspect="1"/>
          </p:cNvGraphicFramePr>
          <p:nvPr>
            <p:extLst>
              <p:ext uri="{D42A27DB-BD31-4B8C-83A1-F6EECF244321}">
                <p14:modId xmlns:p14="http://schemas.microsoft.com/office/powerpoint/2010/main" val="3325200754"/>
              </p:ext>
            </p:extLst>
          </p:nvPr>
        </p:nvGraphicFramePr>
        <p:xfrm>
          <a:off x="4791215" y="2407894"/>
          <a:ext cx="3874539" cy="4276800"/>
        </p:xfrm>
        <a:graphic>
          <a:graphicData uri="http://schemas.openxmlformats.org/presentationml/2006/ole">
            <mc:AlternateContent xmlns:mc="http://schemas.openxmlformats.org/markup-compatibility/2006">
              <mc:Choice xmlns:v="urn:schemas-microsoft-com:vml" Requires="v">
                <p:oleObj spid="_x0000_s16490" name="Prism 7" r:id="rId6" imgW="3480712" imgH="3732276" progId="Prism7.Document">
                  <p:embed/>
                </p:oleObj>
              </mc:Choice>
              <mc:Fallback>
                <p:oleObj name="Prism 7" r:id="rId6" imgW="3480712" imgH="3732276" progId="Prism7.Document">
                  <p:embed/>
                  <p:pic>
                    <p:nvPicPr>
                      <p:cNvPr id="0" name="Object 6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91215" y="2407894"/>
                        <a:ext cx="3874539" cy="4276800"/>
                      </a:xfrm>
                      <a:prstGeom prst="rect">
                        <a:avLst/>
                      </a:prstGeom>
                      <a:solidFill>
                        <a:schemeClr val="bg1"/>
                      </a:solidFill>
                    </p:spPr>
                  </p:pic>
                </p:oleObj>
              </mc:Fallback>
            </mc:AlternateContent>
          </a:graphicData>
        </a:graphic>
      </p:graphicFrame>
      <p:sp>
        <p:nvSpPr>
          <p:cNvPr id="22" name="Rectangle 21">
            <a:extLst>
              <a:ext uri="{FF2B5EF4-FFF2-40B4-BE49-F238E27FC236}">
                <a16:creationId xmlns:a16="http://schemas.microsoft.com/office/drawing/2014/main" id="{784285A8-276C-4E40-B3D6-F7210B296E36}"/>
              </a:ext>
            </a:extLst>
          </p:cNvPr>
          <p:cNvSpPr/>
          <p:nvPr/>
        </p:nvSpPr>
        <p:spPr>
          <a:xfrm>
            <a:off x="241400" y="2391205"/>
            <a:ext cx="3931227" cy="43142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6" name="Rectangle 25">
            <a:extLst>
              <a:ext uri="{FF2B5EF4-FFF2-40B4-BE49-F238E27FC236}">
                <a16:creationId xmlns:a16="http://schemas.microsoft.com/office/drawing/2014/main" id="{1FD0BC44-EADC-441A-8581-6D415F4A2308}"/>
              </a:ext>
            </a:extLst>
          </p:cNvPr>
          <p:cNvSpPr/>
          <p:nvPr/>
        </p:nvSpPr>
        <p:spPr>
          <a:xfrm>
            <a:off x="4755575" y="2393500"/>
            <a:ext cx="3931227" cy="43119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85415208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973894" y="2209800"/>
            <a:ext cx="3108960" cy="4648200"/>
          </a:xfrm>
          <a:prstGeom prst="rect">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ZA"/>
          </a:p>
        </p:txBody>
      </p:sp>
      <p:cxnSp>
        <p:nvCxnSpPr>
          <p:cNvPr id="5" name="Straight Connector 4"/>
          <p:cNvCxnSpPr/>
          <p:nvPr/>
        </p:nvCxnSpPr>
        <p:spPr>
          <a:xfrm>
            <a:off x="0" y="6400800"/>
            <a:ext cx="304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048000" y="6553200"/>
            <a:ext cx="3048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0" y="2209800"/>
            <a:ext cx="3048000" cy="46482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Rectangle 9"/>
          <p:cNvSpPr/>
          <p:nvPr/>
        </p:nvSpPr>
        <p:spPr>
          <a:xfrm>
            <a:off x="3048000" y="2209800"/>
            <a:ext cx="3026952" cy="4648200"/>
          </a:xfrm>
          <a:prstGeom prst="rect">
            <a:avLst/>
          </a:prstGeom>
          <a:solidFill>
            <a:schemeClr val="accent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ZA"/>
          </a:p>
        </p:txBody>
      </p:sp>
      <p:sp>
        <p:nvSpPr>
          <p:cNvPr id="4" name="Rectangle 60">
            <a:extLst>
              <a:ext uri="{FF2B5EF4-FFF2-40B4-BE49-F238E27FC236}">
                <a16:creationId xmlns:a16="http://schemas.microsoft.com/office/drawing/2014/main" id="{53025C17-8B34-464E-92B2-465595E3FD50}"/>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sp>
        <p:nvSpPr>
          <p:cNvPr id="20" name="Rectangle 64">
            <a:extLst>
              <a:ext uri="{FF2B5EF4-FFF2-40B4-BE49-F238E27FC236}">
                <a16:creationId xmlns:a16="http://schemas.microsoft.com/office/drawing/2014/main" id="{C2A5541B-3B8F-490B-8F86-33863CF20316}"/>
              </a:ext>
            </a:extLst>
          </p:cNvPr>
          <p:cNvSpPr>
            <a:spLocks noChangeArrowheads="1"/>
          </p:cNvSpPr>
          <p:nvPr/>
        </p:nvSpPr>
        <p:spPr bwMode="auto">
          <a:xfrm>
            <a:off x="1472474" y="71203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pic>
        <p:nvPicPr>
          <p:cNvPr id="12" name="Picture 11">
            <a:extLst>
              <a:ext uri="{FF2B5EF4-FFF2-40B4-BE49-F238E27FC236}">
                <a16:creationId xmlns:a16="http://schemas.microsoft.com/office/drawing/2014/main" id="{3E829373-7DB8-4671-88BB-F2B8D2B778B0}"/>
              </a:ext>
            </a:extLst>
          </p:cNvPr>
          <p:cNvPicPr>
            <a:picLocks/>
          </p:cNvPicPr>
          <p:nvPr/>
        </p:nvPicPr>
        <p:blipFill>
          <a:blip r:embed="rId4"/>
          <a:stretch>
            <a:fillRect/>
          </a:stretch>
        </p:blipFill>
        <p:spPr>
          <a:xfrm>
            <a:off x="240194" y="2406568"/>
            <a:ext cx="3931200" cy="4276800"/>
          </a:xfrm>
          <a:prstGeom prst="rect">
            <a:avLst/>
          </a:prstGeom>
          <a:solidFill>
            <a:schemeClr val="bg1"/>
          </a:solidFill>
        </p:spPr>
      </p:pic>
      <p:graphicFrame>
        <p:nvGraphicFramePr>
          <p:cNvPr id="14" name="Object 13">
            <a:extLst>
              <a:ext uri="{FF2B5EF4-FFF2-40B4-BE49-F238E27FC236}">
                <a16:creationId xmlns:a16="http://schemas.microsoft.com/office/drawing/2014/main" id="{4C2DE6DD-FBEB-4D70-B82C-98EF337C50B3}"/>
              </a:ext>
            </a:extLst>
          </p:cNvPr>
          <p:cNvGraphicFramePr>
            <a:graphicFrameLocks/>
          </p:cNvGraphicFramePr>
          <p:nvPr>
            <p:extLst>
              <p:ext uri="{D42A27DB-BD31-4B8C-83A1-F6EECF244321}">
                <p14:modId xmlns:p14="http://schemas.microsoft.com/office/powerpoint/2010/main" val="3224414139"/>
              </p:ext>
            </p:extLst>
          </p:nvPr>
        </p:nvGraphicFramePr>
        <p:xfrm>
          <a:off x="4759897" y="2414400"/>
          <a:ext cx="3945600" cy="4276800"/>
        </p:xfrm>
        <a:graphic>
          <a:graphicData uri="http://schemas.openxmlformats.org/presentationml/2006/ole">
            <mc:AlternateContent xmlns:mc="http://schemas.openxmlformats.org/markup-compatibility/2006">
              <mc:Choice xmlns:v="urn:schemas-microsoft-com:vml" Requires="v">
                <p:oleObj spid="_x0000_s19476" name="Prism 7" r:id="rId5" imgW="3480712" imgH="3329984" progId="Prism7.Document">
                  <p:embed/>
                </p:oleObj>
              </mc:Choice>
              <mc:Fallback>
                <p:oleObj name="Prism 7" r:id="rId5" imgW="3480712" imgH="3329984" progId="Prism7.Document">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9897" y="2414400"/>
                        <a:ext cx="3945600" cy="4276800"/>
                      </a:xfrm>
                      <a:prstGeom prst="rect">
                        <a:avLst/>
                      </a:prstGeom>
                      <a:solidFill>
                        <a:schemeClr val="bg1"/>
                      </a:solidFill>
                    </p:spPr>
                  </p:pic>
                </p:oleObj>
              </mc:Fallback>
            </mc:AlternateContent>
          </a:graphicData>
        </a:graphic>
      </p:graphicFrame>
      <p:sp>
        <p:nvSpPr>
          <p:cNvPr id="22" name="Rectangle 21">
            <a:extLst>
              <a:ext uri="{FF2B5EF4-FFF2-40B4-BE49-F238E27FC236}">
                <a16:creationId xmlns:a16="http://schemas.microsoft.com/office/drawing/2014/main" id="{784285A8-276C-4E40-B3D6-F7210B296E36}"/>
              </a:ext>
            </a:extLst>
          </p:cNvPr>
          <p:cNvSpPr/>
          <p:nvPr/>
        </p:nvSpPr>
        <p:spPr>
          <a:xfrm>
            <a:off x="241400" y="2391205"/>
            <a:ext cx="3931227" cy="43142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6" name="Rectangle 25">
            <a:extLst>
              <a:ext uri="{FF2B5EF4-FFF2-40B4-BE49-F238E27FC236}">
                <a16:creationId xmlns:a16="http://schemas.microsoft.com/office/drawing/2014/main" id="{1FD0BC44-EADC-441A-8581-6D415F4A2308}"/>
              </a:ext>
            </a:extLst>
          </p:cNvPr>
          <p:cNvSpPr/>
          <p:nvPr/>
        </p:nvSpPr>
        <p:spPr>
          <a:xfrm>
            <a:off x="4755575" y="2393500"/>
            <a:ext cx="3931227" cy="43119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Title 7">
            <a:extLst>
              <a:ext uri="{FF2B5EF4-FFF2-40B4-BE49-F238E27FC236}">
                <a16:creationId xmlns:a16="http://schemas.microsoft.com/office/drawing/2014/main" id="{5B7F81B5-7331-48D2-9056-0ACF89B7EF3F}"/>
              </a:ext>
            </a:extLst>
          </p:cNvPr>
          <p:cNvSpPr>
            <a:spLocks noGrp="1"/>
          </p:cNvSpPr>
          <p:nvPr>
            <p:ph type="title"/>
          </p:nvPr>
        </p:nvSpPr>
        <p:spPr/>
        <p:txBody>
          <a:bodyPr/>
          <a:lstStyle/>
          <a:p>
            <a:r>
              <a:rPr lang="en-ZA"/>
              <a:t>Heart Rate</a:t>
            </a:r>
          </a:p>
        </p:txBody>
      </p:sp>
      <p:sp>
        <p:nvSpPr>
          <p:cNvPr id="13" name="Rectangle 2">
            <a:extLst>
              <a:ext uri="{FF2B5EF4-FFF2-40B4-BE49-F238E27FC236}">
                <a16:creationId xmlns:a16="http://schemas.microsoft.com/office/drawing/2014/main" id="{04E06B4C-69C5-4525-B85F-45E566291D09}"/>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spTree>
    <p:extLst>
      <p:ext uri="{BB962C8B-B14F-4D97-AF65-F5344CB8AC3E}">
        <p14:creationId xmlns:p14="http://schemas.microsoft.com/office/powerpoint/2010/main" val="12212214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973894" y="2209800"/>
            <a:ext cx="3108960" cy="4648200"/>
          </a:xfrm>
          <a:prstGeom prst="rect">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ZA"/>
          </a:p>
        </p:txBody>
      </p:sp>
      <p:cxnSp>
        <p:nvCxnSpPr>
          <p:cNvPr id="5" name="Straight Connector 4"/>
          <p:cNvCxnSpPr/>
          <p:nvPr/>
        </p:nvCxnSpPr>
        <p:spPr>
          <a:xfrm>
            <a:off x="0" y="6400800"/>
            <a:ext cx="304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048000" y="6553200"/>
            <a:ext cx="3048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0" y="2209800"/>
            <a:ext cx="3048000" cy="46482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Rectangle 9"/>
          <p:cNvSpPr/>
          <p:nvPr/>
        </p:nvSpPr>
        <p:spPr>
          <a:xfrm>
            <a:off x="3048000" y="2209800"/>
            <a:ext cx="3026952" cy="4648200"/>
          </a:xfrm>
          <a:prstGeom prst="rect">
            <a:avLst/>
          </a:prstGeom>
          <a:solidFill>
            <a:schemeClr val="accent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ZA"/>
          </a:p>
        </p:txBody>
      </p:sp>
      <p:sp>
        <p:nvSpPr>
          <p:cNvPr id="4" name="Rectangle 60">
            <a:extLst>
              <a:ext uri="{FF2B5EF4-FFF2-40B4-BE49-F238E27FC236}">
                <a16:creationId xmlns:a16="http://schemas.microsoft.com/office/drawing/2014/main" id="{53025C17-8B34-464E-92B2-465595E3FD50}"/>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sp>
        <p:nvSpPr>
          <p:cNvPr id="20" name="Rectangle 64">
            <a:extLst>
              <a:ext uri="{FF2B5EF4-FFF2-40B4-BE49-F238E27FC236}">
                <a16:creationId xmlns:a16="http://schemas.microsoft.com/office/drawing/2014/main" id="{C2A5541B-3B8F-490B-8F86-33863CF20316}"/>
              </a:ext>
            </a:extLst>
          </p:cNvPr>
          <p:cNvSpPr>
            <a:spLocks noChangeArrowheads="1"/>
          </p:cNvSpPr>
          <p:nvPr/>
        </p:nvSpPr>
        <p:spPr bwMode="auto">
          <a:xfrm>
            <a:off x="1472474" y="71203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sp>
        <p:nvSpPr>
          <p:cNvPr id="22" name="Rectangle 21">
            <a:extLst>
              <a:ext uri="{FF2B5EF4-FFF2-40B4-BE49-F238E27FC236}">
                <a16:creationId xmlns:a16="http://schemas.microsoft.com/office/drawing/2014/main" id="{784285A8-276C-4E40-B3D6-F7210B296E36}"/>
              </a:ext>
            </a:extLst>
          </p:cNvPr>
          <p:cNvSpPr/>
          <p:nvPr/>
        </p:nvSpPr>
        <p:spPr>
          <a:xfrm>
            <a:off x="241400" y="2391205"/>
            <a:ext cx="3931227" cy="43142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6" name="Rectangle 25">
            <a:extLst>
              <a:ext uri="{FF2B5EF4-FFF2-40B4-BE49-F238E27FC236}">
                <a16:creationId xmlns:a16="http://schemas.microsoft.com/office/drawing/2014/main" id="{1FD0BC44-EADC-441A-8581-6D415F4A2308}"/>
              </a:ext>
            </a:extLst>
          </p:cNvPr>
          <p:cNvSpPr/>
          <p:nvPr/>
        </p:nvSpPr>
        <p:spPr>
          <a:xfrm>
            <a:off x="4755575" y="2393500"/>
            <a:ext cx="3931227" cy="43119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Title 7">
            <a:extLst>
              <a:ext uri="{FF2B5EF4-FFF2-40B4-BE49-F238E27FC236}">
                <a16:creationId xmlns:a16="http://schemas.microsoft.com/office/drawing/2014/main" id="{5B7F81B5-7331-48D2-9056-0ACF89B7EF3F}"/>
              </a:ext>
            </a:extLst>
          </p:cNvPr>
          <p:cNvSpPr>
            <a:spLocks noGrp="1"/>
          </p:cNvSpPr>
          <p:nvPr>
            <p:ph type="title"/>
          </p:nvPr>
        </p:nvSpPr>
        <p:spPr/>
        <p:txBody>
          <a:bodyPr/>
          <a:lstStyle/>
          <a:p>
            <a:r>
              <a:rPr lang="en-ZA"/>
              <a:t>Total Work</a:t>
            </a:r>
          </a:p>
        </p:txBody>
      </p:sp>
      <p:graphicFrame>
        <p:nvGraphicFramePr>
          <p:cNvPr id="15" name="Object 14">
            <a:extLst>
              <a:ext uri="{FF2B5EF4-FFF2-40B4-BE49-F238E27FC236}">
                <a16:creationId xmlns:a16="http://schemas.microsoft.com/office/drawing/2014/main" id="{70F1FF3D-FC67-41DF-950A-8105929EE687}"/>
              </a:ext>
            </a:extLst>
          </p:cNvPr>
          <p:cNvGraphicFramePr>
            <a:graphicFrameLocks/>
          </p:cNvGraphicFramePr>
          <p:nvPr>
            <p:extLst>
              <p:ext uri="{D42A27DB-BD31-4B8C-83A1-F6EECF244321}">
                <p14:modId xmlns:p14="http://schemas.microsoft.com/office/powerpoint/2010/main" val="1340885992"/>
              </p:ext>
            </p:extLst>
          </p:nvPr>
        </p:nvGraphicFramePr>
        <p:xfrm>
          <a:off x="4748386" y="2419232"/>
          <a:ext cx="3945600" cy="4276800"/>
        </p:xfrm>
        <a:graphic>
          <a:graphicData uri="http://schemas.openxmlformats.org/presentationml/2006/ole">
            <mc:AlternateContent xmlns:mc="http://schemas.openxmlformats.org/markup-compatibility/2006">
              <mc:Choice xmlns:v="urn:schemas-microsoft-com:vml" Requires="v">
                <p:oleObj spid="_x0000_s20521" name="Prism 7" r:id="rId4" imgW="3485033" imgH="3732276" progId="Prism7.Document">
                  <p:embed/>
                </p:oleObj>
              </mc:Choice>
              <mc:Fallback>
                <p:oleObj name="Prism 7" r:id="rId4" imgW="3485033" imgH="3732276" progId="Prism7.Document">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8386" y="2419232"/>
                        <a:ext cx="3945600" cy="4276800"/>
                      </a:xfrm>
                      <a:prstGeom prst="rect">
                        <a:avLst/>
                      </a:prstGeom>
                      <a:solidFill>
                        <a:schemeClr val="bg1"/>
                      </a:solidFill>
                    </p:spPr>
                  </p:pic>
                </p:oleObj>
              </mc:Fallback>
            </mc:AlternateContent>
          </a:graphicData>
        </a:graphic>
      </p:graphicFrame>
      <p:graphicFrame>
        <p:nvGraphicFramePr>
          <p:cNvPr id="3" name="Object 2">
            <a:extLst>
              <a:ext uri="{FF2B5EF4-FFF2-40B4-BE49-F238E27FC236}">
                <a16:creationId xmlns:a16="http://schemas.microsoft.com/office/drawing/2014/main" id="{50FE871E-31EF-46B6-9FBC-E3C4477FB69A}"/>
              </a:ext>
            </a:extLst>
          </p:cNvPr>
          <p:cNvGraphicFramePr>
            <a:graphicFrameLocks/>
          </p:cNvGraphicFramePr>
          <p:nvPr>
            <p:extLst>
              <p:ext uri="{D42A27DB-BD31-4B8C-83A1-F6EECF244321}">
                <p14:modId xmlns:p14="http://schemas.microsoft.com/office/powerpoint/2010/main" val="1561718000"/>
              </p:ext>
            </p:extLst>
          </p:nvPr>
        </p:nvGraphicFramePr>
        <p:xfrm>
          <a:off x="239715" y="2419352"/>
          <a:ext cx="3932237" cy="4276725"/>
        </p:xfrm>
        <a:graphic>
          <a:graphicData uri="http://schemas.openxmlformats.org/presentationml/2006/ole">
            <mc:AlternateContent xmlns:mc="http://schemas.openxmlformats.org/markup-compatibility/2006">
              <mc:Choice xmlns:v="urn:schemas-microsoft-com:vml" Requires="v">
                <p:oleObj spid="_x0000_s20522" name="Prism 7" r:id="rId6" imgW="4264367" imgH="4912501" progId="Prism7.Document">
                  <p:embed/>
                </p:oleObj>
              </mc:Choice>
              <mc:Fallback>
                <p:oleObj name="Prism 7" r:id="rId6" imgW="4264367" imgH="4912501" progId="Prism7.Document">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715" y="2419352"/>
                        <a:ext cx="3932237" cy="4276725"/>
                      </a:xfrm>
                      <a:prstGeom prst="rect">
                        <a:avLst/>
                      </a:prstGeom>
                      <a:solidFill>
                        <a:schemeClr val="bg1"/>
                      </a:solidFill>
                    </p:spPr>
                  </p:pic>
                </p:oleObj>
              </mc:Fallback>
            </mc:AlternateContent>
          </a:graphicData>
        </a:graphic>
      </p:graphicFrame>
      <p:sp>
        <p:nvSpPr>
          <p:cNvPr id="13" name="Rectangle 2">
            <a:extLst>
              <a:ext uri="{FF2B5EF4-FFF2-40B4-BE49-F238E27FC236}">
                <a16:creationId xmlns:a16="http://schemas.microsoft.com/office/drawing/2014/main" id="{04E06B4C-69C5-4525-B85F-45E566291D09}"/>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sp>
        <p:nvSpPr>
          <p:cNvPr id="2" name="Rectangle 4">
            <a:extLst>
              <a:ext uri="{FF2B5EF4-FFF2-40B4-BE49-F238E27FC236}">
                <a16:creationId xmlns:a16="http://schemas.microsoft.com/office/drawing/2014/main" id="{E75F5A8E-F506-47F6-A058-284CC5453494}"/>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sp>
        <p:nvSpPr>
          <p:cNvPr id="6" name="Rectangle 6">
            <a:extLst>
              <a:ext uri="{FF2B5EF4-FFF2-40B4-BE49-F238E27FC236}">
                <a16:creationId xmlns:a16="http://schemas.microsoft.com/office/drawing/2014/main" id="{AF571DEA-411D-40D3-BEAF-C2CC8E49D04E}"/>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spTree>
    <p:extLst>
      <p:ext uri="{BB962C8B-B14F-4D97-AF65-F5344CB8AC3E}">
        <p14:creationId xmlns:p14="http://schemas.microsoft.com/office/powerpoint/2010/main" val="375757101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6"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A17594-C7F4-471D-BEE2-98B0508383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1878" y="24063"/>
            <a:ext cx="6040243" cy="6858000"/>
          </a:xfrm>
          <a:prstGeom prst="rect">
            <a:avLst/>
          </a:prstGeom>
        </p:spPr>
      </p:pic>
      <p:sp>
        <p:nvSpPr>
          <p:cNvPr id="10" name="TextBox 9">
            <a:extLst>
              <a:ext uri="{FF2B5EF4-FFF2-40B4-BE49-F238E27FC236}">
                <a16:creationId xmlns:a16="http://schemas.microsoft.com/office/drawing/2014/main" id="{5C3AE2A7-EAF3-4A6B-967D-30EF7B8E1707}"/>
              </a:ext>
            </a:extLst>
          </p:cNvPr>
          <p:cNvSpPr txBox="1"/>
          <p:nvPr/>
        </p:nvSpPr>
        <p:spPr>
          <a:xfrm>
            <a:off x="2438400" y="228600"/>
            <a:ext cx="1423788" cy="369332"/>
          </a:xfrm>
          <a:prstGeom prst="rect">
            <a:avLst/>
          </a:prstGeom>
          <a:noFill/>
        </p:spPr>
        <p:txBody>
          <a:bodyPr wrap="none" rtlCol="0">
            <a:spAutoFit/>
          </a:bodyPr>
          <a:lstStyle/>
          <a:p>
            <a:r>
              <a:rPr lang="en-ZA" b="1">
                <a:solidFill>
                  <a:srgbClr val="A0A0A4"/>
                </a:solidFill>
              </a:rPr>
              <a:t>CONTROL</a:t>
            </a:r>
          </a:p>
        </p:txBody>
      </p:sp>
      <p:sp>
        <p:nvSpPr>
          <p:cNvPr id="11" name="TextBox 10">
            <a:extLst>
              <a:ext uri="{FF2B5EF4-FFF2-40B4-BE49-F238E27FC236}">
                <a16:creationId xmlns:a16="http://schemas.microsoft.com/office/drawing/2014/main" id="{5FE3A230-0241-4C43-BD7B-A9D638BFEF9D}"/>
              </a:ext>
            </a:extLst>
          </p:cNvPr>
          <p:cNvSpPr txBox="1"/>
          <p:nvPr/>
        </p:nvSpPr>
        <p:spPr>
          <a:xfrm>
            <a:off x="4840152" y="228600"/>
            <a:ext cx="2114681" cy="369332"/>
          </a:xfrm>
          <a:prstGeom prst="rect">
            <a:avLst/>
          </a:prstGeom>
          <a:noFill/>
        </p:spPr>
        <p:txBody>
          <a:bodyPr wrap="none" rtlCol="0">
            <a:spAutoFit/>
          </a:bodyPr>
          <a:lstStyle/>
          <a:p>
            <a:r>
              <a:rPr lang="en-ZA" b="1">
                <a:solidFill>
                  <a:srgbClr val="A0FFA0"/>
                </a:solidFill>
              </a:rPr>
              <a:t>CONTROL+GRT</a:t>
            </a:r>
          </a:p>
        </p:txBody>
      </p:sp>
      <p:sp>
        <p:nvSpPr>
          <p:cNvPr id="12" name="TextBox 11">
            <a:extLst>
              <a:ext uri="{FF2B5EF4-FFF2-40B4-BE49-F238E27FC236}">
                <a16:creationId xmlns:a16="http://schemas.microsoft.com/office/drawing/2014/main" id="{1A32B79C-1D6F-491C-8779-48E067C36866}"/>
              </a:ext>
            </a:extLst>
          </p:cNvPr>
          <p:cNvSpPr txBox="1"/>
          <p:nvPr/>
        </p:nvSpPr>
        <p:spPr>
          <a:xfrm>
            <a:off x="2774231" y="3615452"/>
            <a:ext cx="752129" cy="369332"/>
          </a:xfrm>
          <a:prstGeom prst="rect">
            <a:avLst/>
          </a:prstGeom>
          <a:noFill/>
        </p:spPr>
        <p:txBody>
          <a:bodyPr wrap="none" rtlCol="0">
            <a:spAutoFit/>
          </a:bodyPr>
          <a:lstStyle/>
          <a:p>
            <a:r>
              <a:rPr lang="en-ZA" b="1">
                <a:solidFill>
                  <a:srgbClr val="FF8080"/>
                </a:solidFill>
              </a:rPr>
              <a:t>HCD</a:t>
            </a:r>
          </a:p>
        </p:txBody>
      </p:sp>
      <p:sp>
        <p:nvSpPr>
          <p:cNvPr id="13" name="TextBox 12">
            <a:extLst>
              <a:ext uri="{FF2B5EF4-FFF2-40B4-BE49-F238E27FC236}">
                <a16:creationId xmlns:a16="http://schemas.microsoft.com/office/drawing/2014/main" id="{F76B3BC3-DF50-403A-8034-FE5487AA6B8F}"/>
              </a:ext>
            </a:extLst>
          </p:cNvPr>
          <p:cNvSpPr txBox="1"/>
          <p:nvPr/>
        </p:nvSpPr>
        <p:spPr>
          <a:xfrm>
            <a:off x="5175978" y="3615452"/>
            <a:ext cx="1443024" cy="369332"/>
          </a:xfrm>
          <a:prstGeom prst="rect">
            <a:avLst/>
          </a:prstGeom>
          <a:noFill/>
        </p:spPr>
        <p:txBody>
          <a:bodyPr wrap="none" rtlCol="0">
            <a:spAutoFit/>
          </a:bodyPr>
          <a:lstStyle/>
          <a:p>
            <a:r>
              <a:rPr lang="en-ZA" b="1">
                <a:solidFill>
                  <a:srgbClr val="55A0FB"/>
                </a:solidFill>
              </a:rPr>
              <a:t>HCD+GRT</a:t>
            </a:r>
          </a:p>
        </p:txBody>
      </p:sp>
    </p:spTree>
    <p:extLst>
      <p:ext uri="{BB962C8B-B14F-4D97-AF65-F5344CB8AC3E}">
        <p14:creationId xmlns:p14="http://schemas.microsoft.com/office/powerpoint/2010/main" val="1358331292"/>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3350" y="4172696"/>
            <a:ext cx="1752600" cy="1674689"/>
          </a:xfrm>
          <a:prstGeom prst="rect">
            <a:avLst/>
          </a:prstGeom>
          <a:noFill/>
        </p:spPr>
        <p:txBody>
          <a:bodyPr wrap="square" rtlCol="0">
            <a:spAutoFit/>
          </a:bodyPr>
          <a:lstStyle/>
          <a:p>
            <a:pPr algn="ctr">
              <a:lnSpc>
                <a:spcPct val="150000"/>
              </a:lnSpc>
            </a:pPr>
            <a:r>
              <a:rPr lang="en-ZA" sz="1400" b="1" dirty="0">
                <a:solidFill>
                  <a:srgbClr val="F77281"/>
                </a:solidFill>
                <a:latin typeface="Arial Black" panose="020B0A04020102020204" pitchFamily="34" charset="0"/>
                <a:cs typeface="Arial" panose="020B0604020202020204" pitchFamily="34" charset="0"/>
              </a:rPr>
              <a:t>Cardiovascular disease is the #1 cause of death worldwide</a:t>
            </a:r>
          </a:p>
        </p:txBody>
      </p:sp>
      <p:pic>
        <p:nvPicPr>
          <p:cNvPr id="12" name="Picture 11">
            <a:extLst>
              <a:ext uri="{FF2B5EF4-FFF2-40B4-BE49-F238E27FC236}">
                <a16:creationId xmlns:a16="http://schemas.microsoft.com/office/drawing/2014/main" id="{6D21270B-1C85-4FCD-9BFB-51D79FE4D7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6813"/>
            <a:ext cx="9144000" cy="5884377"/>
          </a:xfrm>
          <a:prstGeom prst="rect">
            <a:avLst/>
          </a:prstGeom>
        </p:spPr>
      </p:pic>
      <p:sp>
        <p:nvSpPr>
          <p:cNvPr id="5" name="Rectangle 4"/>
          <p:cNvSpPr/>
          <p:nvPr/>
        </p:nvSpPr>
        <p:spPr>
          <a:xfrm>
            <a:off x="0" y="4163969"/>
            <a:ext cx="9144000" cy="1997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687289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A17594-C7F4-471D-BEE2-98B0508383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1878" y="24063"/>
            <a:ext cx="6040244" cy="6858000"/>
          </a:xfrm>
          <a:prstGeom prst="rect">
            <a:avLst/>
          </a:prstGeom>
        </p:spPr>
      </p:pic>
      <p:sp>
        <p:nvSpPr>
          <p:cNvPr id="10" name="TextBox 9">
            <a:extLst>
              <a:ext uri="{FF2B5EF4-FFF2-40B4-BE49-F238E27FC236}">
                <a16:creationId xmlns:a16="http://schemas.microsoft.com/office/drawing/2014/main" id="{5C3AE2A7-EAF3-4A6B-967D-30EF7B8E1707}"/>
              </a:ext>
            </a:extLst>
          </p:cNvPr>
          <p:cNvSpPr txBox="1"/>
          <p:nvPr/>
        </p:nvSpPr>
        <p:spPr>
          <a:xfrm>
            <a:off x="2438400" y="228600"/>
            <a:ext cx="1423788" cy="369332"/>
          </a:xfrm>
          <a:prstGeom prst="rect">
            <a:avLst/>
          </a:prstGeom>
          <a:noFill/>
        </p:spPr>
        <p:txBody>
          <a:bodyPr wrap="none" rtlCol="0">
            <a:spAutoFit/>
          </a:bodyPr>
          <a:lstStyle/>
          <a:p>
            <a:r>
              <a:rPr lang="en-ZA" b="1">
                <a:solidFill>
                  <a:srgbClr val="A0A0A4"/>
                </a:solidFill>
              </a:rPr>
              <a:t>CONTROL</a:t>
            </a:r>
          </a:p>
        </p:txBody>
      </p:sp>
      <p:sp>
        <p:nvSpPr>
          <p:cNvPr id="11" name="TextBox 10">
            <a:extLst>
              <a:ext uri="{FF2B5EF4-FFF2-40B4-BE49-F238E27FC236}">
                <a16:creationId xmlns:a16="http://schemas.microsoft.com/office/drawing/2014/main" id="{5FE3A230-0241-4C43-BD7B-A9D638BFEF9D}"/>
              </a:ext>
            </a:extLst>
          </p:cNvPr>
          <p:cNvSpPr txBox="1"/>
          <p:nvPr/>
        </p:nvSpPr>
        <p:spPr>
          <a:xfrm>
            <a:off x="4840152" y="228600"/>
            <a:ext cx="2114681" cy="369332"/>
          </a:xfrm>
          <a:prstGeom prst="rect">
            <a:avLst/>
          </a:prstGeom>
          <a:noFill/>
        </p:spPr>
        <p:txBody>
          <a:bodyPr wrap="none" rtlCol="0">
            <a:spAutoFit/>
          </a:bodyPr>
          <a:lstStyle/>
          <a:p>
            <a:r>
              <a:rPr lang="en-ZA" b="1">
                <a:solidFill>
                  <a:srgbClr val="A0FFA0"/>
                </a:solidFill>
              </a:rPr>
              <a:t>CONTROL+GRT</a:t>
            </a:r>
          </a:p>
        </p:txBody>
      </p:sp>
      <p:sp>
        <p:nvSpPr>
          <p:cNvPr id="12" name="TextBox 11">
            <a:extLst>
              <a:ext uri="{FF2B5EF4-FFF2-40B4-BE49-F238E27FC236}">
                <a16:creationId xmlns:a16="http://schemas.microsoft.com/office/drawing/2014/main" id="{1A32B79C-1D6F-491C-8779-48E067C36866}"/>
              </a:ext>
            </a:extLst>
          </p:cNvPr>
          <p:cNvSpPr txBox="1"/>
          <p:nvPr/>
        </p:nvSpPr>
        <p:spPr>
          <a:xfrm>
            <a:off x="2774231" y="3615452"/>
            <a:ext cx="752129" cy="369332"/>
          </a:xfrm>
          <a:prstGeom prst="rect">
            <a:avLst/>
          </a:prstGeom>
          <a:noFill/>
        </p:spPr>
        <p:txBody>
          <a:bodyPr wrap="none" rtlCol="0">
            <a:spAutoFit/>
          </a:bodyPr>
          <a:lstStyle/>
          <a:p>
            <a:r>
              <a:rPr lang="en-ZA" b="1">
                <a:solidFill>
                  <a:srgbClr val="FF8080"/>
                </a:solidFill>
              </a:rPr>
              <a:t>HCD</a:t>
            </a:r>
          </a:p>
        </p:txBody>
      </p:sp>
      <p:sp>
        <p:nvSpPr>
          <p:cNvPr id="13" name="TextBox 12">
            <a:extLst>
              <a:ext uri="{FF2B5EF4-FFF2-40B4-BE49-F238E27FC236}">
                <a16:creationId xmlns:a16="http://schemas.microsoft.com/office/drawing/2014/main" id="{F76B3BC3-DF50-403A-8034-FE5487AA6B8F}"/>
              </a:ext>
            </a:extLst>
          </p:cNvPr>
          <p:cNvSpPr txBox="1"/>
          <p:nvPr/>
        </p:nvSpPr>
        <p:spPr>
          <a:xfrm>
            <a:off x="5175978" y="3615452"/>
            <a:ext cx="1443024" cy="369332"/>
          </a:xfrm>
          <a:prstGeom prst="rect">
            <a:avLst/>
          </a:prstGeom>
          <a:noFill/>
        </p:spPr>
        <p:txBody>
          <a:bodyPr wrap="none" rtlCol="0">
            <a:spAutoFit/>
          </a:bodyPr>
          <a:lstStyle/>
          <a:p>
            <a:r>
              <a:rPr lang="en-ZA" b="1">
                <a:solidFill>
                  <a:srgbClr val="55A0FB"/>
                </a:solidFill>
              </a:rPr>
              <a:t>HCD+GRT</a:t>
            </a:r>
          </a:p>
        </p:txBody>
      </p:sp>
    </p:spTree>
    <p:extLst>
      <p:ext uri="{BB962C8B-B14F-4D97-AF65-F5344CB8AC3E}">
        <p14:creationId xmlns:p14="http://schemas.microsoft.com/office/powerpoint/2010/main" val="734147634"/>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2605"/>
            <a:ext cx="8229600" cy="1066800"/>
          </a:xfrm>
        </p:spPr>
        <p:txBody>
          <a:bodyPr/>
          <a:lstStyle/>
          <a:p>
            <a:r>
              <a:rPr lang="en-US" dirty="0"/>
              <a:t>Infarct Size</a:t>
            </a:r>
            <a:endParaRPr lang="en-ZA" dirty="0"/>
          </a:p>
        </p:txBody>
      </p:sp>
      <p:cxnSp>
        <p:nvCxnSpPr>
          <p:cNvPr id="5" name="Straight Connector 4"/>
          <p:cNvCxnSpPr/>
          <p:nvPr/>
        </p:nvCxnSpPr>
        <p:spPr>
          <a:xfrm>
            <a:off x="0" y="6400800"/>
            <a:ext cx="304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048000" y="6553200"/>
            <a:ext cx="304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096000" y="6400800"/>
            <a:ext cx="3048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0" y="2209800"/>
            <a:ext cx="3048000" cy="46482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Rectangle 9"/>
          <p:cNvSpPr/>
          <p:nvPr/>
        </p:nvSpPr>
        <p:spPr>
          <a:xfrm>
            <a:off x="3048000" y="2209800"/>
            <a:ext cx="3048000" cy="4648200"/>
          </a:xfrm>
          <a:prstGeom prst="rect">
            <a:avLst/>
          </a:prstGeom>
          <a:solidFill>
            <a:schemeClr val="accent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ZA"/>
          </a:p>
        </p:txBody>
      </p:sp>
      <p:sp>
        <p:nvSpPr>
          <p:cNvPr id="11" name="Rectangle 10"/>
          <p:cNvSpPr/>
          <p:nvPr/>
        </p:nvSpPr>
        <p:spPr>
          <a:xfrm>
            <a:off x="6096000" y="2209800"/>
            <a:ext cx="3048000" cy="4648200"/>
          </a:xfrm>
          <a:prstGeom prst="rect">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ZA"/>
          </a:p>
        </p:txBody>
      </p:sp>
      <p:pic>
        <p:nvPicPr>
          <p:cNvPr id="17" name="Picture 16">
            <a:extLst>
              <a:ext uri="{FF2B5EF4-FFF2-40B4-BE49-F238E27FC236}">
                <a16:creationId xmlns:a16="http://schemas.microsoft.com/office/drawing/2014/main" id="{0AF6CBD3-38FB-4263-AEEA-423F6A6FB3E1}"/>
              </a:ext>
            </a:extLst>
          </p:cNvPr>
          <p:cNvPicPr>
            <a:picLocks noChangeAspect="1"/>
          </p:cNvPicPr>
          <p:nvPr/>
        </p:nvPicPr>
        <p:blipFill>
          <a:blip r:embed="rId4">
            <a:lum bright="6000"/>
          </a:blip>
          <a:stretch>
            <a:fillRect/>
          </a:stretch>
        </p:blipFill>
        <p:spPr>
          <a:xfrm>
            <a:off x="122451" y="1539529"/>
            <a:ext cx="8867017" cy="1730584"/>
          </a:xfrm>
          <a:prstGeom prst="rect">
            <a:avLst/>
          </a:prstGeom>
        </p:spPr>
      </p:pic>
      <p:graphicFrame>
        <p:nvGraphicFramePr>
          <p:cNvPr id="14" name="Object 13">
            <a:extLst>
              <a:ext uri="{FF2B5EF4-FFF2-40B4-BE49-F238E27FC236}">
                <a16:creationId xmlns:a16="http://schemas.microsoft.com/office/drawing/2014/main" id="{6EE04A88-0414-4EA5-8ED1-321E307F9F82}"/>
              </a:ext>
            </a:extLst>
          </p:cNvPr>
          <p:cNvGraphicFramePr>
            <a:graphicFrameLocks/>
          </p:cNvGraphicFramePr>
          <p:nvPr>
            <p:extLst>
              <p:ext uri="{D42A27DB-BD31-4B8C-83A1-F6EECF244321}">
                <p14:modId xmlns:p14="http://schemas.microsoft.com/office/powerpoint/2010/main" val="1255487001"/>
              </p:ext>
            </p:extLst>
          </p:nvPr>
        </p:nvGraphicFramePr>
        <p:xfrm>
          <a:off x="3090773" y="3630442"/>
          <a:ext cx="2970000" cy="2898000"/>
        </p:xfrm>
        <a:graphic>
          <a:graphicData uri="http://schemas.openxmlformats.org/presentationml/2006/ole">
            <mc:AlternateContent xmlns:mc="http://schemas.openxmlformats.org/markup-compatibility/2006">
              <mc:Choice xmlns:v="urn:schemas-microsoft-com:vml" Requires="v">
                <p:oleObj spid="_x0000_s14494" name="Prism 7" r:id="rId5" imgW="3411926" imgH="3933602" progId="Prism7.Document">
                  <p:embed/>
                </p:oleObj>
              </mc:Choice>
              <mc:Fallback>
                <p:oleObj name="Prism 7" r:id="rId5" imgW="3411926" imgH="3933602" progId="Prism7.Document">
                  <p:embed/>
                  <p:pic>
                    <p:nvPicPr>
                      <p:cNvPr id="0" name="Object 1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0773" y="3630442"/>
                        <a:ext cx="2970000" cy="2898000"/>
                      </a:xfrm>
                      <a:prstGeom prst="rect">
                        <a:avLst/>
                      </a:prstGeom>
                      <a:solidFill>
                        <a:schemeClr val="bg1"/>
                      </a:solidFill>
                    </p:spPr>
                  </p:pic>
                </p:oleObj>
              </mc:Fallback>
            </mc:AlternateContent>
          </a:graphicData>
        </a:graphic>
      </p:graphicFrame>
      <p:graphicFrame>
        <p:nvGraphicFramePr>
          <p:cNvPr id="21" name="Object 20">
            <a:extLst>
              <a:ext uri="{FF2B5EF4-FFF2-40B4-BE49-F238E27FC236}">
                <a16:creationId xmlns:a16="http://schemas.microsoft.com/office/drawing/2014/main" id="{EEBC2FDA-42AD-4983-8DE6-E6B57130254C}"/>
              </a:ext>
            </a:extLst>
          </p:cNvPr>
          <p:cNvGraphicFramePr>
            <a:graphicFrameLocks/>
          </p:cNvGraphicFramePr>
          <p:nvPr>
            <p:extLst>
              <p:ext uri="{D42A27DB-BD31-4B8C-83A1-F6EECF244321}">
                <p14:modId xmlns:p14="http://schemas.microsoft.com/office/powerpoint/2010/main" val="2309037117"/>
              </p:ext>
            </p:extLst>
          </p:nvPr>
        </p:nvGraphicFramePr>
        <p:xfrm>
          <a:off x="6145160" y="3622329"/>
          <a:ext cx="2970000" cy="2898000"/>
        </p:xfrm>
        <a:graphic>
          <a:graphicData uri="http://schemas.openxmlformats.org/presentationml/2006/ole">
            <mc:AlternateContent xmlns:mc="http://schemas.openxmlformats.org/markup-compatibility/2006">
              <mc:Choice xmlns:v="urn:schemas-microsoft-com:vml" Requires="v">
                <p:oleObj spid="_x0000_s14495" name="Prism 7" r:id="rId7" imgW="3480712" imgH="3329984" progId="Prism7.Document">
                  <p:embed/>
                </p:oleObj>
              </mc:Choice>
              <mc:Fallback>
                <p:oleObj name="Prism 7" r:id="rId7" imgW="3480712" imgH="3329984" progId="Prism7.Document">
                  <p:embed/>
                  <p:pic>
                    <p:nvPicPr>
                      <p:cNvPr id="0" name="Object 10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45160" y="3622329"/>
                        <a:ext cx="2970000" cy="2898000"/>
                      </a:xfrm>
                      <a:prstGeom prst="rect">
                        <a:avLst/>
                      </a:prstGeom>
                      <a:solidFill>
                        <a:schemeClr val="bg1"/>
                      </a:solidFill>
                    </p:spPr>
                  </p:pic>
                </p:oleObj>
              </mc:Fallback>
            </mc:AlternateContent>
          </a:graphicData>
        </a:graphic>
      </p:graphicFrame>
      <p:graphicFrame>
        <p:nvGraphicFramePr>
          <p:cNvPr id="4" name="Object 3">
            <a:extLst>
              <a:ext uri="{FF2B5EF4-FFF2-40B4-BE49-F238E27FC236}">
                <a16:creationId xmlns:a16="http://schemas.microsoft.com/office/drawing/2014/main" id="{BB07DFD9-595C-4DB5-B394-4683CBBCF61E}"/>
              </a:ext>
            </a:extLst>
          </p:cNvPr>
          <p:cNvGraphicFramePr>
            <a:graphicFrameLocks/>
          </p:cNvGraphicFramePr>
          <p:nvPr>
            <p:extLst>
              <p:ext uri="{D42A27DB-BD31-4B8C-83A1-F6EECF244321}">
                <p14:modId xmlns:p14="http://schemas.microsoft.com/office/powerpoint/2010/main" val="443922379"/>
              </p:ext>
            </p:extLst>
          </p:nvPr>
        </p:nvGraphicFramePr>
        <p:xfrm>
          <a:off x="35326" y="3607371"/>
          <a:ext cx="2970000" cy="2898000"/>
        </p:xfrm>
        <a:graphic>
          <a:graphicData uri="http://schemas.openxmlformats.org/presentationml/2006/ole">
            <mc:AlternateContent xmlns:mc="http://schemas.openxmlformats.org/markup-compatibility/2006">
              <mc:Choice xmlns:v="urn:schemas-microsoft-com:vml" Requires="v">
                <p:oleObj spid="_x0000_s14496" name="Prism 7" r:id="rId9" imgW="3480712" imgH="3329984" progId="Prism7.Document">
                  <p:embed/>
                </p:oleObj>
              </mc:Choice>
              <mc:Fallback>
                <p:oleObj name="Prism 7" r:id="rId9" imgW="3480712" imgH="3329984" progId="Prism7.Document">
                  <p:embed/>
                  <p:pic>
                    <p:nvPicPr>
                      <p:cNvPr id="0" name="Object 9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326" y="3607371"/>
                        <a:ext cx="2970000" cy="2898000"/>
                      </a:xfrm>
                      <a:prstGeom prst="rect">
                        <a:avLst/>
                      </a:prstGeom>
                      <a:solidFill>
                        <a:schemeClr val="bg1"/>
                      </a:solidFill>
                    </p:spPr>
                  </p:pic>
                </p:oleObj>
              </mc:Fallback>
            </mc:AlternateContent>
          </a:graphicData>
        </a:graphic>
      </p:graphicFrame>
      <p:sp>
        <p:nvSpPr>
          <p:cNvPr id="19" name="Rectangle 18">
            <a:extLst>
              <a:ext uri="{FF2B5EF4-FFF2-40B4-BE49-F238E27FC236}">
                <a16:creationId xmlns:a16="http://schemas.microsoft.com/office/drawing/2014/main" id="{A8C8F908-65CF-4055-85E8-F06833E6D154}"/>
              </a:ext>
            </a:extLst>
          </p:cNvPr>
          <p:cNvSpPr/>
          <p:nvPr/>
        </p:nvSpPr>
        <p:spPr>
          <a:xfrm>
            <a:off x="3111847" y="3614027"/>
            <a:ext cx="2926080" cy="2896915"/>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Rectangle 19">
            <a:extLst>
              <a:ext uri="{FF2B5EF4-FFF2-40B4-BE49-F238E27FC236}">
                <a16:creationId xmlns:a16="http://schemas.microsoft.com/office/drawing/2014/main" id="{7FE12BCA-61F2-453A-BB6D-F44131923B5B}"/>
              </a:ext>
            </a:extLst>
          </p:cNvPr>
          <p:cNvSpPr/>
          <p:nvPr/>
        </p:nvSpPr>
        <p:spPr>
          <a:xfrm>
            <a:off x="6161312" y="3607916"/>
            <a:ext cx="2926080" cy="2896915"/>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Rectangle 17">
            <a:extLst>
              <a:ext uri="{FF2B5EF4-FFF2-40B4-BE49-F238E27FC236}">
                <a16:creationId xmlns:a16="http://schemas.microsoft.com/office/drawing/2014/main" id="{3A7D03C1-5604-49F4-90E4-13964B2D5B11}"/>
              </a:ext>
            </a:extLst>
          </p:cNvPr>
          <p:cNvSpPr/>
          <p:nvPr/>
        </p:nvSpPr>
        <p:spPr>
          <a:xfrm>
            <a:off x="75626" y="3610398"/>
            <a:ext cx="2926080" cy="289691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Rectangle 99">
            <a:extLst>
              <a:ext uri="{FF2B5EF4-FFF2-40B4-BE49-F238E27FC236}">
                <a16:creationId xmlns:a16="http://schemas.microsoft.com/office/drawing/2014/main" id="{9425F17E-A583-440B-BBAC-462C3489567D}"/>
              </a:ext>
            </a:extLst>
          </p:cNvPr>
          <p:cNvSpPr>
            <a:spLocks noChangeArrowheads="1"/>
          </p:cNvSpPr>
          <p:nvPr/>
        </p:nvSpPr>
        <p:spPr bwMode="auto">
          <a:xfrm>
            <a:off x="0" y="-184666"/>
            <a:ext cx="184731" cy="369332"/>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spAutoFit/>
          </a:bodyPr>
          <a:lstStyle/>
          <a:p>
            <a:endParaRPr lang="en-ZA"/>
          </a:p>
        </p:txBody>
      </p:sp>
      <p:sp>
        <p:nvSpPr>
          <p:cNvPr id="6" name="Rectangle 101">
            <a:extLst>
              <a:ext uri="{FF2B5EF4-FFF2-40B4-BE49-F238E27FC236}">
                <a16:creationId xmlns:a16="http://schemas.microsoft.com/office/drawing/2014/main" id="{95605082-91D0-4037-BA47-B84B231F9D47}"/>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sp>
        <p:nvSpPr>
          <p:cNvPr id="15" name="Rectangle 106">
            <a:extLst>
              <a:ext uri="{FF2B5EF4-FFF2-40B4-BE49-F238E27FC236}">
                <a16:creationId xmlns:a16="http://schemas.microsoft.com/office/drawing/2014/main" id="{2D49AB32-F38D-49F8-920D-615CE61E7D40}"/>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spTree>
    <p:extLst>
      <p:ext uri="{BB962C8B-B14F-4D97-AF65-F5344CB8AC3E}">
        <p14:creationId xmlns:p14="http://schemas.microsoft.com/office/powerpoint/2010/main" val="25510887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18" grpId="0" animBg="1"/>
      <p:bldP spid="18"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44480" y="2"/>
            <a:ext cx="11032958" cy="68955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81100" y="63671"/>
            <a:ext cx="6743701" cy="1015663"/>
          </a:xfrm>
          <a:prstGeom prst="rect">
            <a:avLst/>
          </a:prstGeom>
          <a:noFill/>
        </p:spPr>
        <p:txBody>
          <a:bodyPr wrap="square" rtlCol="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ZA" sz="6000" b="1" dirty="0">
                <a:ln>
                  <a:prstDash val="solid"/>
                </a:ln>
                <a:solidFill>
                  <a:srgbClr val="C00000"/>
                </a:solidFill>
                <a:effectLst>
                  <a:glow rad="101600">
                    <a:srgbClr val="C00000">
                      <a:alpha val="40000"/>
                    </a:srgbClr>
                  </a:glow>
                  <a:outerShdw blurRad="88000" dist="50800" dir="5040000" algn="tl">
                    <a:schemeClr val="accent4">
                      <a:tint val="80000"/>
                      <a:satMod val="250000"/>
                      <a:alpha val="45000"/>
                    </a:schemeClr>
                  </a:outerShdw>
                </a:effectLst>
                <a:latin typeface="Eras Demi ITC" panose="020B0805030504020804" pitchFamily="34" charset="0"/>
              </a:rPr>
              <a:t>Results Continued</a:t>
            </a:r>
          </a:p>
        </p:txBody>
      </p:sp>
      <p:sp>
        <p:nvSpPr>
          <p:cNvPr id="8" name="TextBox 7">
            <a:extLst>
              <a:ext uri="{FF2B5EF4-FFF2-40B4-BE49-F238E27FC236}">
                <a16:creationId xmlns:a16="http://schemas.microsoft.com/office/drawing/2014/main" id="{76F6ED4D-A681-47EB-8EB6-B592AE207C9E}"/>
              </a:ext>
            </a:extLst>
          </p:cNvPr>
          <p:cNvSpPr txBox="1"/>
          <p:nvPr/>
        </p:nvSpPr>
        <p:spPr>
          <a:xfrm>
            <a:off x="4324349" y="3638550"/>
            <a:ext cx="457200" cy="923330"/>
          </a:xfrm>
          <a:prstGeom prst="rect">
            <a:avLst/>
          </a:prstGeom>
          <a:noFill/>
        </p:spPr>
        <p:txBody>
          <a:bodyPr wrap="square" rtlCol="0">
            <a:spAutoFit/>
          </a:bodyPr>
          <a:lstStyle/>
          <a:p>
            <a:r>
              <a:rPr lang="en-ZA" sz="5400" dirty="0">
                <a:solidFill>
                  <a:schemeClr val="bg2">
                    <a:lumMod val="90000"/>
                  </a:schemeClr>
                </a:solidFill>
              </a:rPr>
              <a:t>2</a:t>
            </a:r>
            <a:endParaRPr lang="en-ZA" sz="1100" dirty="0">
              <a:solidFill>
                <a:schemeClr val="bg2">
                  <a:lumMod val="90000"/>
                </a:schemeClr>
              </a:solidFill>
            </a:endParaRPr>
          </a:p>
        </p:txBody>
      </p:sp>
    </p:spTree>
    <p:extLst>
      <p:ext uri="{BB962C8B-B14F-4D97-AF65-F5344CB8AC3E}">
        <p14:creationId xmlns:p14="http://schemas.microsoft.com/office/powerpoint/2010/main" val="216516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4A4814-27BA-4EF4-87DD-71E55A0F0A4C}"/>
              </a:ext>
            </a:extLst>
          </p:cNvPr>
          <p:cNvPicPr>
            <a:picLocks noChangeAspect="1"/>
          </p:cNvPicPr>
          <p:nvPr/>
        </p:nvPicPr>
        <p:blipFill>
          <a:blip r:embed="rId3"/>
          <a:stretch>
            <a:fillRect/>
          </a:stretch>
        </p:blipFill>
        <p:spPr>
          <a:xfrm>
            <a:off x="1801591" y="480060"/>
            <a:ext cx="5540818" cy="6858000"/>
          </a:xfrm>
          <a:prstGeom prst="rect">
            <a:avLst/>
          </a:prstGeom>
        </p:spPr>
      </p:pic>
      <p:sp>
        <p:nvSpPr>
          <p:cNvPr id="3" name="Rectangle 2">
            <a:extLst>
              <a:ext uri="{FF2B5EF4-FFF2-40B4-BE49-F238E27FC236}">
                <a16:creationId xmlns:a16="http://schemas.microsoft.com/office/drawing/2014/main" id="{FDD8BA4F-60B9-4CA0-AC2F-6113B46329AA}"/>
              </a:ext>
            </a:extLst>
          </p:cNvPr>
          <p:cNvSpPr/>
          <p:nvPr/>
        </p:nvSpPr>
        <p:spPr>
          <a:xfrm>
            <a:off x="2438399" y="825500"/>
            <a:ext cx="952501" cy="21463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85300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0E25CE-DAF5-40F8-BE88-8FF24625D52B}"/>
              </a:ext>
            </a:extLst>
          </p:cNvPr>
          <p:cNvPicPr>
            <a:picLocks noChangeAspect="1"/>
          </p:cNvPicPr>
          <p:nvPr/>
        </p:nvPicPr>
        <p:blipFill>
          <a:blip r:embed="rId3"/>
          <a:stretch>
            <a:fillRect/>
          </a:stretch>
        </p:blipFill>
        <p:spPr>
          <a:xfrm>
            <a:off x="1602424" y="274320"/>
            <a:ext cx="5939155" cy="6858000"/>
          </a:xfrm>
          <a:prstGeom prst="rect">
            <a:avLst/>
          </a:prstGeom>
        </p:spPr>
      </p:pic>
      <p:sp>
        <p:nvSpPr>
          <p:cNvPr id="3" name="Rectangle 2">
            <a:extLst>
              <a:ext uri="{FF2B5EF4-FFF2-40B4-BE49-F238E27FC236}">
                <a16:creationId xmlns:a16="http://schemas.microsoft.com/office/drawing/2014/main" id="{FFE17A7E-E85A-4CA4-921C-8A2D60E9EF83}"/>
              </a:ext>
            </a:extLst>
          </p:cNvPr>
          <p:cNvSpPr/>
          <p:nvPr/>
        </p:nvSpPr>
        <p:spPr>
          <a:xfrm>
            <a:off x="3048000" y="685800"/>
            <a:ext cx="1676400" cy="22098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27482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2FFEEA-175B-4F20-A655-CEC03B9AA3E4}"/>
              </a:ext>
            </a:extLst>
          </p:cNvPr>
          <p:cNvPicPr>
            <a:picLocks noChangeAspect="1"/>
          </p:cNvPicPr>
          <p:nvPr/>
        </p:nvPicPr>
        <p:blipFill>
          <a:blip r:embed="rId3"/>
          <a:stretch>
            <a:fillRect/>
          </a:stretch>
        </p:blipFill>
        <p:spPr>
          <a:xfrm>
            <a:off x="1688304" y="274320"/>
            <a:ext cx="5767395" cy="6858000"/>
          </a:xfrm>
          <a:prstGeom prst="rect">
            <a:avLst/>
          </a:prstGeom>
        </p:spPr>
      </p:pic>
      <p:sp>
        <p:nvSpPr>
          <p:cNvPr id="3" name="Rectangle 2">
            <a:extLst>
              <a:ext uri="{FF2B5EF4-FFF2-40B4-BE49-F238E27FC236}">
                <a16:creationId xmlns:a16="http://schemas.microsoft.com/office/drawing/2014/main" id="{6B01D9F1-640F-4DBD-97B2-0736A76A3C1E}"/>
              </a:ext>
            </a:extLst>
          </p:cNvPr>
          <p:cNvSpPr/>
          <p:nvPr/>
        </p:nvSpPr>
        <p:spPr>
          <a:xfrm>
            <a:off x="3276600" y="685800"/>
            <a:ext cx="1143000" cy="22860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400100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AE7B75-F1BD-48AF-912E-D3B75997D31E}"/>
              </a:ext>
            </a:extLst>
          </p:cNvPr>
          <p:cNvPicPr>
            <a:picLocks noChangeAspect="1"/>
          </p:cNvPicPr>
          <p:nvPr/>
        </p:nvPicPr>
        <p:blipFill>
          <a:blip r:embed="rId3"/>
          <a:stretch>
            <a:fillRect/>
          </a:stretch>
        </p:blipFill>
        <p:spPr>
          <a:xfrm>
            <a:off x="1698193" y="274320"/>
            <a:ext cx="5747614" cy="6858000"/>
          </a:xfrm>
          <a:prstGeom prst="rect">
            <a:avLst/>
          </a:prstGeom>
        </p:spPr>
      </p:pic>
    </p:spTree>
    <p:extLst>
      <p:ext uri="{BB962C8B-B14F-4D97-AF65-F5344CB8AC3E}">
        <p14:creationId xmlns:p14="http://schemas.microsoft.com/office/powerpoint/2010/main" val="38275606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9FB6C6-07EC-43F5-84D6-A4A208929D96}"/>
              </a:ext>
            </a:extLst>
          </p:cNvPr>
          <p:cNvPicPr>
            <a:picLocks noChangeAspect="1"/>
          </p:cNvPicPr>
          <p:nvPr/>
        </p:nvPicPr>
        <p:blipFill>
          <a:blip r:embed="rId3"/>
          <a:stretch>
            <a:fillRect/>
          </a:stretch>
        </p:blipFill>
        <p:spPr>
          <a:xfrm>
            <a:off x="1825512" y="228600"/>
            <a:ext cx="5492976" cy="6858000"/>
          </a:xfrm>
          <a:prstGeom prst="rect">
            <a:avLst/>
          </a:prstGeom>
        </p:spPr>
      </p:pic>
      <p:sp>
        <p:nvSpPr>
          <p:cNvPr id="3" name="Rectangle 2">
            <a:extLst>
              <a:ext uri="{FF2B5EF4-FFF2-40B4-BE49-F238E27FC236}">
                <a16:creationId xmlns:a16="http://schemas.microsoft.com/office/drawing/2014/main" id="{094377EF-EF15-4448-A90B-D05CF61CAD4E}"/>
              </a:ext>
            </a:extLst>
          </p:cNvPr>
          <p:cNvSpPr/>
          <p:nvPr/>
        </p:nvSpPr>
        <p:spPr>
          <a:xfrm>
            <a:off x="5791200" y="4572000"/>
            <a:ext cx="685800" cy="22860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44377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ZA" dirty="0"/>
              <a:t>Summary of Results to DATE</a:t>
            </a:r>
          </a:p>
        </p:txBody>
      </p:sp>
      <p:sp>
        <p:nvSpPr>
          <p:cNvPr id="8" name="Content Placeholder 7"/>
          <p:cNvSpPr>
            <a:spLocks noGrp="1"/>
          </p:cNvSpPr>
          <p:nvPr>
            <p:ph idx="1"/>
          </p:nvPr>
        </p:nvSpPr>
        <p:spPr>
          <a:xfrm>
            <a:off x="457200" y="2249424"/>
            <a:ext cx="8229600" cy="4456176"/>
          </a:xfrm>
        </p:spPr>
        <p:txBody>
          <a:bodyPr>
            <a:normAutofit fontScale="55000" lnSpcReduction="20000"/>
          </a:bodyPr>
          <a:lstStyle/>
          <a:p>
            <a:r>
              <a:rPr lang="en-ZA"/>
              <a:t>High-caloric diet </a:t>
            </a:r>
            <a:r>
              <a:rPr lang="en-ZA" dirty="0"/>
              <a:t>vs. control</a:t>
            </a:r>
          </a:p>
          <a:p>
            <a:pPr lvl="1"/>
            <a:r>
              <a:rPr lang="en-ZA" dirty="0">
                <a:sym typeface="Symbol" panose="05050102010706020507" pitchFamily="18" charset="2"/>
              </a:rPr>
              <a:t> 25% </a:t>
            </a:r>
            <a:r>
              <a:rPr lang="en-ZA" dirty="0"/>
              <a:t>Food intake and </a:t>
            </a:r>
            <a:r>
              <a:rPr lang="en-ZA" dirty="0">
                <a:sym typeface="Symbol" panose="05050102010706020507" pitchFamily="18" charset="2"/>
              </a:rPr>
              <a:t> 35% W</a:t>
            </a:r>
            <a:r>
              <a:rPr lang="en-ZA" dirty="0"/>
              <a:t>ater consumption</a:t>
            </a:r>
            <a:endParaRPr lang="en-ZA" dirty="0">
              <a:sym typeface="Symbol" panose="05050102010706020507" pitchFamily="18" charset="2"/>
            </a:endParaRPr>
          </a:p>
          <a:p>
            <a:pPr lvl="1"/>
            <a:r>
              <a:rPr lang="en-ZA" dirty="0">
                <a:sym typeface="Symbol" panose="05050102010706020507" pitchFamily="18" charset="2"/>
              </a:rPr>
              <a:t> 10% </a:t>
            </a:r>
            <a:r>
              <a:rPr lang="en-ZA" dirty="0"/>
              <a:t>Body weight, </a:t>
            </a:r>
            <a:r>
              <a:rPr lang="en-ZA" dirty="0">
                <a:sym typeface="Symbol" panose="05050102010706020507" pitchFamily="18" charset="2"/>
              </a:rPr>
              <a:t> 60% </a:t>
            </a:r>
            <a:r>
              <a:rPr lang="en-ZA" dirty="0"/>
              <a:t>Visceral adiposity</a:t>
            </a:r>
          </a:p>
          <a:p>
            <a:pPr lvl="1"/>
            <a:r>
              <a:rPr lang="en-ZA" dirty="0">
                <a:sym typeface="Symbol" panose="05050102010706020507" pitchFamily="18" charset="2"/>
              </a:rPr>
              <a:t> 10</a:t>
            </a:r>
            <a:r>
              <a:rPr lang="en-ZA">
                <a:sym typeface="Symbol" panose="05050102010706020507" pitchFamily="18" charset="2"/>
              </a:rPr>
              <a:t>% Coronary </a:t>
            </a:r>
            <a:r>
              <a:rPr lang="en-ZA" dirty="0">
                <a:sym typeface="Symbol" panose="05050102010706020507" pitchFamily="18" charset="2"/>
              </a:rPr>
              <a:t>Output and Total Work after Ischemia</a:t>
            </a:r>
            <a:endParaRPr lang="en-ZA" dirty="0"/>
          </a:p>
          <a:p>
            <a:pPr marL="109728" indent="0">
              <a:buNone/>
            </a:pPr>
            <a:endParaRPr lang="en-ZA" dirty="0"/>
          </a:p>
          <a:p>
            <a:r>
              <a:rPr lang="en-ZA" dirty="0" err="1"/>
              <a:t>Afriplex</a:t>
            </a:r>
            <a:r>
              <a:rPr lang="en-ZA" dirty="0"/>
              <a:t> Green Rooibos Extract</a:t>
            </a:r>
          </a:p>
          <a:p>
            <a:pPr lvl="1"/>
            <a:r>
              <a:rPr lang="en-ZA" dirty="0">
                <a:sym typeface="Symbol" panose="05050102010706020507" pitchFamily="18" charset="2"/>
              </a:rPr>
              <a:t>Pre-Ischemia</a:t>
            </a:r>
          </a:p>
          <a:p>
            <a:pPr lvl="2"/>
            <a:r>
              <a:rPr lang="en-ZA" dirty="0">
                <a:sym typeface="Symbol" panose="05050102010706020507" pitchFamily="18" charset="2"/>
              </a:rPr>
              <a:t> 5% </a:t>
            </a:r>
            <a:r>
              <a:rPr lang="en-ZA" dirty="0"/>
              <a:t>Total Work of Heart in Control </a:t>
            </a:r>
            <a:r>
              <a:rPr lang="en-ZA"/>
              <a:t>and HCD</a:t>
            </a:r>
            <a:endParaRPr lang="en-ZA" dirty="0"/>
          </a:p>
          <a:p>
            <a:endParaRPr lang="en-ZA" dirty="0"/>
          </a:p>
          <a:p>
            <a:pPr lvl="1"/>
            <a:r>
              <a:rPr lang="en-ZA" dirty="0"/>
              <a:t>Post-ischemia</a:t>
            </a:r>
          </a:p>
          <a:p>
            <a:pPr lvl="2"/>
            <a:r>
              <a:rPr lang="en-ZA" dirty="0">
                <a:sym typeface="Symbol" panose="05050102010706020507" pitchFamily="18" charset="2"/>
              </a:rPr>
              <a:t> 10% Aortic Output, Coronary Output and </a:t>
            </a:r>
            <a:r>
              <a:rPr lang="en-ZA" dirty="0"/>
              <a:t>Total Work </a:t>
            </a:r>
            <a:r>
              <a:rPr lang="en-ZA"/>
              <a:t>in HCD</a:t>
            </a:r>
            <a:endParaRPr lang="en-ZA" dirty="0"/>
          </a:p>
          <a:p>
            <a:pPr lvl="2"/>
            <a:r>
              <a:rPr lang="en-ZA" dirty="0"/>
              <a:t>Reversed Heart Damage </a:t>
            </a:r>
            <a:r>
              <a:rPr lang="en-ZA"/>
              <a:t>of HCD</a:t>
            </a:r>
            <a:endParaRPr lang="en-ZA" dirty="0"/>
          </a:p>
          <a:p>
            <a:pPr marL="109728" indent="0">
              <a:buNone/>
            </a:pPr>
            <a:endParaRPr lang="en-ZA" dirty="0"/>
          </a:p>
          <a:p>
            <a:pPr lvl="1"/>
            <a:r>
              <a:rPr lang="en-ZA"/>
              <a:t>Infarct Size</a:t>
            </a:r>
          </a:p>
          <a:p>
            <a:pPr lvl="2"/>
            <a:r>
              <a:rPr lang="en-ZA">
                <a:sym typeface="Symbol" panose="05050102010706020507" pitchFamily="18" charset="2"/>
              </a:rPr>
              <a:t> 20% Infarct Size </a:t>
            </a:r>
            <a:r>
              <a:rPr lang="en-ZA"/>
              <a:t>in HCD</a:t>
            </a:r>
          </a:p>
          <a:p>
            <a:endParaRPr lang="en-ZA"/>
          </a:p>
          <a:p>
            <a:r>
              <a:rPr lang="en-ZA"/>
              <a:t>Cell Signalling</a:t>
            </a:r>
          </a:p>
          <a:p>
            <a:pPr lvl="1"/>
            <a:r>
              <a:rPr lang="en-ZA"/>
              <a:t>GRT supplementation potentially acts as a preconditioning agent improving resilience to reperfusion injury</a:t>
            </a:r>
          </a:p>
          <a:p>
            <a:pPr lvl="1"/>
            <a:endParaRPr lang="en-ZA" dirty="0"/>
          </a:p>
          <a:p>
            <a:endParaRPr lang="en-ZA" dirty="0"/>
          </a:p>
        </p:txBody>
      </p:sp>
    </p:spTree>
    <p:extLst>
      <p:ext uri="{BB962C8B-B14F-4D97-AF65-F5344CB8AC3E}">
        <p14:creationId xmlns:p14="http://schemas.microsoft.com/office/powerpoint/2010/main" val="63882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500"/>
                                        <p:tgtEl>
                                          <p:spTgt spid="8">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animEffect transition="in" filter="fade">
                                      <p:cBhvr>
                                        <p:cTn id="21" dur="500"/>
                                        <p:tgtEl>
                                          <p:spTgt spid="8">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
                                            <p:txEl>
                                              <p:pRg st="6" end="6"/>
                                            </p:txEl>
                                          </p:spTgt>
                                        </p:tgtEl>
                                        <p:attrNameLst>
                                          <p:attrName>style.visibility</p:attrName>
                                        </p:attrNameLst>
                                      </p:cBhvr>
                                      <p:to>
                                        <p:strVal val="visible"/>
                                      </p:to>
                                    </p:set>
                                    <p:animEffect transition="in" filter="fade">
                                      <p:cBhvr>
                                        <p:cTn id="24" dur="500"/>
                                        <p:tgtEl>
                                          <p:spTgt spid="8">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animEffect transition="in" filter="fade">
                                      <p:cBhvr>
                                        <p:cTn id="27" dur="500"/>
                                        <p:tgtEl>
                                          <p:spTgt spid="8">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9" end="9"/>
                                            </p:txEl>
                                          </p:spTgt>
                                        </p:tgtEl>
                                        <p:attrNameLst>
                                          <p:attrName>style.visibility</p:attrName>
                                        </p:attrNameLst>
                                      </p:cBhvr>
                                      <p:to>
                                        <p:strVal val="visible"/>
                                      </p:to>
                                    </p:set>
                                    <p:animEffect transition="in" filter="fade">
                                      <p:cBhvr>
                                        <p:cTn id="32" dur="500"/>
                                        <p:tgtEl>
                                          <p:spTgt spid="8">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8">
                                            <p:txEl>
                                              <p:pRg st="10" end="10"/>
                                            </p:txEl>
                                          </p:spTgt>
                                        </p:tgtEl>
                                        <p:attrNameLst>
                                          <p:attrName>style.visibility</p:attrName>
                                        </p:attrNameLst>
                                      </p:cBhvr>
                                      <p:to>
                                        <p:strVal val="visible"/>
                                      </p:to>
                                    </p:set>
                                    <p:animEffect transition="in" filter="fade">
                                      <p:cBhvr>
                                        <p:cTn id="35" dur="500"/>
                                        <p:tgtEl>
                                          <p:spTgt spid="8">
                                            <p:txEl>
                                              <p:pRg st="10" end="1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8">
                                            <p:txEl>
                                              <p:pRg st="11" end="11"/>
                                            </p:txEl>
                                          </p:spTgt>
                                        </p:tgtEl>
                                        <p:attrNameLst>
                                          <p:attrName>style.visibility</p:attrName>
                                        </p:attrNameLst>
                                      </p:cBhvr>
                                      <p:to>
                                        <p:strVal val="visible"/>
                                      </p:to>
                                    </p:set>
                                    <p:animEffect transition="in" filter="fade">
                                      <p:cBhvr>
                                        <p:cTn id="38" dur="500"/>
                                        <p:tgtEl>
                                          <p:spTgt spid="8">
                                            <p:txEl>
                                              <p:pRg st="11" end="1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8">
                                            <p:txEl>
                                              <p:pRg st="13" end="13"/>
                                            </p:txEl>
                                          </p:spTgt>
                                        </p:tgtEl>
                                        <p:attrNameLst>
                                          <p:attrName>style.visibility</p:attrName>
                                        </p:attrNameLst>
                                      </p:cBhvr>
                                      <p:to>
                                        <p:strVal val="visible"/>
                                      </p:to>
                                    </p:set>
                                    <p:animEffect transition="in" filter="fade">
                                      <p:cBhvr>
                                        <p:cTn id="43" dur="500"/>
                                        <p:tgtEl>
                                          <p:spTgt spid="8">
                                            <p:txEl>
                                              <p:pRg st="13" end="13"/>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8">
                                            <p:txEl>
                                              <p:pRg st="14" end="14"/>
                                            </p:txEl>
                                          </p:spTgt>
                                        </p:tgtEl>
                                        <p:attrNameLst>
                                          <p:attrName>style.visibility</p:attrName>
                                        </p:attrNameLst>
                                      </p:cBhvr>
                                      <p:to>
                                        <p:strVal val="visible"/>
                                      </p:to>
                                    </p:set>
                                    <p:animEffect transition="in" filter="fade">
                                      <p:cBhvr>
                                        <p:cTn id="46" dur="500"/>
                                        <p:tgtEl>
                                          <p:spTgt spid="8">
                                            <p:txEl>
                                              <p:pRg st="14" end="1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8">
                                            <p:txEl>
                                              <p:pRg st="16" end="16"/>
                                            </p:txEl>
                                          </p:spTgt>
                                        </p:tgtEl>
                                        <p:attrNameLst>
                                          <p:attrName>style.visibility</p:attrName>
                                        </p:attrNameLst>
                                      </p:cBhvr>
                                      <p:to>
                                        <p:strVal val="visible"/>
                                      </p:to>
                                    </p:set>
                                    <p:animEffect transition="in" filter="fade">
                                      <p:cBhvr>
                                        <p:cTn id="51" dur="500"/>
                                        <p:tgtEl>
                                          <p:spTgt spid="8">
                                            <p:txEl>
                                              <p:pRg st="16" end="1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8">
                                            <p:txEl>
                                              <p:pRg st="17" end="17"/>
                                            </p:txEl>
                                          </p:spTgt>
                                        </p:tgtEl>
                                        <p:attrNameLst>
                                          <p:attrName>style.visibility</p:attrName>
                                        </p:attrNameLst>
                                      </p:cBhvr>
                                      <p:to>
                                        <p:strVal val="visible"/>
                                      </p:to>
                                    </p:set>
                                    <p:animEffect transition="in" filter="fade">
                                      <p:cBhvr>
                                        <p:cTn id="56" dur="500"/>
                                        <p:tgtEl>
                                          <p:spTgt spid="8">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EF9A1-E6C9-46A4-8CF5-C4692BC624F4}"/>
              </a:ext>
            </a:extLst>
          </p:cNvPr>
          <p:cNvSpPr>
            <a:spLocks noGrp="1"/>
          </p:cNvSpPr>
          <p:nvPr>
            <p:ph type="title"/>
          </p:nvPr>
        </p:nvSpPr>
        <p:spPr/>
        <p:txBody>
          <a:bodyPr/>
          <a:lstStyle/>
          <a:p>
            <a:r>
              <a:rPr lang="en-ZA"/>
              <a:t>Future Work</a:t>
            </a:r>
            <a:endParaRPr lang="en-ZA" dirty="0"/>
          </a:p>
        </p:txBody>
      </p:sp>
      <p:sp>
        <p:nvSpPr>
          <p:cNvPr id="3" name="Content Placeholder 2">
            <a:extLst>
              <a:ext uri="{FF2B5EF4-FFF2-40B4-BE49-F238E27FC236}">
                <a16:creationId xmlns:a16="http://schemas.microsoft.com/office/drawing/2014/main" id="{D27253C3-4099-475A-A758-0B31ADFF4616}"/>
              </a:ext>
            </a:extLst>
          </p:cNvPr>
          <p:cNvSpPr>
            <a:spLocks noGrp="1"/>
          </p:cNvSpPr>
          <p:nvPr>
            <p:ph idx="1"/>
          </p:nvPr>
        </p:nvSpPr>
        <p:spPr/>
        <p:txBody>
          <a:bodyPr>
            <a:normAutofit fontScale="92500" lnSpcReduction="20000"/>
          </a:bodyPr>
          <a:lstStyle/>
          <a:p>
            <a:r>
              <a:rPr lang="en-ZA" dirty="0"/>
              <a:t>Rooibos known to have cardioprotective properties</a:t>
            </a:r>
          </a:p>
          <a:p>
            <a:endParaRPr lang="en-ZA" dirty="0"/>
          </a:p>
          <a:p>
            <a:r>
              <a:rPr lang="en-ZA" sz="6600" dirty="0"/>
              <a:t>But How?</a:t>
            </a:r>
          </a:p>
          <a:p>
            <a:pPr marL="109728" indent="0">
              <a:buNone/>
            </a:pPr>
            <a:endParaRPr lang="en-ZA" dirty="0"/>
          </a:p>
          <a:p>
            <a:r>
              <a:rPr lang="en-ZA" dirty="0"/>
              <a:t>Normal vs Cardio-susceptible Model</a:t>
            </a:r>
          </a:p>
          <a:p>
            <a:endParaRPr lang="en-ZA" dirty="0"/>
          </a:p>
          <a:p>
            <a:r>
              <a:rPr lang="en-ZA" dirty="0"/>
              <a:t>Significantly elaborate on our current understanding of </a:t>
            </a:r>
            <a:r>
              <a:rPr lang="en-ZA"/>
              <a:t>Rooibos supplementation benefits</a:t>
            </a:r>
            <a:endParaRPr lang="en-ZA" dirty="0"/>
          </a:p>
          <a:p>
            <a:endParaRPr lang="en-ZA" dirty="0"/>
          </a:p>
          <a:p>
            <a:r>
              <a:rPr lang="en-ZA"/>
              <a:t>Mitochondrial Bioenergetics</a:t>
            </a:r>
          </a:p>
        </p:txBody>
      </p:sp>
    </p:spTree>
    <p:extLst>
      <p:ext uri="{BB962C8B-B14F-4D97-AF65-F5344CB8AC3E}">
        <p14:creationId xmlns:p14="http://schemas.microsoft.com/office/powerpoint/2010/main" val="329309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nodeType="afterEffect">
                                  <p:stCondLst>
                                    <p:cond delay="0"/>
                                  </p:stCondLst>
                                  <p:childTnLst>
                                    <p:animEffect transition="out" filter="fade">
                                      <p:cBhvr>
                                        <p:cTn id="9" dur="1000" tmFilter="0, 0; .2, .5; .8, .5; 1, 0"/>
                                        <p:tgtEl>
                                          <p:spTgt spid="3">
                                            <p:txEl>
                                              <p:pRg st="2" end="2"/>
                                            </p:txEl>
                                          </p:spTgt>
                                        </p:tgtEl>
                                      </p:cBhvr>
                                    </p:animEffect>
                                    <p:animScale>
                                      <p:cBhvr>
                                        <p:cTn id="10" dur="500" autoRev="1" fill="hold"/>
                                        <p:tgtEl>
                                          <p:spTgt spid="3">
                                            <p:txEl>
                                              <p:pRg st="2" end="2"/>
                                            </p:txEl>
                                          </p:spTgt>
                                        </p:tgtEl>
                                      </p:cBhvr>
                                      <p:by x="105000" y="105000"/>
                                    </p:animScale>
                                  </p:childTnLst>
                                </p:cTn>
                              </p:par>
                            </p:childTnLst>
                          </p:cTn>
                        </p:par>
                        <p:par>
                          <p:cTn id="11" fill="hold">
                            <p:stCondLst>
                              <p:cond delay="1000"/>
                            </p:stCondLst>
                            <p:childTnLst>
                              <p:par>
                                <p:cTn id="12" presetID="26" presetClass="emph" presetSubtype="0" fill="hold" nodeType="afterEffect">
                                  <p:stCondLst>
                                    <p:cond delay="0"/>
                                  </p:stCondLst>
                                  <p:childTnLst>
                                    <p:animEffect transition="out" filter="fade">
                                      <p:cBhvr>
                                        <p:cTn id="13" dur="1000" tmFilter="0, 0; .2, .5; .8, .5; 1, 0"/>
                                        <p:tgtEl>
                                          <p:spTgt spid="3">
                                            <p:txEl>
                                              <p:pRg st="2" end="2"/>
                                            </p:txEl>
                                          </p:spTgt>
                                        </p:tgtEl>
                                      </p:cBhvr>
                                    </p:animEffect>
                                    <p:animScale>
                                      <p:cBhvr>
                                        <p:cTn id="14" dur="500" autoRev="1" fill="hold"/>
                                        <p:tgtEl>
                                          <p:spTgt spid="3">
                                            <p:txEl>
                                              <p:pRg st="2" end="2"/>
                                            </p:txEl>
                                          </p:spTgt>
                                        </p:tgtEl>
                                      </p:cBhvr>
                                      <p:by x="105000" y="105000"/>
                                    </p:animScale>
                                  </p:childTnLst>
                                </p:cTn>
                              </p:par>
                            </p:childTnLst>
                          </p:cTn>
                        </p:par>
                        <p:par>
                          <p:cTn id="15" fill="hold">
                            <p:stCondLst>
                              <p:cond delay="2000"/>
                            </p:stCondLst>
                            <p:childTnLst>
                              <p:par>
                                <p:cTn id="16" presetID="26" presetClass="emph" presetSubtype="0" fill="hold" nodeType="afterEffect">
                                  <p:stCondLst>
                                    <p:cond delay="0"/>
                                  </p:stCondLst>
                                  <p:childTnLst>
                                    <p:animEffect transition="out" filter="fade">
                                      <p:cBhvr>
                                        <p:cTn id="17" dur="1000" tmFilter="0, 0; .2, .5; .8, .5; 1, 0"/>
                                        <p:tgtEl>
                                          <p:spTgt spid="3">
                                            <p:txEl>
                                              <p:pRg st="2" end="2"/>
                                            </p:txEl>
                                          </p:spTgt>
                                        </p:tgtEl>
                                      </p:cBhvr>
                                    </p:animEffect>
                                    <p:animScale>
                                      <p:cBhvr>
                                        <p:cTn id="18" dur="500" autoRev="1" fill="hold"/>
                                        <p:tgtEl>
                                          <p:spTgt spid="3">
                                            <p:txEl>
                                              <p:pRg st="2" end="2"/>
                                            </p:txEl>
                                          </p:spTgt>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7BAA57-C180-41EB-91B2-23F4F961E1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6813"/>
            <a:ext cx="9144000" cy="5884377"/>
          </a:xfrm>
          <a:prstGeom prst="rect">
            <a:avLst/>
          </a:prstGeom>
        </p:spPr>
      </p:pic>
      <p:sp>
        <p:nvSpPr>
          <p:cNvPr id="5" name="Rectangle 4"/>
          <p:cNvSpPr/>
          <p:nvPr/>
        </p:nvSpPr>
        <p:spPr>
          <a:xfrm>
            <a:off x="0" y="4163969"/>
            <a:ext cx="9144000" cy="1997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TextBox 3"/>
          <p:cNvSpPr txBox="1"/>
          <p:nvPr/>
        </p:nvSpPr>
        <p:spPr>
          <a:xfrm>
            <a:off x="133350" y="4172696"/>
            <a:ext cx="1752600" cy="1674689"/>
          </a:xfrm>
          <a:prstGeom prst="rect">
            <a:avLst/>
          </a:prstGeom>
          <a:noFill/>
        </p:spPr>
        <p:txBody>
          <a:bodyPr wrap="square" rtlCol="0">
            <a:spAutoFit/>
          </a:bodyPr>
          <a:lstStyle/>
          <a:p>
            <a:pPr algn="ctr">
              <a:lnSpc>
                <a:spcPct val="150000"/>
              </a:lnSpc>
            </a:pPr>
            <a:r>
              <a:rPr lang="en-ZA" sz="1400" b="1" dirty="0">
                <a:solidFill>
                  <a:srgbClr val="F77281"/>
                </a:solidFill>
                <a:latin typeface="Arial Black" panose="020B0A04020102020204" pitchFamily="34" charset="0"/>
                <a:cs typeface="Arial" panose="020B0604020202020204" pitchFamily="34" charset="0"/>
              </a:rPr>
              <a:t>Cardiovascular disease is the #1 cause of death worldwide</a:t>
            </a:r>
          </a:p>
        </p:txBody>
      </p:sp>
    </p:spTree>
    <p:extLst>
      <p:ext uri="{BB962C8B-B14F-4D97-AF65-F5344CB8AC3E}">
        <p14:creationId xmlns:p14="http://schemas.microsoft.com/office/powerpoint/2010/main" val="3969364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B400A-C652-4131-975D-ED4992F6009F}"/>
              </a:ext>
            </a:extLst>
          </p:cNvPr>
          <p:cNvSpPr>
            <a:spLocks noGrp="1"/>
          </p:cNvSpPr>
          <p:nvPr>
            <p:ph type="title"/>
          </p:nvPr>
        </p:nvSpPr>
        <p:spPr/>
        <p:txBody>
          <a:bodyPr/>
          <a:lstStyle/>
          <a:p>
            <a:r>
              <a:rPr lang="en-ZA"/>
              <a:t>Take-Home Message</a:t>
            </a:r>
          </a:p>
        </p:txBody>
      </p:sp>
      <p:sp>
        <p:nvSpPr>
          <p:cNvPr id="3" name="Content Placeholder 2">
            <a:extLst>
              <a:ext uri="{FF2B5EF4-FFF2-40B4-BE49-F238E27FC236}">
                <a16:creationId xmlns:a16="http://schemas.microsoft.com/office/drawing/2014/main" id="{5CEF7C0E-196C-48A7-A306-96754AF6BDB9}"/>
              </a:ext>
            </a:extLst>
          </p:cNvPr>
          <p:cNvSpPr>
            <a:spLocks noGrp="1"/>
          </p:cNvSpPr>
          <p:nvPr>
            <p:ph idx="1"/>
          </p:nvPr>
        </p:nvSpPr>
        <p:spPr/>
        <p:txBody>
          <a:bodyPr/>
          <a:lstStyle/>
          <a:p>
            <a:r>
              <a:rPr lang="en-ZA"/>
              <a:t>Sugar Bad for the Heart</a:t>
            </a:r>
          </a:p>
          <a:p>
            <a:endParaRPr lang="en-ZA"/>
          </a:p>
          <a:p>
            <a:r>
              <a:rPr lang="en-ZA"/>
              <a:t>Rooibos Good for the Heart</a:t>
            </a:r>
          </a:p>
          <a:p>
            <a:endParaRPr lang="en-ZA"/>
          </a:p>
          <a:p>
            <a:r>
              <a:rPr lang="en-ZA"/>
              <a:t>“Coffee break? Make it a Rooibos, please.”</a:t>
            </a:r>
          </a:p>
          <a:p>
            <a:endParaRPr lang="en-ZA"/>
          </a:p>
        </p:txBody>
      </p:sp>
    </p:spTree>
    <p:extLst>
      <p:ext uri="{BB962C8B-B14F-4D97-AF65-F5344CB8AC3E}">
        <p14:creationId xmlns:p14="http://schemas.microsoft.com/office/powerpoint/2010/main" val="300502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a:p>
        </p:txBody>
      </p:sp>
    </p:spTree>
    <p:extLst>
      <p:ext uri="{BB962C8B-B14F-4D97-AF65-F5344CB8AC3E}">
        <p14:creationId xmlns:p14="http://schemas.microsoft.com/office/powerpoint/2010/main" val="3708249444"/>
      </p:ext>
    </p:extLst>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
      <p:transition spd="slow" advClick="0" advTm="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dirty="0"/>
          </a:p>
        </p:txBody>
      </p:sp>
      <p:pic>
        <p:nvPicPr>
          <p:cNvPr id="7170" name="Picture 2" descr="C:\Users\Sybrand\Google Drive\Flash Drive\PhD\Presentation\84a758e9ca8815fc10f3e07166f519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916947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1104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r>
              <a:rPr lang="en-ZA" sz="9600" dirty="0"/>
              <a:t>Thank You</a:t>
            </a:r>
          </a:p>
        </p:txBody>
      </p:sp>
      <p:sp>
        <p:nvSpPr>
          <p:cNvPr id="5" name="Subtitle 4"/>
          <p:cNvSpPr>
            <a:spLocks noGrp="1"/>
          </p:cNvSpPr>
          <p:nvPr>
            <p:ph type="subTitle" idx="1"/>
          </p:nvPr>
        </p:nvSpPr>
        <p:spPr/>
        <p:txBody>
          <a:bodyPr/>
          <a:lstStyle/>
          <a:p>
            <a:r>
              <a:rPr lang="en-ZA" dirty="0"/>
              <a:t>All Feedback Welcome!</a:t>
            </a:r>
          </a:p>
        </p:txBody>
      </p:sp>
    </p:spTree>
    <p:extLst>
      <p:ext uri="{BB962C8B-B14F-4D97-AF65-F5344CB8AC3E}">
        <p14:creationId xmlns:p14="http://schemas.microsoft.com/office/powerpoint/2010/main" val="7628051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122" name="Picture 2" descr="http://www.klipopmekaar.co.za/wp-content/themes/klip/images/bg/bg-rooibosfar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 y="-76200"/>
            <a:ext cx="10834255" cy="7010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ispotnature.org/sites/default/files/images/15583/5fda9d3b6ae747bbd3871142ecd0890a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 y="1905002"/>
            <a:ext cx="10306601" cy="68974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ispotnature.org/sites/default/files/images/15583/8b424f1b684d9513b39760ebf479d15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092449" flipH="1">
            <a:off x="5435308" y="-255351"/>
            <a:ext cx="4627024" cy="71733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ispotnature.org/sites/default/files/images/15583/3f665912fd8d98117349a7d39c07ed6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1229839"/>
            <a:ext cx="8358420" cy="8164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87167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par>
                                <p:cTn id="10" presetID="64" presetClass="path" presetSubtype="0" accel="50000" decel="50000" fill="hold" nodeType="withEffect">
                                  <p:stCondLst>
                                    <p:cond delay="0"/>
                                  </p:stCondLst>
                                  <p:childTnLst>
                                    <p:animMotion origin="layout" path="M -1.94444E-6 -2.59259E-6 L 0.02587 -0.28634 " pathEditMode="relative" rAng="0" ptsTypes="AA">
                                      <p:cBhvr>
                                        <p:cTn id="11" dur="1000" fill="hold"/>
                                        <p:tgtEl>
                                          <p:spTgt spid="7"/>
                                        </p:tgtEl>
                                        <p:attrNameLst>
                                          <p:attrName>ppt_x</p:attrName>
                                          <p:attrName>ppt_y</p:attrName>
                                        </p:attrNameLst>
                                      </p:cBhvr>
                                      <p:rCtr x="1285" y="-14329"/>
                                    </p:animMotion>
                                  </p:childTnLst>
                                </p:cTn>
                              </p:par>
                            </p:childTnLst>
                          </p:cTn>
                        </p:par>
                        <p:par>
                          <p:cTn id="12" fill="hold">
                            <p:stCondLst>
                              <p:cond delay="1000"/>
                            </p:stCondLst>
                            <p:childTnLst>
                              <p:par>
                                <p:cTn id="13" presetID="10" presetClass="exit" presetSubtype="0" fill="hold" nodeType="afterEffect">
                                  <p:stCondLst>
                                    <p:cond delay="0"/>
                                  </p:stCondLst>
                                  <p:childTnLst>
                                    <p:animEffect transition="out" filter="fade">
                                      <p:cBhvr>
                                        <p:cTn id="14" dur="500"/>
                                        <p:tgtEl>
                                          <p:spTgt spid="5122"/>
                                        </p:tgtEl>
                                      </p:cBhvr>
                                    </p:animEffect>
                                    <p:set>
                                      <p:cBhvr>
                                        <p:cTn id="15" dur="1" fill="hold">
                                          <p:stCondLst>
                                            <p:cond delay="499"/>
                                          </p:stCondLst>
                                        </p:cTn>
                                        <p:tgtEl>
                                          <p:spTgt spid="512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500" fill="hold"/>
                                        <p:tgtEl>
                                          <p:spTgt spid="8"/>
                                        </p:tgtEl>
                                        <p:attrNameLst>
                                          <p:attrName>ppt_w</p:attrName>
                                        </p:attrNameLst>
                                      </p:cBhvr>
                                      <p:tavLst>
                                        <p:tav tm="0">
                                          <p:val>
                                            <p:fltVal val="0"/>
                                          </p:val>
                                        </p:tav>
                                        <p:tav tm="100000">
                                          <p:val>
                                            <p:strVal val="#ppt_w"/>
                                          </p:val>
                                        </p:tav>
                                      </p:tavLst>
                                    </p:anim>
                                    <p:anim calcmode="lin" valueType="num">
                                      <p:cBhvr>
                                        <p:cTn id="21" dur="1500" fill="hold"/>
                                        <p:tgtEl>
                                          <p:spTgt spid="8"/>
                                        </p:tgtEl>
                                        <p:attrNameLst>
                                          <p:attrName>ppt_h</p:attrName>
                                        </p:attrNameLst>
                                      </p:cBhvr>
                                      <p:tavLst>
                                        <p:tav tm="0">
                                          <p:val>
                                            <p:fltVal val="0"/>
                                          </p:val>
                                        </p:tav>
                                        <p:tav tm="100000">
                                          <p:val>
                                            <p:strVal val="#ppt_h"/>
                                          </p:val>
                                        </p:tav>
                                      </p:tavLst>
                                    </p:anim>
                                    <p:animEffect transition="in" filter="fade">
                                      <p:cBhvr>
                                        <p:cTn id="22" dur="1500"/>
                                        <p:tgtEl>
                                          <p:spTgt spid="8"/>
                                        </p:tgtEl>
                                      </p:cBhvr>
                                    </p:animEffect>
                                  </p:childTnLst>
                                </p:cTn>
                              </p:par>
                              <p:par>
                                <p:cTn id="23" presetID="8" presetClass="emph" presetSubtype="0" fill="hold" nodeType="withEffect">
                                  <p:stCondLst>
                                    <p:cond delay="500"/>
                                  </p:stCondLst>
                                  <p:childTnLst>
                                    <p:animRot by="-3120000">
                                      <p:cBhvr>
                                        <p:cTn id="24" dur="1000" fill="hold"/>
                                        <p:tgtEl>
                                          <p:spTgt spid="8"/>
                                        </p:tgtEl>
                                        <p:attrNameLst>
                                          <p:attrName>r</p:attrName>
                                        </p:attrNameLst>
                                      </p:cBhvr>
                                    </p:animRot>
                                  </p:childTnLst>
                                </p:cTn>
                              </p:par>
                              <p:par>
                                <p:cTn id="25" presetID="53" presetClass="entr" presetSubtype="16" fill="hold" nodeType="withEffect">
                                  <p:stCondLst>
                                    <p:cond delay="220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Effect transition="in" filter="fade">
                                      <p:cBhvr>
                                        <p:cTn id="29" dur="1000"/>
                                        <p:tgtEl>
                                          <p:spTgt spid="9"/>
                                        </p:tgtEl>
                                      </p:cBhvr>
                                    </p:animEffect>
                                  </p:childTnLst>
                                </p:cTn>
                              </p:par>
                              <p:par>
                                <p:cTn id="30" presetID="51" presetClass="path" presetSubtype="0" accel="50000" decel="50000" fill="hold" nodeType="withEffect">
                                  <p:stCondLst>
                                    <p:cond delay="2200"/>
                                  </p:stCondLst>
                                  <p:childTnLst>
                                    <p:animMotion origin="layout" path="M 0.67413 -0.28403 L 0.47101 -0.27848 C 0.42795 -0.27848 0.37083 -0.25741 0.31441 -0.22477 C 0.25017 -0.18727 0.20243 -0.14653 0.17274 -0.10417 L 0.03264 0.08935 " pathEditMode="relative" rAng="3984420" ptsTypes="FffFF">
                                      <p:cBhvr>
                                        <p:cTn id="31" dur="500" fill="hold"/>
                                        <p:tgtEl>
                                          <p:spTgt spid="9"/>
                                        </p:tgtEl>
                                        <p:attrNameLst>
                                          <p:attrName>ppt_x</p:attrName>
                                          <p:attrName>ppt_y</p:attrName>
                                        </p:attrNameLst>
                                      </p:cBhvr>
                                      <p:rCtr x="-34132" y="12384"/>
                                    </p:animMotion>
                                  </p:childTnLst>
                                </p:cTn>
                              </p:par>
                              <p:par>
                                <p:cTn id="32" presetID="63" presetClass="path" presetSubtype="0" accel="50000" decel="50000" fill="hold" nodeType="withEffect">
                                  <p:stCondLst>
                                    <p:cond delay="2200"/>
                                  </p:stCondLst>
                                  <p:childTnLst>
                                    <p:animMotion origin="layout" path="M 0 0 L 0.25 0 E" pathEditMode="relative" ptsTypes="">
                                      <p:cBhvr>
                                        <p:cTn id="33" dur="1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297768-C2CC-4DA5-8BD8-EFDFBA762B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6813"/>
            <a:ext cx="9144000" cy="5884377"/>
          </a:xfrm>
          <a:prstGeom prst="rect">
            <a:avLst/>
          </a:prstGeom>
        </p:spPr>
      </p:pic>
      <p:sp>
        <p:nvSpPr>
          <p:cNvPr id="5" name="Rectangle 4"/>
          <p:cNvSpPr/>
          <p:nvPr/>
        </p:nvSpPr>
        <p:spPr>
          <a:xfrm>
            <a:off x="0" y="4163969"/>
            <a:ext cx="9144000" cy="1997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TextBox 3"/>
          <p:cNvSpPr txBox="1"/>
          <p:nvPr/>
        </p:nvSpPr>
        <p:spPr>
          <a:xfrm>
            <a:off x="133350" y="4172696"/>
            <a:ext cx="1752600" cy="1674689"/>
          </a:xfrm>
          <a:prstGeom prst="rect">
            <a:avLst/>
          </a:prstGeom>
          <a:noFill/>
        </p:spPr>
        <p:txBody>
          <a:bodyPr wrap="square" rtlCol="0">
            <a:spAutoFit/>
          </a:bodyPr>
          <a:lstStyle/>
          <a:p>
            <a:pPr algn="ctr">
              <a:lnSpc>
                <a:spcPct val="150000"/>
              </a:lnSpc>
            </a:pPr>
            <a:r>
              <a:rPr lang="en-ZA" sz="1400" b="1" dirty="0">
                <a:solidFill>
                  <a:srgbClr val="F77281"/>
                </a:solidFill>
                <a:latin typeface="Arial Black" panose="020B0A04020102020204" pitchFamily="34" charset="0"/>
                <a:cs typeface="Arial" panose="020B0604020202020204" pitchFamily="34" charset="0"/>
              </a:rPr>
              <a:t>Cardiovascular disease is the #1 cause of death worldwide</a:t>
            </a:r>
          </a:p>
        </p:txBody>
      </p:sp>
      <p:sp>
        <p:nvSpPr>
          <p:cNvPr id="6" name="TextBox 5"/>
          <p:cNvSpPr txBox="1"/>
          <p:nvPr/>
        </p:nvSpPr>
        <p:spPr>
          <a:xfrm>
            <a:off x="2019300" y="4163969"/>
            <a:ext cx="1752600" cy="2031325"/>
          </a:xfrm>
          <a:prstGeom prst="rect">
            <a:avLst/>
          </a:prstGeom>
          <a:noFill/>
        </p:spPr>
        <p:txBody>
          <a:bodyPr wrap="square" rtlCol="0">
            <a:spAutoFit/>
          </a:bodyPr>
          <a:lstStyle/>
          <a:p>
            <a:pPr algn="ctr">
              <a:lnSpc>
                <a:spcPct val="150000"/>
              </a:lnSpc>
            </a:pPr>
            <a:r>
              <a:rPr lang="en-ZA" sz="1400" b="1" dirty="0">
                <a:solidFill>
                  <a:srgbClr val="F77281"/>
                </a:solidFill>
                <a:latin typeface="Arial Black" panose="020B0A04020102020204" pitchFamily="34" charset="0"/>
                <a:cs typeface="Arial" panose="020B0604020202020204" pitchFamily="34" charset="0"/>
              </a:rPr>
              <a:t>17.5 million people  die globally  from  CVD every year – that’s 1 in 3 deaths </a:t>
            </a:r>
          </a:p>
        </p:txBody>
      </p:sp>
    </p:spTree>
    <p:extLst>
      <p:ext uri="{BB962C8B-B14F-4D97-AF65-F5344CB8AC3E}">
        <p14:creationId xmlns:p14="http://schemas.microsoft.com/office/powerpoint/2010/main" val="4078240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0B184C-39BC-4713-B7BF-7C64988F9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6813"/>
            <a:ext cx="9144000" cy="5884377"/>
          </a:xfrm>
          <a:prstGeom prst="rect">
            <a:avLst/>
          </a:prstGeom>
        </p:spPr>
      </p:pic>
      <p:sp>
        <p:nvSpPr>
          <p:cNvPr id="5" name="Rectangle 4"/>
          <p:cNvSpPr/>
          <p:nvPr/>
        </p:nvSpPr>
        <p:spPr>
          <a:xfrm>
            <a:off x="0" y="4163969"/>
            <a:ext cx="9144000" cy="1997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TextBox 3"/>
          <p:cNvSpPr txBox="1"/>
          <p:nvPr/>
        </p:nvSpPr>
        <p:spPr>
          <a:xfrm>
            <a:off x="133350" y="4172696"/>
            <a:ext cx="1752600" cy="1674689"/>
          </a:xfrm>
          <a:prstGeom prst="rect">
            <a:avLst/>
          </a:prstGeom>
          <a:noFill/>
        </p:spPr>
        <p:txBody>
          <a:bodyPr wrap="square" rtlCol="0">
            <a:spAutoFit/>
          </a:bodyPr>
          <a:lstStyle/>
          <a:p>
            <a:pPr algn="ctr">
              <a:lnSpc>
                <a:spcPct val="150000"/>
              </a:lnSpc>
            </a:pPr>
            <a:r>
              <a:rPr lang="en-ZA" sz="1400" b="1" dirty="0">
                <a:solidFill>
                  <a:srgbClr val="F77281"/>
                </a:solidFill>
                <a:latin typeface="Arial Black" panose="020B0A04020102020204" pitchFamily="34" charset="0"/>
                <a:cs typeface="Arial" panose="020B0604020202020204" pitchFamily="34" charset="0"/>
              </a:rPr>
              <a:t>Cardiovascular disease is the #1 cause of death worldwide</a:t>
            </a:r>
          </a:p>
        </p:txBody>
      </p:sp>
      <p:sp>
        <p:nvSpPr>
          <p:cNvPr id="6" name="TextBox 5"/>
          <p:cNvSpPr txBox="1"/>
          <p:nvPr/>
        </p:nvSpPr>
        <p:spPr>
          <a:xfrm>
            <a:off x="2019300" y="4163969"/>
            <a:ext cx="1752600" cy="2031325"/>
          </a:xfrm>
          <a:prstGeom prst="rect">
            <a:avLst/>
          </a:prstGeom>
          <a:noFill/>
        </p:spPr>
        <p:txBody>
          <a:bodyPr wrap="square" rtlCol="0">
            <a:spAutoFit/>
          </a:bodyPr>
          <a:lstStyle/>
          <a:p>
            <a:pPr algn="ctr">
              <a:lnSpc>
                <a:spcPct val="150000"/>
              </a:lnSpc>
            </a:pPr>
            <a:r>
              <a:rPr lang="en-ZA" sz="1400" b="1" dirty="0">
                <a:solidFill>
                  <a:srgbClr val="F77281"/>
                </a:solidFill>
                <a:latin typeface="Arial Black" panose="020B0A04020102020204" pitchFamily="34" charset="0"/>
                <a:cs typeface="Arial" panose="020B0604020202020204" pitchFamily="34" charset="0"/>
              </a:rPr>
              <a:t>17.5 million people  die globally  from  CVD every year – that’s 1 in 3 deaths </a:t>
            </a:r>
          </a:p>
        </p:txBody>
      </p:sp>
      <p:sp>
        <p:nvSpPr>
          <p:cNvPr id="7" name="TextBox 6"/>
          <p:cNvSpPr txBox="1"/>
          <p:nvPr/>
        </p:nvSpPr>
        <p:spPr>
          <a:xfrm>
            <a:off x="3867150" y="4171952"/>
            <a:ext cx="1752600" cy="1997855"/>
          </a:xfrm>
          <a:prstGeom prst="rect">
            <a:avLst/>
          </a:prstGeom>
          <a:noFill/>
        </p:spPr>
        <p:txBody>
          <a:bodyPr wrap="square" rtlCol="0">
            <a:spAutoFit/>
          </a:bodyPr>
          <a:lstStyle/>
          <a:p>
            <a:pPr algn="ctr">
              <a:lnSpc>
                <a:spcPct val="150000"/>
              </a:lnSpc>
            </a:pPr>
            <a:r>
              <a:rPr lang="en-ZA" sz="1400" b="1" dirty="0">
                <a:solidFill>
                  <a:srgbClr val="F77281"/>
                </a:solidFill>
                <a:latin typeface="Arial Black" panose="020B0A04020102020204" pitchFamily="34" charset="0"/>
                <a:cs typeface="Arial" panose="020B0604020202020204" pitchFamily="34" charset="0"/>
              </a:rPr>
              <a:t>Coronary heart disease and strokes account for 80% of CVD mortalities</a:t>
            </a:r>
          </a:p>
        </p:txBody>
      </p:sp>
    </p:spTree>
    <p:extLst>
      <p:ext uri="{BB962C8B-B14F-4D97-AF65-F5344CB8AC3E}">
        <p14:creationId xmlns:p14="http://schemas.microsoft.com/office/powerpoint/2010/main" val="339015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ell phone&#10;&#10;Description generated with very high confidence">
            <a:extLst>
              <a:ext uri="{FF2B5EF4-FFF2-40B4-BE49-F238E27FC236}">
                <a16:creationId xmlns:a16="http://schemas.microsoft.com/office/drawing/2014/main" id="{6CC2A23A-7DD3-4DF5-9B5F-B4E1A5282F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6813"/>
            <a:ext cx="9144000" cy="5884377"/>
          </a:xfrm>
          <a:prstGeom prst="rect">
            <a:avLst/>
          </a:prstGeom>
        </p:spPr>
      </p:pic>
      <p:sp>
        <p:nvSpPr>
          <p:cNvPr id="5" name="Rectangle 4"/>
          <p:cNvSpPr/>
          <p:nvPr/>
        </p:nvSpPr>
        <p:spPr>
          <a:xfrm>
            <a:off x="0" y="4163969"/>
            <a:ext cx="9144000" cy="1997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TextBox 3"/>
          <p:cNvSpPr txBox="1"/>
          <p:nvPr/>
        </p:nvSpPr>
        <p:spPr>
          <a:xfrm>
            <a:off x="133350" y="4172696"/>
            <a:ext cx="1752600" cy="1674689"/>
          </a:xfrm>
          <a:prstGeom prst="rect">
            <a:avLst/>
          </a:prstGeom>
          <a:noFill/>
        </p:spPr>
        <p:txBody>
          <a:bodyPr wrap="square" rtlCol="0">
            <a:spAutoFit/>
          </a:bodyPr>
          <a:lstStyle/>
          <a:p>
            <a:pPr algn="ctr">
              <a:lnSpc>
                <a:spcPct val="150000"/>
              </a:lnSpc>
            </a:pPr>
            <a:r>
              <a:rPr lang="en-ZA" sz="1400" b="1" dirty="0">
                <a:solidFill>
                  <a:srgbClr val="F77281"/>
                </a:solidFill>
                <a:latin typeface="Arial Black" panose="020B0A04020102020204" pitchFamily="34" charset="0"/>
                <a:cs typeface="Arial" panose="020B0604020202020204" pitchFamily="34" charset="0"/>
              </a:rPr>
              <a:t>Cardiovascular disease is the #1 cause of death worldwide</a:t>
            </a:r>
          </a:p>
        </p:txBody>
      </p:sp>
      <p:sp>
        <p:nvSpPr>
          <p:cNvPr id="6" name="TextBox 5"/>
          <p:cNvSpPr txBox="1"/>
          <p:nvPr/>
        </p:nvSpPr>
        <p:spPr>
          <a:xfrm>
            <a:off x="2019300" y="4163969"/>
            <a:ext cx="1752600" cy="2031325"/>
          </a:xfrm>
          <a:prstGeom prst="rect">
            <a:avLst/>
          </a:prstGeom>
          <a:noFill/>
        </p:spPr>
        <p:txBody>
          <a:bodyPr wrap="square" rtlCol="0">
            <a:spAutoFit/>
          </a:bodyPr>
          <a:lstStyle/>
          <a:p>
            <a:pPr algn="ctr">
              <a:lnSpc>
                <a:spcPct val="150000"/>
              </a:lnSpc>
            </a:pPr>
            <a:r>
              <a:rPr lang="en-ZA" sz="1400" b="1" dirty="0">
                <a:solidFill>
                  <a:srgbClr val="F77281"/>
                </a:solidFill>
                <a:latin typeface="Arial Black" panose="020B0A04020102020204" pitchFamily="34" charset="0"/>
                <a:cs typeface="Arial" panose="020B0604020202020204" pitchFamily="34" charset="0"/>
              </a:rPr>
              <a:t>17.5 million people  die globally  from  CVD every year – that’s 1 in 3 deaths </a:t>
            </a:r>
          </a:p>
        </p:txBody>
      </p:sp>
      <p:sp>
        <p:nvSpPr>
          <p:cNvPr id="7" name="TextBox 6"/>
          <p:cNvSpPr txBox="1"/>
          <p:nvPr/>
        </p:nvSpPr>
        <p:spPr>
          <a:xfrm>
            <a:off x="3867150" y="4171952"/>
            <a:ext cx="1752600" cy="1997855"/>
          </a:xfrm>
          <a:prstGeom prst="rect">
            <a:avLst/>
          </a:prstGeom>
          <a:noFill/>
        </p:spPr>
        <p:txBody>
          <a:bodyPr wrap="square" rtlCol="0">
            <a:spAutoFit/>
          </a:bodyPr>
          <a:lstStyle/>
          <a:p>
            <a:pPr algn="ctr">
              <a:lnSpc>
                <a:spcPct val="150000"/>
              </a:lnSpc>
            </a:pPr>
            <a:r>
              <a:rPr lang="en-ZA" sz="1400" b="1" dirty="0">
                <a:solidFill>
                  <a:srgbClr val="F77281"/>
                </a:solidFill>
                <a:latin typeface="Arial Black" panose="020B0A04020102020204" pitchFamily="34" charset="0"/>
                <a:cs typeface="Arial" panose="020B0604020202020204" pitchFamily="34" charset="0"/>
              </a:rPr>
              <a:t>Coronary heart disease and strokes account for 80% of CVD mortalities</a:t>
            </a:r>
          </a:p>
        </p:txBody>
      </p:sp>
      <p:sp>
        <p:nvSpPr>
          <p:cNvPr id="8" name="TextBox 7"/>
          <p:cNvSpPr txBox="1"/>
          <p:nvPr/>
        </p:nvSpPr>
        <p:spPr>
          <a:xfrm>
            <a:off x="5657850" y="4172694"/>
            <a:ext cx="1752600" cy="1351524"/>
          </a:xfrm>
          <a:prstGeom prst="rect">
            <a:avLst/>
          </a:prstGeom>
          <a:noFill/>
        </p:spPr>
        <p:txBody>
          <a:bodyPr wrap="square" rtlCol="0">
            <a:spAutoFit/>
          </a:bodyPr>
          <a:lstStyle/>
          <a:p>
            <a:pPr algn="ctr">
              <a:lnSpc>
                <a:spcPct val="150000"/>
              </a:lnSpc>
            </a:pPr>
            <a:r>
              <a:rPr lang="en-ZA" sz="1400" b="1" dirty="0">
                <a:solidFill>
                  <a:srgbClr val="F77281"/>
                </a:solidFill>
                <a:latin typeface="Arial Black" panose="020B0A04020102020204" pitchFamily="34" charset="0"/>
                <a:cs typeface="Arial" panose="020B0604020202020204" pitchFamily="34" charset="0"/>
              </a:rPr>
              <a:t>15% of people suffering a heart attack will die</a:t>
            </a:r>
          </a:p>
        </p:txBody>
      </p:sp>
    </p:spTree>
    <p:extLst>
      <p:ext uri="{BB962C8B-B14F-4D97-AF65-F5344CB8AC3E}">
        <p14:creationId xmlns:p14="http://schemas.microsoft.com/office/powerpoint/2010/main" val="372933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16081</TotalTime>
  <Words>5149</Words>
  <Application>Microsoft Office PowerPoint</Application>
  <PresentationFormat>On-screen Show (4:3)</PresentationFormat>
  <Paragraphs>382</Paragraphs>
  <Slides>64</Slides>
  <Notes>64</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74" baseType="lpstr">
      <vt:lpstr>Arial</vt:lpstr>
      <vt:lpstr>Arial Black</vt:lpstr>
      <vt:lpstr>Calibri</vt:lpstr>
      <vt:lpstr>Eras Demi ITC</vt:lpstr>
      <vt:lpstr>Georgia</vt:lpstr>
      <vt:lpstr>Symbol</vt:lpstr>
      <vt:lpstr>Trebuchet MS</vt:lpstr>
      <vt:lpstr>Wingdings 2</vt:lpstr>
      <vt:lpstr>Urban</vt:lpstr>
      <vt:lpstr>Prism 7</vt:lpstr>
      <vt:lpstr>PowerPoint Presentation</vt:lpstr>
      <vt:lpstr>PowerPoint Presentation</vt:lpstr>
      <vt:lpstr>Afriplex Green Rooibos Extract and Post-Ischemic Heart Recovery in Diet-Induced, Pre-Diabetic Rats</vt:lpstr>
      <vt:lpstr>Outline of Proposal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Major Compounds in Rooibos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Heart Function</vt:lpstr>
      <vt:lpstr>Heart Function</vt:lpstr>
      <vt:lpstr>Heart Function</vt:lpstr>
      <vt:lpstr>PowerPoint Presentation</vt:lpstr>
      <vt:lpstr>PowerPoint Presentation</vt:lpstr>
      <vt:lpstr>Food Consumption</vt:lpstr>
      <vt:lpstr>Water Consumption</vt:lpstr>
      <vt:lpstr>Body Mass and Intraperitoneal Fat</vt:lpstr>
      <vt:lpstr>Oral Glucose Tolerance Test</vt:lpstr>
      <vt:lpstr>Non-Fasting Blood Glucose</vt:lpstr>
      <vt:lpstr>Coronary Output  = Aortic Output + Coronary Flow</vt:lpstr>
      <vt:lpstr>Heart Rate</vt:lpstr>
      <vt:lpstr>Total Work</vt:lpstr>
      <vt:lpstr>PowerPoint Presentation</vt:lpstr>
      <vt:lpstr>PowerPoint Presentation</vt:lpstr>
      <vt:lpstr>Infarct Size</vt:lpstr>
      <vt:lpstr>PowerPoint Presentation</vt:lpstr>
      <vt:lpstr>PowerPoint Presentation</vt:lpstr>
      <vt:lpstr>PowerPoint Presentation</vt:lpstr>
      <vt:lpstr>PowerPoint Presentation</vt:lpstr>
      <vt:lpstr>PowerPoint Presentation</vt:lpstr>
      <vt:lpstr>PowerPoint Presentation</vt:lpstr>
      <vt:lpstr>Summary of Results to DATE</vt:lpstr>
      <vt:lpstr>Future Work</vt:lpstr>
      <vt:lpstr>Take-Home Message</vt:lpstr>
      <vt:lpstr>PowerPoint Presentation</vt:lpstr>
      <vt:lpstr>PowerPoint Presentation</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CARDIOPROTECTIVE ABILITIES OF GREEN ROOIBOS TEA  AND AN INVESTIGATION INTO THE CORRELATING MECHANISMS INVOLVED</dc:title>
  <dc:creator>Sybrand</dc:creator>
  <cp:lastModifiedBy>Smit, Sybrand [15368335@sun.ac.za]</cp:lastModifiedBy>
  <cp:revision>311</cp:revision>
  <dcterms:created xsi:type="dcterms:W3CDTF">2006-08-16T00:00:00Z</dcterms:created>
  <dcterms:modified xsi:type="dcterms:W3CDTF">2018-08-26T15:25:28Z</dcterms:modified>
</cp:coreProperties>
</file>