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8"/>
  </p:notesMasterIdLst>
  <p:sldIdLst>
    <p:sldId id="513" r:id="rId2"/>
    <p:sldId id="377" r:id="rId3"/>
    <p:sldId id="314" r:id="rId4"/>
    <p:sldId id="282" r:id="rId5"/>
    <p:sldId id="453" r:id="rId6"/>
    <p:sldId id="383" r:id="rId7"/>
    <p:sldId id="384" r:id="rId8"/>
    <p:sldId id="403" r:id="rId9"/>
    <p:sldId id="385" r:id="rId10"/>
    <p:sldId id="283" r:id="rId11"/>
    <p:sldId id="457" r:id="rId12"/>
    <p:sldId id="517" r:id="rId13"/>
    <p:sldId id="459" r:id="rId14"/>
    <p:sldId id="460" r:id="rId15"/>
    <p:sldId id="461" r:id="rId16"/>
    <p:sldId id="462" r:id="rId17"/>
    <p:sldId id="463" r:id="rId18"/>
    <p:sldId id="464" r:id="rId19"/>
    <p:sldId id="465" r:id="rId20"/>
    <p:sldId id="527" r:id="rId21"/>
    <p:sldId id="529" r:id="rId22"/>
    <p:sldId id="528" r:id="rId23"/>
    <p:sldId id="466" r:id="rId24"/>
    <p:sldId id="467" r:id="rId25"/>
    <p:sldId id="468" r:id="rId26"/>
    <p:sldId id="469" r:id="rId27"/>
    <p:sldId id="470" r:id="rId28"/>
    <p:sldId id="471" r:id="rId29"/>
    <p:sldId id="510" r:id="rId30"/>
    <p:sldId id="472" r:id="rId31"/>
    <p:sldId id="473" r:id="rId32"/>
    <p:sldId id="475" r:id="rId33"/>
    <p:sldId id="509" r:id="rId34"/>
    <p:sldId id="476" r:id="rId35"/>
    <p:sldId id="505" r:id="rId36"/>
    <p:sldId id="506" r:id="rId37"/>
    <p:sldId id="525" r:id="rId38"/>
    <p:sldId id="526" r:id="rId39"/>
    <p:sldId id="484" r:id="rId40"/>
    <p:sldId id="485" r:id="rId41"/>
    <p:sldId id="487" r:id="rId42"/>
    <p:sldId id="491" r:id="rId43"/>
    <p:sldId id="492" r:id="rId44"/>
    <p:sldId id="521" r:id="rId45"/>
    <p:sldId id="522" r:id="rId46"/>
    <p:sldId id="523" r:id="rId47"/>
    <p:sldId id="480" r:id="rId48"/>
    <p:sldId id="494" r:id="rId49"/>
    <p:sldId id="481" r:id="rId50"/>
    <p:sldId id="496" r:id="rId51"/>
    <p:sldId id="497" r:id="rId52"/>
    <p:sldId id="498" r:id="rId53"/>
    <p:sldId id="512" r:id="rId54"/>
    <p:sldId id="500" r:id="rId55"/>
    <p:sldId id="524" r:id="rId56"/>
    <p:sldId id="49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FF00"/>
    <a:srgbClr val="00CAFA"/>
    <a:srgbClr val="F802B2"/>
    <a:srgbClr val="009900"/>
    <a:srgbClr val="669900"/>
    <a:srgbClr val="33CC33"/>
    <a:srgbClr val="1599A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82917" autoAdjust="0"/>
  </p:normalViewPr>
  <p:slideViewPr>
    <p:cSldViewPr>
      <p:cViewPr varScale="1">
        <p:scale>
          <a:sx n="53" d="100"/>
          <a:sy n="53" d="100"/>
        </p:scale>
        <p:origin x="1908" y="66"/>
      </p:cViewPr>
      <p:guideLst>
        <p:guide orient="horz" pos="2160"/>
        <p:guide pos="2880"/>
      </p:guideLst>
    </p:cSldViewPr>
  </p:slideViewPr>
  <p:notesTextViewPr>
    <p:cViewPr>
      <p:scale>
        <a:sx n="100" d="100"/>
        <a:sy n="100" d="100"/>
      </p:scale>
      <p:origin x="0" y="0"/>
    </p:cViewPr>
  </p:notesTextViewPr>
  <p:notesViewPr>
    <p:cSldViewPr showGuides="1">
      <p:cViewPr varScale="1">
        <p:scale>
          <a:sx n="49" d="100"/>
          <a:sy n="49" d="100"/>
        </p:scale>
        <p:origin x="-294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B443E0-82AD-40DD-B33B-82D5DB28C2D3}" type="datetimeFigureOut">
              <a:rPr lang="en-ZA" smtClean="0"/>
              <a:t>2024/05/21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CB2D0-A164-42FC-9CBE-2937F418CCCC}" type="slidenum">
              <a:rPr lang="en-ZA" smtClean="0"/>
              <a:t>‹#›</a:t>
            </a:fld>
            <a:endParaRPr lang="en-ZA"/>
          </a:p>
        </p:txBody>
      </p:sp>
    </p:spTree>
    <p:extLst>
      <p:ext uri="{BB962C8B-B14F-4D97-AF65-F5344CB8AC3E}">
        <p14:creationId xmlns:p14="http://schemas.microsoft.com/office/powerpoint/2010/main" val="8775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www.ncbi.nlm.nih.gov/pubmed/?term=Nargeot%20J%5bAuthor%5d&amp;cauthor=true&amp;cauthor_uid=10506158" TargetMode="External"/><Relationship Id="rId3" Type="http://schemas.openxmlformats.org/officeDocument/2006/relationships/hyperlink" Target="http://www.ncbi.nlm.nih.gov/pubmed/10506158" TargetMode="External"/><Relationship Id="rId7" Type="http://schemas.openxmlformats.org/officeDocument/2006/relationships/hyperlink" Target="http://www.ncbi.nlm.nih.gov/pubmed/?term=Kitzmann%20M%5bAuthor%5d&amp;cauthor=true&amp;cauthor_uid=10506158" TargetMode="External"/><Relationship Id="rId2" Type="http://schemas.openxmlformats.org/officeDocument/2006/relationships/slide" Target="../slides/slide41.xml"/><Relationship Id="rId1" Type="http://schemas.openxmlformats.org/officeDocument/2006/relationships/notesMaster" Target="../notesMasters/notesMaster1.xml"/><Relationship Id="rId6" Type="http://schemas.openxmlformats.org/officeDocument/2006/relationships/hyperlink" Target="http://www.ncbi.nlm.nih.gov/pubmed/?term=Mornet%20D%5bAuthor%5d&amp;cauthor=true&amp;cauthor_uid=10506158" TargetMode="External"/><Relationship Id="rId5" Type="http://schemas.openxmlformats.org/officeDocument/2006/relationships/hyperlink" Target="http://www.ncbi.nlm.nih.gov/pubmed/?term=Pupier%20S%5bAuthor%5d&amp;cauthor=true&amp;cauthor_uid=10506158" TargetMode="External"/><Relationship Id="rId4" Type="http://schemas.openxmlformats.org/officeDocument/2006/relationships/hyperlink" Target="http://www.ncbi.nlm.nih.gov/pubmed/?term=M%C3%A9nard%20C%5bAuthor%5d&amp;cauthor=true&amp;cauthor_uid=10506158" TargetMode="External"/><Relationship Id="rId9" Type="http://schemas.openxmlformats.org/officeDocument/2006/relationships/hyperlink" Target="http://www.ncbi.nlm.nih.gov/pubmed/?term=Lory%20P%5bAuthor%5d&amp;cauthor=true&amp;cauthor_uid=10506158"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Good Morning, Everyone! My name is Sybrand Smit and I would like to share with you 2 years of my research into: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http://www.herbalteasonline.com/wp-content/uploads/2015/03/Red-Rooibos-Tea.jpg</a:t>
            </a:r>
          </a:p>
          <a:p>
            <a:endParaRPr lang="en-ZA" dirty="0"/>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1</a:t>
            </a:fld>
            <a:endParaRPr lang="en-ZA"/>
          </a:p>
        </p:txBody>
      </p:sp>
    </p:spTree>
    <p:extLst>
      <p:ext uri="{BB962C8B-B14F-4D97-AF65-F5344CB8AC3E}">
        <p14:creationId xmlns:p14="http://schemas.microsoft.com/office/powerpoint/2010/main" val="1838773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However, if healthy living fails... it becomes the hope of medicine together with ongoing research to prevent further deterioration of health in diabetic patients.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http://images.huffingtonpost.com/2013-01-29-Winning_Diabetes_Type2.png</a:t>
            </a:r>
          </a:p>
        </p:txBody>
      </p:sp>
      <p:sp>
        <p:nvSpPr>
          <p:cNvPr id="4" name="Slide Number Placeholder 3"/>
          <p:cNvSpPr>
            <a:spLocks noGrp="1"/>
          </p:cNvSpPr>
          <p:nvPr>
            <p:ph type="sldNum" sz="quarter" idx="10"/>
          </p:nvPr>
        </p:nvSpPr>
        <p:spPr/>
        <p:txBody>
          <a:bodyPr/>
          <a:lstStyle/>
          <a:p>
            <a:fld id="{80ECB2D0-A164-42FC-9CBE-2937F418CCCC}" type="slidenum">
              <a:rPr lang="en-ZA" smtClean="0"/>
              <a:t>10</a:t>
            </a:fld>
            <a:endParaRPr lang="en-ZA"/>
          </a:p>
        </p:txBody>
      </p:sp>
    </p:spTree>
    <p:extLst>
      <p:ext uri="{BB962C8B-B14F-4D97-AF65-F5344CB8AC3E}">
        <p14:creationId xmlns:p14="http://schemas.microsoft.com/office/powerpoint/2010/main" val="4225450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Now, various medications are already prescribed to treat Type 2 Diabetes, each with it’s own set of pros and cons.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https://nfb.org/images/nfb/publications/vod/vod_22_4/vodfal0712.htm</a:t>
            </a:r>
          </a:p>
        </p:txBody>
      </p:sp>
      <p:sp>
        <p:nvSpPr>
          <p:cNvPr id="4" name="Slide Number Placeholder 3"/>
          <p:cNvSpPr>
            <a:spLocks noGrp="1"/>
          </p:cNvSpPr>
          <p:nvPr>
            <p:ph type="sldNum" sz="quarter" idx="10"/>
          </p:nvPr>
        </p:nvSpPr>
        <p:spPr/>
        <p:txBody>
          <a:bodyPr/>
          <a:lstStyle/>
          <a:p>
            <a:fld id="{80ECB2D0-A164-42FC-9CBE-2937F418CCCC}" type="slidenum">
              <a:rPr lang="en-ZA" smtClean="0"/>
              <a:t>11</a:t>
            </a:fld>
            <a:endParaRPr lang="en-ZA"/>
          </a:p>
        </p:txBody>
      </p:sp>
    </p:spTree>
    <p:extLst>
      <p:ext uri="{BB962C8B-B14F-4D97-AF65-F5344CB8AC3E}">
        <p14:creationId xmlns:p14="http://schemas.microsoft.com/office/powerpoint/2010/main" val="2203241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Each of these medications have a different mode of action stretching from: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enhancing insulin action in peripheral tissues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enhancing the amount of insulin secreted by the body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suppressing glucose production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also by delaying the absorption of carbohydrates after meals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http://img.medscape.com/slide/migrated/editorial/cmecircle/2007/7047/images/slide6.jpg</a:t>
            </a:r>
          </a:p>
        </p:txBody>
      </p:sp>
      <p:sp>
        <p:nvSpPr>
          <p:cNvPr id="4" name="Slide Number Placeholder 3"/>
          <p:cNvSpPr>
            <a:spLocks noGrp="1"/>
          </p:cNvSpPr>
          <p:nvPr>
            <p:ph type="sldNum" sz="quarter" idx="10"/>
          </p:nvPr>
        </p:nvSpPr>
        <p:spPr/>
        <p:txBody>
          <a:bodyPr/>
          <a:lstStyle/>
          <a:p>
            <a:fld id="{80ECB2D0-A164-42FC-9CBE-2937F418CCCC}" type="slidenum">
              <a:rPr lang="en-ZA" smtClean="0"/>
              <a:t>12</a:t>
            </a:fld>
            <a:endParaRPr lang="en-ZA"/>
          </a:p>
        </p:txBody>
      </p:sp>
    </p:spTree>
    <p:extLst>
      <p:ext uri="{BB962C8B-B14F-4D97-AF65-F5344CB8AC3E}">
        <p14:creationId xmlns:p14="http://schemas.microsoft.com/office/powerpoint/2010/main" val="1677439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biggest problem with these medications are that they are only treatments, but not in themself a cure.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http://www.thenewstribe.com/wp-content/uploads/2013/11/Diabetes-is-killing-one-patient-every-six-seconds.jpg</a:t>
            </a:r>
          </a:p>
        </p:txBody>
      </p:sp>
      <p:sp>
        <p:nvSpPr>
          <p:cNvPr id="4" name="Slide Number Placeholder 3"/>
          <p:cNvSpPr>
            <a:spLocks noGrp="1"/>
          </p:cNvSpPr>
          <p:nvPr>
            <p:ph type="sldNum" sz="quarter" idx="10"/>
          </p:nvPr>
        </p:nvSpPr>
        <p:spPr/>
        <p:txBody>
          <a:bodyPr/>
          <a:lstStyle/>
          <a:p>
            <a:fld id="{80ECB2D0-A164-42FC-9CBE-2937F418CCCC}" type="slidenum">
              <a:rPr lang="en-ZA" smtClean="0"/>
              <a:t>13</a:t>
            </a:fld>
            <a:endParaRPr lang="en-ZA"/>
          </a:p>
        </p:txBody>
      </p:sp>
    </p:spTree>
    <p:extLst>
      <p:ext uri="{BB962C8B-B14F-4D97-AF65-F5344CB8AC3E}">
        <p14:creationId xmlns:p14="http://schemas.microsoft.com/office/powerpoint/2010/main" val="307665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There’s also high costs involved with being dependent on these medications,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http://medimoon.com/wp-content/uploads/2012/10/injection.jpg</a:t>
            </a:r>
          </a:p>
        </p:txBody>
      </p:sp>
      <p:sp>
        <p:nvSpPr>
          <p:cNvPr id="4" name="Slide Number Placeholder 3"/>
          <p:cNvSpPr>
            <a:spLocks noGrp="1"/>
          </p:cNvSpPr>
          <p:nvPr>
            <p:ph type="sldNum" sz="quarter" idx="10"/>
          </p:nvPr>
        </p:nvSpPr>
        <p:spPr/>
        <p:txBody>
          <a:bodyPr/>
          <a:lstStyle/>
          <a:p>
            <a:fld id="{80ECB2D0-A164-42FC-9CBE-2937F418CCCC}" type="slidenum">
              <a:rPr lang="en-ZA" smtClean="0"/>
              <a:t>14</a:t>
            </a:fld>
            <a:endParaRPr lang="en-ZA"/>
          </a:p>
        </p:txBody>
      </p:sp>
    </p:spTree>
    <p:extLst>
      <p:ext uri="{BB962C8B-B14F-4D97-AF65-F5344CB8AC3E}">
        <p14:creationId xmlns:p14="http://schemas.microsoft.com/office/powerpoint/2010/main" val="324002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prolonged use can carry the risk of weakening the heart and causing liver toxicity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(NEXT)</a:t>
            </a:r>
          </a:p>
          <a:p>
            <a:endParaRPr lang="en-ZA" dirty="0"/>
          </a:p>
          <a:p>
            <a:r>
              <a:rPr lang="en-ZA" dirty="0"/>
              <a:t>http://www.bloodsugar-levels.com/wp-content/uploads/2014/03/type-2-diabetes-history.png</a:t>
            </a:r>
          </a:p>
        </p:txBody>
      </p:sp>
      <p:sp>
        <p:nvSpPr>
          <p:cNvPr id="4" name="Slide Number Placeholder 3"/>
          <p:cNvSpPr>
            <a:spLocks noGrp="1"/>
          </p:cNvSpPr>
          <p:nvPr>
            <p:ph type="sldNum" sz="quarter" idx="10"/>
          </p:nvPr>
        </p:nvSpPr>
        <p:spPr/>
        <p:txBody>
          <a:bodyPr/>
          <a:lstStyle/>
          <a:p>
            <a:fld id="{80ECB2D0-A164-42FC-9CBE-2937F418CCCC}" type="slidenum">
              <a:rPr lang="en-ZA" smtClean="0"/>
              <a:t>15</a:t>
            </a:fld>
            <a:endParaRPr lang="en-ZA"/>
          </a:p>
        </p:txBody>
      </p:sp>
    </p:spTree>
    <p:extLst>
      <p:ext uri="{BB962C8B-B14F-4D97-AF65-F5344CB8AC3E}">
        <p14:creationId xmlns:p14="http://schemas.microsoft.com/office/powerpoint/2010/main" val="170338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The diabetic journey brings us to our humble country, where Rooibos might bring new hope.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http://www.rooibosltd.co.za/rooibos-images/about-rooibos/Region/1%20Rooibos%20country%20map.jpg</a:t>
            </a:r>
          </a:p>
        </p:txBody>
      </p:sp>
      <p:sp>
        <p:nvSpPr>
          <p:cNvPr id="4" name="Slide Number Placeholder 3"/>
          <p:cNvSpPr>
            <a:spLocks noGrp="1"/>
          </p:cNvSpPr>
          <p:nvPr>
            <p:ph type="sldNum" sz="quarter" idx="10"/>
          </p:nvPr>
        </p:nvSpPr>
        <p:spPr/>
        <p:txBody>
          <a:bodyPr/>
          <a:lstStyle/>
          <a:p>
            <a:fld id="{80ECB2D0-A164-42FC-9CBE-2937F418CCCC}" type="slidenum">
              <a:rPr lang="en-ZA" smtClean="0"/>
              <a:t>16</a:t>
            </a:fld>
            <a:endParaRPr lang="en-ZA"/>
          </a:p>
        </p:txBody>
      </p:sp>
    </p:spTree>
    <p:extLst>
      <p:ext uri="{BB962C8B-B14F-4D97-AF65-F5344CB8AC3E}">
        <p14:creationId xmlns:p14="http://schemas.microsoft.com/office/powerpoint/2010/main" val="199205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Rooibos (or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Linearis) is indigenous to the Western Cape Region of South Africa.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http://www.rooibosltd.co.za/rooibos-images/about-rooibos/Region/2%20Rooibos%20field%20map.jpg</a:t>
            </a:r>
          </a:p>
        </p:txBody>
      </p:sp>
      <p:sp>
        <p:nvSpPr>
          <p:cNvPr id="4" name="Slide Number Placeholder 3"/>
          <p:cNvSpPr>
            <a:spLocks noGrp="1"/>
          </p:cNvSpPr>
          <p:nvPr>
            <p:ph type="sldNum" sz="quarter" idx="10"/>
          </p:nvPr>
        </p:nvSpPr>
        <p:spPr/>
        <p:txBody>
          <a:bodyPr/>
          <a:lstStyle/>
          <a:p>
            <a:fld id="{80ECB2D0-A164-42FC-9CBE-2937F418CCCC}" type="slidenum">
              <a:rPr lang="en-ZA" smtClean="0"/>
              <a:t>17</a:t>
            </a:fld>
            <a:endParaRPr lang="en-ZA"/>
          </a:p>
        </p:txBody>
      </p:sp>
    </p:spTree>
    <p:extLst>
      <p:ext uri="{BB962C8B-B14F-4D97-AF65-F5344CB8AC3E}">
        <p14:creationId xmlns:p14="http://schemas.microsoft.com/office/powerpoint/2010/main" val="20385620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http://http://www.herbalteasonline.com/wp-content/uploads/2015/03/Rooibos-Plant.jpg</a:t>
            </a:r>
          </a:p>
        </p:txBody>
      </p:sp>
      <p:sp>
        <p:nvSpPr>
          <p:cNvPr id="4" name="Slide Number Placeholder 3"/>
          <p:cNvSpPr>
            <a:spLocks noGrp="1"/>
          </p:cNvSpPr>
          <p:nvPr>
            <p:ph type="sldNum" sz="quarter" idx="10"/>
          </p:nvPr>
        </p:nvSpPr>
        <p:spPr/>
        <p:txBody>
          <a:bodyPr/>
          <a:lstStyle/>
          <a:p>
            <a:fld id="{80ECB2D0-A164-42FC-9CBE-2937F418CCCC}" type="slidenum">
              <a:rPr lang="en-ZA" smtClean="0"/>
              <a:t>18</a:t>
            </a:fld>
            <a:endParaRPr lang="en-ZA"/>
          </a:p>
        </p:txBody>
      </p:sp>
    </p:spTree>
    <p:extLst>
      <p:ext uri="{BB962C8B-B14F-4D97-AF65-F5344CB8AC3E}">
        <p14:creationId xmlns:p14="http://schemas.microsoft.com/office/powerpoint/2010/main" val="3434981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http://www.klipopmekaar.co.za/wp-content/uploads/2012/07/Tea-planting-8-2.jpg</a:t>
            </a:r>
          </a:p>
        </p:txBody>
      </p:sp>
      <p:sp>
        <p:nvSpPr>
          <p:cNvPr id="4" name="Slide Number Placeholder 3"/>
          <p:cNvSpPr>
            <a:spLocks noGrp="1"/>
          </p:cNvSpPr>
          <p:nvPr>
            <p:ph type="sldNum" sz="quarter" idx="10"/>
          </p:nvPr>
        </p:nvSpPr>
        <p:spPr/>
        <p:txBody>
          <a:bodyPr/>
          <a:lstStyle/>
          <a:p>
            <a:fld id="{80ECB2D0-A164-42FC-9CBE-2937F418CCCC}" type="slidenum">
              <a:rPr lang="en-ZA" smtClean="0"/>
              <a:t>19</a:t>
            </a:fld>
            <a:endParaRPr lang="en-ZA"/>
          </a:p>
        </p:txBody>
      </p:sp>
    </p:spTree>
    <p:extLst>
      <p:ext uri="{BB962C8B-B14F-4D97-AF65-F5344CB8AC3E}">
        <p14:creationId xmlns:p14="http://schemas.microsoft.com/office/powerpoint/2010/main" val="274560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effectLst/>
                <a:latin typeface="Calibri" panose="020F0502020204030204" pitchFamily="34" charset="0"/>
                <a:ea typeface="Calibri" panose="020F0502020204030204" pitchFamily="34" charset="0"/>
                <a:cs typeface="Times New Roman" panose="02020603050405020304" pitchFamily="18" charset="0"/>
              </a:rPr>
              <a:t>“...</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effects of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myocardial glucose transport using cardiomyocytes from control and insulin resistant rats, and differentiated H9C2 cells.”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2</a:t>
            </a:fld>
            <a:endParaRPr lang="en-ZA"/>
          </a:p>
        </p:txBody>
      </p:sp>
    </p:spTree>
    <p:extLst>
      <p:ext uri="{BB962C8B-B14F-4D97-AF65-F5344CB8AC3E}">
        <p14:creationId xmlns:p14="http://schemas.microsoft.com/office/powerpoint/2010/main" val="250588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http://camellia-sinensis.com/carnet/wp-content/uploads/2013/04/IMG_0645-600x400.jpg</a:t>
            </a:r>
          </a:p>
        </p:txBody>
      </p:sp>
      <p:sp>
        <p:nvSpPr>
          <p:cNvPr id="4" name="Slide Number Placeholder 3"/>
          <p:cNvSpPr>
            <a:spLocks noGrp="1"/>
          </p:cNvSpPr>
          <p:nvPr>
            <p:ph type="sldNum" sz="quarter" idx="10"/>
          </p:nvPr>
        </p:nvSpPr>
        <p:spPr/>
        <p:txBody>
          <a:bodyPr/>
          <a:lstStyle/>
          <a:p>
            <a:fld id="{80ECB2D0-A164-42FC-9CBE-2937F418CCCC}" type="slidenum">
              <a:rPr lang="en-ZA" smtClean="0"/>
              <a:t>20</a:t>
            </a:fld>
            <a:endParaRPr lang="en-ZA"/>
          </a:p>
        </p:txBody>
      </p:sp>
    </p:spTree>
    <p:extLst>
      <p:ext uri="{BB962C8B-B14F-4D97-AF65-F5344CB8AC3E}">
        <p14:creationId xmlns:p14="http://schemas.microsoft.com/office/powerpoint/2010/main" val="26739101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http://www.showcook.com/2011/in-the-news/in-the-news-franklin-larey/</a:t>
            </a:r>
          </a:p>
        </p:txBody>
      </p:sp>
      <p:sp>
        <p:nvSpPr>
          <p:cNvPr id="4" name="Slide Number Placeholder 3"/>
          <p:cNvSpPr>
            <a:spLocks noGrp="1"/>
          </p:cNvSpPr>
          <p:nvPr>
            <p:ph type="sldNum" sz="quarter" idx="10"/>
          </p:nvPr>
        </p:nvSpPr>
        <p:spPr/>
        <p:txBody>
          <a:bodyPr/>
          <a:lstStyle/>
          <a:p>
            <a:fld id="{80ECB2D0-A164-42FC-9CBE-2937F418CCCC}" type="slidenum">
              <a:rPr lang="en-ZA" smtClean="0"/>
              <a:t>21</a:t>
            </a:fld>
            <a:endParaRPr lang="en-ZA"/>
          </a:p>
        </p:txBody>
      </p:sp>
    </p:spTree>
    <p:extLst>
      <p:ext uri="{BB962C8B-B14F-4D97-AF65-F5344CB8AC3E}">
        <p14:creationId xmlns:p14="http://schemas.microsoft.com/office/powerpoint/2010/main" val="78966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http://www.kingsproducts.co.za/html/images/pick_13_b.jpg</a:t>
            </a:r>
          </a:p>
        </p:txBody>
      </p:sp>
      <p:sp>
        <p:nvSpPr>
          <p:cNvPr id="4" name="Slide Number Placeholder 3"/>
          <p:cNvSpPr>
            <a:spLocks noGrp="1"/>
          </p:cNvSpPr>
          <p:nvPr>
            <p:ph type="sldNum" sz="quarter" idx="10"/>
          </p:nvPr>
        </p:nvSpPr>
        <p:spPr/>
        <p:txBody>
          <a:bodyPr/>
          <a:lstStyle/>
          <a:p>
            <a:fld id="{80ECB2D0-A164-42FC-9CBE-2937F418CCCC}" type="slidenum">
              <a:rPr lang="en-ZA" smtClean="0"/>
              <a:t>22</a:t>
            </a:fld>
            <a:endParaRPr lang="en-ZA"/>
          </a:p>
        </p:txBody>
      </p:sp>
    </p:spTree>
    <p:extLst>
      <p:ext uri="{BB962C8B-B14F-4D97-AF65-F5344CB8AC3E}">
        <p14:creationId xmlns:p14="http://schemas.microsoft.com/office/powerpoint/2010/main" val="358870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http://findtripinfo.com/africantravel/wp-content/uploads/2012/07/rooibos-harvest-worker-western-cape1.jpg</a:t>
            </a:r>
          </a:p>
        </p:txBody>
      </p:sp>
      <p:sp>
        <p:nvSpPr>
          <p:cNvPr id="4" name="Slide Number Placeholder 3"/>
          <p:cNvSpPr>
            <a:spLocks noGrp="1"/>
          </p:cNvSpPr>
          <p:nvPr>
            <p:ph type="sldNum" sz="quarter" idx="10"/>
          </p:nvPr>
        </p:nvSpPr>
        <p:spPr/>
        <p:txBody>
          <a:bodyPr/>
          <a:lstStyle/>
          <a:p>
            <a:fld id="{80ECB2D0-A164-42FC-9CBE-2937F418CCCC}" type="slidenum">
              <a:rPr lang="en-ZA" smtClean="0"/>
              <a:t>23</a:t>
            </a:fld>
            <a:endParaRPr lang="en-ZA"/>
          </a:p>
        </p:txBody>
      </p:sp>
    </p:spTree>
    <p:extLst>
      <p:ext uri="{BB962C8B-B14F-4D97-AF65-F5344CB8AC3E}">
        <p14:creationId xmlns:p14="http://schemas.microsoft.com/office/powerpoint/2010/main" val="635211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http://cdn.mg.co.za/crop/content/images/2013/08/01/rooibosi2e.jpg/676x380/</a:t>
            </a:r>
          </a:p>
        </p:txBody>
      </p:sp>
      <p:sp>
        <p:nvSpPr>
          <p:cNvPr id="4" name="Slide Number Placeholder 3"/>
          <p:cNvSpPr>
            <a:spLocks noGrp="1"/>
          </p:cNvSpPr>
          <p:nvPr>
            <p:ph type="sldNum" sz="quarter" idx="10"/>
          </p:nvPr>
        </p:nvSpPr>
        <p:spPr/>
        <p:txBody>
          <a:bodyPr/>
          <a:lstStyle/>
          <a:p>
            <a:fld id="{80ECB2D0-A164-42FC-9CBE-2937F418CCCC}" type="slidenum">
              <a:rPr lang="en-ZA" smtClean="0"/>
              <a:t>24</a:t>
            </a:fld>
            <a:endParaRPr lang="en-ZA"/>
          </a:p>
        </p:txBody>
      </p:sp>
    </p:spTree>
    <p:extLst>
      <p:ext uri="{BB962C8B-B14F-4D97-AF65-F5344CB8AC3E}">
        <p14:creationId xmlns:p14="http://schemas.microsoft.com/office/powerpoint/2010/main" val="1987461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plant is most commonly consumed as a herbal infusion, by which hot water is added to the “fermented” rooibos tea to extract the inherent polyphenols. It has been shown, however, that through this process of fermentation the polyphenolic content of the plant is severely diminished, consequently reducing the plants anti-oxidative capacity. Lately, there has been a shift towards consuming the green or unfermented rooibos and it’s also the choice of grade when isolating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http://mountainrose.wpengine.netdna-cdn.com/wp-content/uploads/2012/02/rooibos.jpg</a:t>
            </a:r>
          </a:p>
        </p:txBody>
      </p:sp>
      <p:sp>
        <p:nvSpPr>
          <p:cNvPr id="4" name="Slide Number Placeholder 3"/>
          <p:cNvSpPr>
            <a:spLocks noGrp="1"/>
          </p:cNvSpPr>
          <p:nvPr>
            <p:ph type="sldNum" sz="quarter" idx="10"/>
          </p:nvPr>
        </p:nvSpPr>
        <p:spPr/>
        <p:txBody>
          <a:bodyPr/>
          <a:lstStyle/>
          <a:p>
            <a:fld id="{80ECB2D0-A164-42FC-9CBE-2937F418CCCC}" type="slidenum">
              <a:rPr lang="en-ZA" smtClean="0"/>
              <a:t>25</a:t>
            </a:fld>
            <a:endParaRPr lang="en-ZA"/>
          </a:p>
        </p:txBody>
      </p:sp>
    </p:spTree>
    <p:extLst>
      <p:ext uri="{BB962C8B-B14F-4D97-AF65-F5344CB8AC3E}">
        <p14:creationId xmlns:p14="http://schemas.microsoft.com/office/powerpoint/2010/main" val="3294876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the various compounds within Rooibos,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the most prominent polyphenol and the biggest contributor to rooibos’ beneficial effects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r>
              <a:rPr lang="en-ZA"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n-ZA" dirty="0"/>
          </a:p>
          <a:p>
            <a:r>
              <a:rPr lang="en-ZA" dirty="0"/>
              <a:t>http://e004777c130eade00234-5ddb36df15af65ab8482e83373c53fe5.r41.cf1.rackcdn.com/images/393.png</a:t>
            </a:r>
          </a:p>
        </p:txBody>
      </p:sp>
      <p:sp>
        <p:nvSpPr>
          <p:cNvPr id="4" name="Slide Number Placeholder 3"/>
          <p:cNvSpPr>
            <a:spLocks noGrp="1"/>
          </p:cNvSpPr>
          <p:nvPr>
            <p:ph type="sldNum" sz="quarter" idx="10"/>
          </p:nvPr>
        </p:nvSpPr>
        <p:spPr/>
        <p:txBody>
          <a:bodyPr/>
          <a:lstStyle/>
          <a:p>
            <a:fld id="{80ECB2D0-A164-42FC-9CBE-2937F418CCCC}" type="slidenum">
              <a:rPr lang="en-ZA" smtClean="0"/>
              <a:t>26</a:t>
            </a:fld>
            <a:endParaRPr lang="en-ZA"/>
          </a:p>
        </p:txBody>
      </p:sp>
    </p:spTree>
    <p:extLst>
      <p:ext uri="{BB962C8B-B14F-4D97-AF65-F5344CB8AC3E}">
        <p14:creationId xmlns:p14="http://schemas.microsoft.com/office/powerpoint/2010/main" val="1089555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was first isolated and characterised in 1965 by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Koepen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al. and since then has amounted about 60 mentions in research,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alot</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which were studies done with fermented and unfermented rooibos.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27</a:t>
            </a:fld>
            <a:endParaRPr lang="en-ZA"/>
          </a:p>
        </p:txBody>
      </p:sp>
    </p:spTree>
    <p:extLst>
      <p:ext uri="{BB962C8B-B14F-4D97-AF65-F5344CB8AC3E}">
        <p14:creationId xmlns:p14="http://schemas.microsoft.com/office/powerpoint/2010/main" val="1743825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Of these articles, about 33 are of direct relevance to my research. The major effects attributed to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is its strong antioxidant capacity and also, its ability to stimulate glucose uptake in skeletal muscle cells.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28</a:t>
            </a:fld>
            <a:endParaRPr lang="en-ZA"/>
          </a:p>
        </p:txBody>
      </p:sp>
    </p:spTree>
    <p:extLst>
      <p:ext uri="{BB962C8B-B14F-4D97-AF65-F5344CB8AC3E}">
        <p14:creationId xmlns:p14="http://schemas.microsoft.com/office/powerpoint/2010/main" val="24604265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brings me to the aims of my research. We want to find out whether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can induce glucose uptake in both healthy and compromised heart cells. And if so, through which cellular mechanism does this occur.</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29</a:t>
            </a:fld>
            <a:endParaRPr lang="en-ZA"/>
          </a:p>
        </p:txBody>
      </p:sp>
    </p:spTree>
    <p:extLst>
      <p:ext uri="{BB962C8B-B14F-4D97-AF65-F5344CB8AC3E}">
        <p14:creationId xmlns:p14="http://schemas.microsoft.com/office/powerpoint/2010/main" val="422402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walk you through the presentation I’d like to discuss: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Type 2 Diabetes and some of the prevention strategies;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it’s rationale as a potential anti-diabetic drug;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specific techniques, animal and cell models used in my research;</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lastly, what the findings of the research has been to date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3</a:t>
            </a:fld>
            <a:endParaRPr lang="en-ZA"/>
          </a:p>
        </p:txBody>
      </p:sp>
    </p:spTree>
    <p:extLst>
      <p:ext uri="{BB962C8B-B14F-4D97-AF65-F5344CB8AC3E}">
        <p14:creationId xmlns:p14="http://schemas.microsoft.com/office/powerpoint/2010/main" val="4113014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 </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have done my research, I made use of three groups of animals: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romanLcParenBoth"/>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Young controls of at least 220g and 10 weeks of age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romanLcParenBoth"/>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 group with 16 – 30 week diet-induced obesity and insulin resistance; and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romanLcParenBoth"/>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age-matched control group.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30</a:t>
            </a:fld>
            <a:endParaRPr lang="en-ZA"/>
          </a:p>
        </p:txBody>
      </p:sp>
    </p:spTree>
    <p:extLst>
      <p:ext uri="{BB962C8B-B14F-4D97-AF65-F5344CB8AC3E}">
        <p14:creationId xmlns:p14="http://schemas.microsoft.com/office/powerpoint/2010/main" val="378984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 </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have done my research, I made use of three groups of animals: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romanLcParenBoth"/>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Young controls of at least 220g and 10 weeks of age</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romanLcParenBoth"/>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One group with 16 – 30 week diet-induced obesity and insulin resistance; and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romanLcParenBoth"/>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 age-matched control group.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http://aws.labome.com/figure/te-113-4.png</a:t>
            </a:r>
          </a:p>
        </p:txBody>
      </p:sp>
      <p:sp>
        <p:nvSpPr>
          <p:cNvPr id="4" name="Slide Number Placeholder 3"/>
          <p:cNvSpPr>
            <a:spLocks noGrp="1"/>
          </p:cNvSpPr>
          <p:nvPr>
            <p:ph type="sldNum" sz="quarter" idx="10"/>
          </p:nvPr>
        </p:nvSpPr>
        <p:spPr/>
        <p:txBody>
          <a:bodyPr/>
          <a:lstStyle/>
          <a:p>
            <a:fld id="{80ECB2D0-A164-42FC-9CBE-2937F418CCCC}" type="slidenum">
              <a:rPr lang="en-ZA" smtClean="0"/>
              <a:t>31</a:t>
            </a:fld>
            <a:endParaRPr lang="en-ZA"/>
          </a:p>
        </p:txBody>
      </p:sp>
    </p:spTree>
    <p:extLst>
      <p:ext uri="{BB962C8B-B14F-4D97-AF65-F5344CB8AC3E}">
        <p14:creationId xmlns:p14="http://schemas.microsoft.com/office/powerpoint/2010/main" val="3800685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SLIDE 32-33 (45s)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first part of all the experiments is to isolate the Cardiomyocytes. We do this by using a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Langendorff</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Perfusion System, by which we use solutions with enzymes, such as collagenase to perfuse and digest the dissected heart. The cardiomyocytes can then be stabilized and used in subsequent experiments.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200" b="1" i="0" u="none" strike="noStrike" kern="1200" baseline="0" dirty="0">
              <a:solidFill>
                <a:schemeClr val="tx1"/>
              </a:solidFill>
              <a:latin typeface="+mn-lt"/>
              <a:ea typeface="+mn-ea"/>
              <a:cs typeface="+mn-cs"/>
            </a:endParaRPr>
          </a:p>
          <a:p>
            <a:r>
              <a:rPr lang="en-ZA" sz="1200" b="1" i="0" u="none" strike="noStrike" kern="1200" baseline="0" dirty="0">
                <a:solidFill>
                  <a:schemeClr val="tx1"/>
                </a:solidFill>
                <a:latin typeface="+mn-lt"/>
                <a:ea typeface="+mn-ea"/>
                <a:cs typeface="+mn-cs"/>
              </a:rPr>
              <a:t>Methods in Cardiomyocyte Isolation, Culture, and Gene Transfer</a:t>
            </a:r>
          </a:p>
          <a:p>
            <a:r>
              <a:rPr lang="en-ZA" sz="1200" b="1" i="0" u="none" strike="noStrike" kern="1200" baseline="0" dirty="0">
                <a:solidFill>
                  <a:schemeClr val="tx1"/>
                </a:solidFill>
                <a:latin typeface="+mn-lt"/>
                <a:ea typeface="+mn-ea"/>
                <a:cs typeface="+mn-cs"/>
              </a:rPr>
              <a:t>William E. </a:t>
            </a:r>
            <a:r>
              <a:rPr lang="en-ZA" sz="1200" b="1" i="0" u="none" strike="noStrike" kern="1200" baseline="0" dirty="0" err="1">
                <a:solidFill>
                  <a:schemeClr val="tx1"/>
                </a:solidFill>
                <a:latin typeface="+mn-lt"/>
                <a:ea typeface="+mn-ea"/>
                <a:cs typeface="+mn-cs"/>
              </a:rPr>
              <a:t>Louch</a:t>
            </a:r>
            <a:r>
              <a:rPr lang="en-ZA" sz="1200" b="0" i="0" u="none" strike="noStrike" kern="1200" baseline="0" dirty="0" err="1">
                <a:solidFill>
                  <a:schemeClr val="tx1"/>
                </a:solidFill>
                <a:latin typeface="+mn-lt"/>
                <a:ea typeface="+mn-ea"/>
                <a:cs typeface="+mn-cs"/>
              </a:rPr>
              <a:t>a,b</a:t>
            </a:r>
            <a:r>
              <a:rPr lang="en-ZA" sz="1200" b="0" i="0" u="none" strike="noStrike" kern="1200" baseline="0" dirty="0">
                <a:solidFill>
                  <a:schemeClr val="tx1"/>
                </a:solidFill>
                <a:latin typeface="+mn-lt"/>
                <a:ea typeface="+mn-ea"/>
                <a:cs typeface="+mn-cs"/>
              </a:rPr>
              <a:t>, </a:t>
            </a:r>
            <a:r>
              <a:rPr lang="en-ZA" sz="1200" b="1" i="0" u="none" strike="noStrike" kern="1200" baseline="0" dirty="0">
                <a:solidFill>
                  <a:schemeClr val="tx1"/>
                </a:solidFill>
                <a:latin typeface="+mn-lt"/>
                <a:ea typeface="+mn-ea"/>
                <a:cs typeface="+mn-cs"/>
              </a:rPr>
              <a:t>Katherine A. </a:t>
            </a:r>
            <a:r>
              <a:rPr lang="en-ZA" sz="1200" b="1" i="0" u="none" strike="noStrike" kern="1200" baseline="0" dirty="0" err="1">
                <a:solidFill>
                  <a:schemeClr val="tx1"/>
                </a:solidFill>
                <a:latin typeface="+mn-lt"/>
                <a:ea typeface="+mn-ea"/>
                <a:cs typeface="+mn-cs"/>
              </a:rPr>
              <a:t>Sheehan</a:t>
            </a:r>
            <a:r>
              <a:rPr lang="en-ZA" sz="1200" b="0" i="0" u="none" strike="noStrike" kern="1200" baseline="0" dirty="0" err="1">
                <a:solidFill>
                  <a:schemeClr val="tx1"/>
                </a:solidFill>
                <a:latin typeface="+mn-lt"/>
                <a:ea typeface="+mn-ea"/>
                <a:cs typeface="+mn-cs"/>
              </a:rPr>
              <a:t>c</a:t>
            </a:r>
            <a:r>
              <a:rPr lang="en-ZA" sz="1200" b="0" i="0" u="none" strike="noStrike" kern="1200" baseline="0" dirty="0">
                <a:solidFill>
                  <a:schemeClr val="tx1"/>
                </a:solidFill>
                <a:latin typeface="+mn-lt"/>
                <a:ea typeface="+mn-ea"/>
                <a:cs typeface="+mn-cs"/>
              </a:rPr>
              <a:t>, and </a:t>
            </a:r>
            <a:r>
              <a:rPr lang="en-ZA" sz="1200" b="1" i="0" u="none" strike="noStrike" kern="1200" baseline="0" dirty="0" err="1">
                <a:solidFill>
                  <a:schemeClr val="tx1"/>
                </a:solidFill>
                <a:latin typeface="+mn-lt"/>
                <a:ea typeface="+mn-ea"/>
                <a:cs typeface="+mn-cs"/>
              </a:rPr>
              <a:t>Beata</a:t>
            </a:r>
            <a:r>
              <a:rPr lang="en-ZA" sz="1200" b="1" i="0" u="none" strike="noStrike" kern="1200" baseline="0" dirty="0">
                <a:solidFill>
                  <a:schemeClr val="tx1"/>
                </a:solidFill>
                <a:latin typeface="+mn-lt"/>
                <a:ea typeface="+mn-ea"/>
                <a:cs typeface="+mn-cs"/>
              </a:rPr>
              <a:t> M. </a:t>
            </a:r>
            <a:r>
              <a:rPr lang="en-ZA" sz="1200" b="1" i="0" u="none" strike="noStrike" kern="1200" baseline="0" dirty="0" err="1">
                <a:solidFill>
                  <a:schemeClr val="tx1"/>
                </a:solidFill>
                <a:latin typeface="+mn-lt"/>
                <a:ea typeface="+mn-ea"/>
                <a:cs typeface="+mn-cs"/>
              </a:rPr>
              <a:t>Wolska</a:t>
            </a:r>
            <a:r>
              <a:rPr lang="en-ZA" sz="1200" b="0" i="0" u="none" strike="noStrike" kern="1200" baseline="0" dirty="0" err="1">
                <a:solidFill>
                  <a:schemeClr val="tx1"/>
                </a:solidFill>
                <a:latin typeface="+mn-lt"/>
                <a:ea typeface="+mn-ea"/>
                <a:cs typeface="+mn-cs"/>
              </a:rPr>
              <a:t>c,d</a:t>
            </a:r>
            <a:endParaRPr lang="en-ZA" sz="1200" b="0" i="0" u="none" strike="noStrike" kern="1200" baseline="0" dirty="0">
              <a:solidFill>
                <a:schemeClr val="tx1"/>
              </a:solidFill>
              <a:latin typeface="+mn-lt"/>
              <a:ea typeface="+mn-ea"/>
              <a:cs typeface="+mn-cs"/>
            </a:endParaRPr>
          </a:p>
          <a:p>
            <a:r>
              <a:rPr lang="en-ZA" sz="1200" b="0" i="0" u="none" strike="noStrike" kern="1200" baseline="0" dirty="0" err="1">
                <a:solidFill>
                  <a:schemeClr val="tx1"/>
                </a:solidFill>
                <a:latin typeface="+mn-lt"/>
                <a:ea typeface="+mn-ea"/>
                <a:cs typeface="+mn-cs"/>
              </a:rPr>
              <a:t>aInstitute</a:t>
            </a:r>
            <a:r>
              <a:rPr lang="en-ZA" sz="1200" b="0" i="0" u="none" strike="noStrike" kern="1200" baseline="0" dirty="0">
                <a:solidFill>
                  <a:schemeClr val="tx1"/>
                </a:solidFill>
                <a:latin typeface="+mn-lt"/>
                <a:ea typeface="+mn-ea"/>
                <a:cs typeface="+mn-cs"/>
              </a:rPr>
              <a:t> for Experimental Medical Research, Oslo University Hospital </a:t>
            </a:r>
            <a:r>
              <a:rPr lang="en-ZA" sz="1200" b="0" i="0" u="none" strike="noStrike" kern="1200" baseline="0" dirty="0" err="1">
                <a:solidFill>
                  <a:schemeClr val="tx1"/>
                </a:solidFill>
                <a:latin typeface="+mn-lt"/>
                <a:ea typeface="+mn-ea"/>
                <a:cs typeface="+mn-cs"/>
              </a:rPr>
              <a:t>Ullevaal</a:t>
            </a:r>
            <a:r>
              <a:rPr lang="en-ZA" sz="1200" b="0" i="0" u="none" strike="noStrike" kern="1200" baseline="0" dirty="0">
                <a:solidFill>
                  <a:schemeClr val="tx1"/>
                </a:solidFill>
                <a:latin typeface="+mn-lt"/>
                <a:ea typeface="+mn-ea"/>
                <a:cs typeface="+mn-cs"/>
              </a:rPr>
              <a:t>,</a:t>
            </a:r>
          </a:p>
          <a:p>
            <a:r>
              <a:rPr lang="en-ZA" sz="1200" b="0" i="0" u="none" strike="noStrike" kern="1200" baseline="0" dirty="0">
                <a:solidFill>
                  <a:schemeClr val="tx1"/>
                </a:solidFill>
                <a:latin typeface="+mn-lt"/>
                <a:ea typeface="+mn-ea"/>
                <a:cs typeface="+mn-cs"/>
              </a:rPr>
              <a:t>J </a:t>
            </a:r>
            <a:r>
              <a:rPr lang="en-ZA" sz="1200" b="0" i="0" u="none" strike="noStrike" kern="1200" baseline="0" dirty="0" err="1">
                <a:solidFill>
                  <a:schemeClr val="tx1"/>
                </a:solidFill>
                <a:latin typeface="+mn-lt"/>
                <a:ea typeface="+mn-ea"/>
                <a:cs typeface="+mn-cs"/>
              </a:rPr>
              <a:t>Mol</a:t>
            </a:r>
            <a:r>
              <a:rPr lang="en-ZA" sz="1200" b="0" i="0" u="none" strike="noStrike" kern="1200" baseline="0" dirty="0">
                <a:solidFill>
                  <a:schemeClr val="tx1"/>
                </a:solidFill>
                <a:latin typeface="+mn-lt"/>
                <a:ea typeface="+mn-ea"/>
                <a:cs typeface="+mn-cs"/>
              </a:rPr>
              <a:t> Cell </a:t>
            </a:r>
            <a:r>
              <a:rPr lang="en-ZA" sz="1200" b="0" i="0" u="none" strike="noStrike" kern="1200" baseline="0" dirty="0" err="1">
                <a:solidFill>
                  <a:schemeClr val="tx1"/>
                </a:solidFill>
                <a:latin typeface="+mn-lt"/>
                <a:ea typeface="+mn-ea"/>
                <a:cs typeface="+mn-cs"/>
              </a:rPr>
              <a:t>Cardiol</a:t>
            </a:r>
            <a:r>
              <a:rPr lang="en-ZA" sz="1200" b="0" i="0" u="none" strike="noStrike" kern="1200" baseline="0" dirty="0">
                <a:solidFill>
                  <a:schemeClr val="tx1"/>
                </a:solidFill>
                <a:latin typeface="+mn-lt"/>
                <a:ea typeface="+mn-ea"/>
                <a:cs typeface="+mn-cs"/>
              </a:rPr>
              <a:t>. 2011 September ; 51(3): 288–298. doi:10.1016/j.yjmcc.2011.06.012.</a:t>
            </a:r>
          </a:p>
          <a:p>
            <a:endParaRPr lang="en-ZA"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dirty="0"/>
              <a:t>http://physrev.physiology.org/content/physrev/88/4/1567/F4.large.jpg</a:t>
            </a: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32</a:t>
            </a:fld>
            <a:endParaRPr lang="en-ZA"/>
          </a:p>
        </p:txBody>
      </p:sp>
    </p:spTree>
    <p:extLst>
      <p:ext uri="{BB962C8B-B14F-4D97-AF65-F5344CB8AC3E}">
        <p14:creationId xmlns:p14="http://schemas.microsoft.com/office/powerpoint/2010/main" val="2929234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determine glucose uptake, cells were treated with tritiated 2-deoxyglucose and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analyzed</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using liquid scintillation counting.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http://www2.bren.ucsb.edu/~keller/images/Beckman_scintillation.jpg</a:t>
            </a:r>
          </a:p>
        </p:txBody>
      </p:sp>
      <p:sp>
        <p:nvSpPr>
          <p:cNvPr id="4" name="Slide Number Placeholder 3"/>
          <p:cNvSpPr>
            <a:spLocks noGrp="1"/>
          </p:cNvSpPr>
          <p:nvPr>
            <p:ph type="sldNum" sz="quarter" idx="10"/>
          </p:nvPr>
        </p:nvSpPr>
        <p:spPr/>
        <p:txBody>
          <a:bodyPr/>
          <a:lstStyle/>
          <a:p>
            <a:fld id="{80ECB2D0-A164-42FC-9CBE-2937F418CCCC}" type="slidenum">
              <a:rPr lang="en-ZA" smtClean="0"/>
              <a:t>33</a:t>
            </a:fld>
            <a:endParaRPr lang="en-ZA"/>
          </a:p>
        </p:txBody>
      </p:sp>
    </p:spTree>
    <p:extLst>
      <p:ext uri="{BB962C8B-B14F-4D97-AF65-F5344CB8AC3E}">
        <p14:creationId xmlns:p14="http://schemas.microsoft.com/office/powerpoint/2010/main" val="20542428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First, we tried to establish an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dose response in cardiomyocytes of young control rats. We could not find a direct stimulation of glucose uptake by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to the contrary it appeared to inhibit the uptake. To test for the cytotoxic effects of DMSO, used as solvent for synthetic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34</a:t>
            </a:fld>
            <a:endParaRPr lang="en-ZA"/>
          </a:p>
        </p:txBody>
      </p:sp>
    </p:spTree>
    <p:extLst>
      <p:ext uri="{BB962C8B-B14F-4D97-AF65-F5344CB8AC3E}">
        <p14:creationId xmlns:p14="http://schemas.microsoft.com/office/powerpoint/2010/main" val="4161323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performed a cell viability assay using Propidium Iodide. There was no significant difference in cell viability between the  treatment groups and the observed </a:t>
            </a:r>
            <a:r>
              <a:rPr lang="en-ZA" sz="12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surpression</a:t>
            </a:r>
            <a:r>
              <a:rPr lang="en-ZA"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 glucose uptake was not due to DMSO, but possibly through some other responsive mechanism. </a:t>
            </a:r>
            <a:r>
              <a:rPr lang="en-ZA"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sz="12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35</a:t>
            </a:fld>
            <a:endParaRPr lang="en-ZA"/>
          </a:p>
        </p:txBody>
      </p:sp>
    </p:spTree>
    <p:extLst>
      <p:ext uri="{BB962C8B-B14F-4D97-AF65-F5344CB8AC3E}">
        <p14:creationId xmlns:p14="http://schemas.microsoft.com/office/powerpoint/2010/main" val="1373540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200" dirty="0">
                <a:effectLst/>
                <a:latin typeface="Calibri" panose="020F0502020204030204" pitchFamily="34" charset="0"/>
                <a:ea typeface="Calibri" panose="020F0502020204030204" pitchFamily="34" charset="0"/>
                <a:cs typeface="Times New Roman" panose="02020603050405020304" pitchFamily="18" charset="0"/>
              </a:rPr>
              <a:t>Next, we tried to see whether </a:t>
            </a:r>
            <a:r>
              <a:rPr lang="en-ZA" sz="1200" dirty="0" err="1">
                <a:effectLst/>
                <a:latin typeface="Calibri" panose="020F0502020204030204" pitchFamily="34" charset="0"/>
                <a:ea typeface="Calibri" panose="020F0502020204030204" pitchFamily="34" charset="0"/>
                <a:cs typeface="Times New Roman" panose="02020603050405020304" pitchFamily="18" charset="0"/>
              </a:rPr>
              <a:t>asplathin</a:t>
            </a:r>
            <a:r>
              <a:rPr lang="en-ZA" sz="1200" dirty="0">
                <a:effectLst/>
                <a:latin typeface="Calibri" panose="020F0502020204030204" pitchFamily="34" charset="0"/>
                <a:ea typeface="Calibri" panose="020F0502020204030204" pitchFamily="34" charset="0"/>
                <a:cs typeface="Times New Roman" panose="02020603050405020304" pitchFamily="18" charset="0"/>
              </a:rPr>
              <a:t> might have an indirect effect on glucose uptake through stimulation of insulin. 10uM </a:t>
            </a:r>
            <a:r>
              <a:rPr lang="en-ZA" sz="1200" dirty="0" err="1">
                <a:effectLst/>
                <a:latin typeface="Calibri" panose="020F0502020204030204" pitchFamily="34" charset="0"/>
                <a:ea typeface="Calibri" panose="020F0502020204030204" pitchFamily="34" charset="0"/>
                <a:cs typeface="Times New Roman" panose="02020603050405020304" pitchFamily="18" charset="0"/>
              </a:rPr>
              <a:t>aspalathin</a:t>
            </a:r>
            <a:r>
              <a:rPr lang="en-ZA" sz="1200" dirty="0">
                <a:effectLst/>
                <a:latin typeface="Calibri" panose="020F0502020204030204" pitchFamily="34" charset="0"/>
                <a:ea typeface="Calibri" panose="020F0502020204030204" pitchFamily="34" charset="0"/>
                <a:cs typeface="Times New Roman" panose="02020603050405020304" pitchFamily="18" charset="0"/>
              </a:rPr>
              <a:t> was able to increase glucose uptake in conjunction with 10nM Insulin.</a:t>
            </a: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36</a:t>
            </a:fld>
            <a:endParaRPr lang="en-ZA"/>
          </a:p>
        </p:txBody>
      </p:sp>
    </p:spTree>
    <p:extLst>
      <p:ext uri="{BB962C8B-B14F-4D97-AF65-F5344CB8AC3E}">
        <p14:creationId xmlns:p14="http://schemas.microsoft.com/office/powerpoint/2010/main" val="40894325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 we moved on to the diet models, and first had to determine that the High fat, high sugar diet did in fact cause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hyperglycemia</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obesity and insulin resistance, as is evident from these results. An oral glucose tolerance test of fasting blood glucose and non-fasting blood glucose both showed elevated blood glucose levels in diet rats compared to controls. (NEXT)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37</a:t>
            </a:fld>
            <a:endParaRPr lang="en-ZA"/>
          </a:p>
        </p:txBody>
      </p:sp>
    </p:spTree>
    <p:extLst>
      <p:ext uri="{BB962C8B-B14F-4D97-AF65-F5344CB8AC3E}">
        <p14:creationId xmlns:p14="http://schemas.microsoft.com/office/powerpoint/2010/main" val="29522866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diet rats also had significantly higher total body weight and intraperitoneal fat compared to controls. (NEXT)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38</a:t>
            </a:fld>
            <a:endParaRPr lang="en-ZA"/>
          </a:p>
        </p:txBody>
      </p:sp>
    </p:spTree>
    <p:extLst>
      <p:ext uri="{BB962C8B-B14F-4D97-AF65-F5344CB8AC3E}">
        <p14:creationId xmlns:p14="http://schemas.microsoft.com/office/powerpoint/2010/main" val="3539087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young rats had the most sensitive response to insulin, followed by our age-matched control groups who also had a healthy response. The high-fat, high-carb diet had a weak response to increasing concentrations of insulin, and was deemed insulin resistant. (NEXT)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39</a:t>
            </a:fld>
            <a:endParaRPr lang="en-ZA"/>
          </a:p>
        </p:txBody>
      </p:sp>
    </p:spTree>
    <p:extLst>
      <p:ext uri="{BB962C8B-B14F-4D97-AF65-F5344CB8AC3E}">
        <p14:creationId xmlns:p14="http://schemas.microsoft.com/office/powerpoint/2010/main" val="342417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are all aware that too much of anything, is a bad thing. In the case of Type 2 Diabetes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p>
          <a:p>
            <a:endParaRPr lang="en-ZA" dirty="0"/>
          </a:p>
          <a:p>
            <a:r>
              <a:rPr lang="en-ZA" dirty="0"/>
              <a:t>http://fitness.makeupandbeauty.com/wp-content/uploads/2013/06/aboutdiabetes1_600x450.jpg</a:t>
            </a:r>
          </a:p>
        </p:txBody>
      </p:sp>
      <p:sp>
        <p:nvSpPr>
          <p:cNvPr id="4" name="Slide Number Placeholder 3"/>
          <p:cNvSpPr>
            <a:spLocks noGrp="1"/>
          </p:cNvSpPr>
          <p:nvPr>
            <p:ph type="sldNum" sz="quarter" idx="10"/>
          </p:nvPr>
        </p:nvSpPr>
        <p:spPr/>
        <p:txBody>
          <a:bodyPr/>
          <a:lstStyle/>
          <a:p>
            <a:fld id="{80ECB2D0-A164-42FC-9CBE-2937F418CCCC}" type="slidenum">
              <a:rPr lang="en-ZA" smtClean="0"/>
              <a:t>4</a:t>
            </a:fld>
            <a:endParaRPr lang="en-ZA"/>
          </a:p>
        </p:txBody>
      </p:sp>
    </p:spTree>
    <p:extLst>
      <p:ext uri="{BB962C8B-B14F-4D97-AF65-F5344CB8AC3E}">
        <p14:creationId xmlns:p14="http://schemas.microsoft.com/office/powerpoint/2010/main" val="2035621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preliminary study done on the diet rats, showed no significant differences when treated with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40</a:t>
            </a:fld>
            <a:endParaRPr lang="en-ZA"/>
          </a:p>
        </p:txBody>
      </p:sp>
    </p:spTree>
    <p:extLst>
      <p:ext uri="{BB962C8B-B14F-4D97-AF65-F5344CB8AC3E}">
        <p14:creationId xmlns:p14="http://schemas.microsoft.com/office/powerpoint/2010/main" val="1878371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made use of embryonic rat-heart derived H9C2 cells to verify whether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can induce glucose uptake independent of insulin. Initially, these cells are immortal cells, but once differentiated by reducing the amount of serum in the culture medium and adding Retinoic Acid, the cells nucleus start to “clump together” and has a closer resemblance to the isolated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cardiomyocyes</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200" b="0" i="0" u="sng" kern="1200" dirty="0">
              <a:solidFill>
                <a:schemeClr val="tx1"/>
              </a:solidFill>
              <a:effectLst/>
              <a:latin typeface="+mn-lt"/>
              <a:ea typeface="+mn-ea"/>
              <a:cs typeface="+mn-cs"/>
              <a:hlinkClick r:id="rId3" tooltip="The Journal of biological chemistry."/>
            </a:endParaRPr>
          </a:p>
          <a:p>
            <a:r>
              <a:rPr lang="en-ZA" sz="1200" b="0" i="0" u="sng" kern="1200" dirty="0">
                <a:solidFill>
                  <a:schemeClr val="tx1"/>
                </a:solidFill>
                <a:effectLst/>
                <a:latin typeface="+mn-lt"/>
                <a:ea typeface="+mn-ea"/>
                <a:cs typeface="+mn-cs"/>
                <a:hlinkClick r:id="rId3" tooltip="The Journal of biological chemistry."/>
              </a:rPr>
              <a:t>J </a:t>
            </a:r>
            <a:r>
              <a:rPr lang="en-ZA" sz="1200" b="0" i="0" u="sng" kern="1200" dirty="0" err="1">
                <a:solidFill>
                  <a:schemeClr val="tx1"/>
                </a:solidFill>
                <a:effectLst/>
                <a:latin typeface="+mn-lt"/>
                <a:ea typeface="+mn-ea"/>
                <a:cs typeface="+mn-cs"/>
                <a:hlinkClick r:id="rId3" tooltip="The Journal of biological chemistry."/>
              </a:rPr>
              <a:t>Biol</a:t>
            </a:r>
            <a:r>
              <a:rPr lang="en-ZA" sz="1200" b="0" i="0" u="sng" kern="1200" dirty="0">
                <a:solidFill>
                  <a:schemeClr val="tx1"/>
                </a:solidFill>
                <a:effectLst/>
                <a:latin typeface="+mn-lt"/>
                <a:ea typeface="+mn-ea"/>
                <a:cs typeface="+mn-cs"/>
                <a:hlinkClick r:id="rId3" tooltip="The Journal of biological chemistry."/>
              </a:rPr>
              <a:t> Chem.</a:t>
            </a:r>
            <a:r>
              <a:rPr lang="en-ZA" sz="1200" b="0" i="0" kern="1200" dirty="0">
                <a:solidFill>
                  <a:schemeClr val="tx1"/>
                </a:solidFill>
                <a:effectLst/>
                <a:latin typeface="+mn-lt"/>
                <a:ea typeface="+mn-ea"/>
                <a:cs typeface="+mn-cs"/>
              </a:rPr>
              <a:t> 1999 Oct 8;274(41):29063-70.</a:t>
            </a:r>
          </a:p>
          <a:p>
            <a:r>
              <a:rPr lang="en-ZA" sz="1200" b="1" i="0" kern="1200" dirty="0">
                <a:solidFill>
                  <a:schemeClr val="tx1"/>
                </a:solidFill>
                <a:effectLst/>
                <a:latin typeface="+mn-lt"/>
                <a:ea typeface="+mn-ea"/>
                <a:cs typeface="+mn-cs"/>
              </a:rPr>
              <a:t>Modulation of L-type calcium channel expression during retinoic acid-induced differentiation of H9C2 cardiac cells.</a:t>
            </a:r>
          </a:p>
          <a:p>
            <a:r>
              <a:rPr lang="en-ZA" sz="1200" b="0" i="0" u="sng" kern="1200" dirty="0" err="1">
                <a:solidFill>
                  <a:schemeClr val="tx1"/>
                </a:solidFill>
                <a:effectLst/>
                <a:latin typeface="+mn-lt"/>
                <a:ea typeface="+mn-ea"/>
                <a:cs typeface="+mn-cs"/>
                <a:hlinkClick r:id="rId4"/>
              </a:rPr>
              <a:t>Ménard</a:t>
            </a:r>
            <a:r>
              <a:rPr lang="en-ZA" sz="1200" b="0" i="0" u="sng" kern="1200" dirty="0">
                <a:solidFill>
                  <a:schemeClr val="tx1"/>
                </a:solidFill>
                <a:effectLst/>
                <a:latin typeface="+mn-lt"/>
                <a:ea typeface="+mn-ea"/>
                <a:cs typeface="+mn-cs"/>
                <a:hlinkClick r:id="rId4"/>
              </a:rPr>
              <a:t> C</a:t>
            </a:r>
            <a:r>
              <a:rPr lang="en-ZA" sz="1200" b="0" i="0" kern="1200" baseline="30000" dirty="0">
                <a:solidFill>
                  <a:schemeClr val="tx1"/>
                </a:solidFill>
                <a:effectLst/>
                <a:latin typeface="+mn-lt"/>
                <a:ea typeface="+mn-ea"/>
                <a:cs typeface="+mn-cs"/>
              </a:rPr>
              <a:t>1</a:t>
            </a:r>
            <a:r>
              <a:rPr lang="en-ZA" sz="1200" b="0" i="0" kern="1200" dirty="0">
                <a:solidFill>
                  <a:schemeClr val="tx1"/>
                </a:solidFill>
                <a:effectLst/>
                <a:latin typeface="+mn-lt"/>
                <a:ea typeface="+mn-ea"/>
                <a:cs typeface="+mn-cs"/>
              </a:rPr>
              <a:t>, </a:t>
            </a:r>
            <a:r>
              <a:rPr lang="en-ZA" sz="1200" b="0" i="0" u="sng" kern="1200" dirty="0" err="1">
                <a:solidFill>
                  <a:schemeClr val="tx1"/>
                </a:solidFill>
                <a:effectLst/>
                <a:latin typeface="+mn-lt"/>
                <a:ea typeface="+mn-ea"/>
                <a:cs typeface="+mn-cs"/>
                <a:hlinkClick r:id="rId5"/>
              </a:rPr>
              <a:t>Pupier</a:t>
            </a:r>
            <a:r>
              <a:rPr lang="en-ZA" sz="1200" b="0" i="0" u="sng" kern="1200" dirty="0">
                <a:solidFill>
                  <a:schemeClr val="tx1"/>
                </a:solidFill>
                <a:effectLst/>
                <a:latin typeface="+mn-lt"/>
                <a:ea typeface="+mn-ea"/>
                <a:cs typeface="+mn-cs"/>
                <a:hlinkClick r:id="rId5"/>
              </a:rPr>
              <a:t> S</a:t>
            </a:r>
            <a:r>
              <a:rPr lang="en-ZA" sz="1200" b="0" i="0" kern="1200" dirty="0">
                <a:solidFill>
                  <a:schemeClr val="tx1"/>
                </a:solidFill>
                <a:effectLst/>
                <a:latin typeface="+mn-lt"/>
                <a:ea typeface="+mn-ea"/>
                <a:cs typeface="+mn-cs"/>
              </a:rPr>
              <a:t>, </a:t>
            </a:r>
            <a:r>
              <a:rPr lang="en-ZA" sz="1200" b="0" i="0" u="sng" kern="1200" dirty="0" err="1">
                <a:solidFill>
                  <a:schemeClr val="tx1"/>
                </a:solidFill>
                <a:effectLst/>
                <a:latin typeface="+mn-lt"/>
                <a:ea typeface="+mn-ea"/>
                <a:cs typeface="+mn-cs"/>
                <a:hlinkClick r:id="rId6"/>
              </a:rPr>
              <a:t>Mornet</a:t>
            </a:r>
            <a:r>
              <a:rPr lang="en-ZA" sz="1200" b="0" i="0" u="sng" kern="1200" dirty="0">
                <a:solidFill>
                  <a:schemeClr val="tx1"/>
                </a:solidFill>
                <a:effectLst/>
                <a:latin typeface="+mn-lt"/>
                <a:ea typeface="+mn-ea"/>
                <a:cs typeface="+mn-cs"/>
                <a:hlinkClick r:id="rId6"/>
              </a:rPr>
              <a:t> D</a:t>
            </a:r>
            <a:r>
              <a:rPr lang="en-ZA" sz="1200" b="0" i="0" kern="1200" dirty="0">
                <a:solidFill>
                  <a:schemeClr val="tx1"/>
                </a:solidFill>
                <a:effectLst/>
                <a:latin typeface="+mn-lt"/>
                <a:ea typeface="+mn-ea"/>
                <a:cs typeface="+mn-cs"/>
              </a:rPr>
              <a:t>, </a:t>
            </a:r>
            <a:r>
              <a:rPr lang="en-ZA" sz="1200" b="0" i="0" u="sng" kern="1200" dirty="0" err="1">
                <a:solidFill>
                  <a:schemeClr val="tx1"/>
                </a:solidFill>
                <a:effectLst/>
                <a:latin typeface="+mn-lt"/>
                <a:ea typeface="+mn-ea"/>
                <a:cs typeface="+mn-cs"/>
                <a:hlinkClick r:id="rId7"/>
              </a:rPr>
              <a:t>Kitzmann</a:t>
            </a:r>
            <a:r>
              <a:rPr lang="en-ZA" sz="1200" b="0" i="0" u="sng" kern="1200" dirty="0">
                <a:solidFill>
                  <a:schemeClr val="tx1"/>
                </a:solidFill>
                <a:effectLst/>
                <a:latin typeface="+mn-lt"/>
                <a:ea typeface="+mn-ea"/>
                <a:cs typeface="+mn-cs"/>
                <a:hlinkClick r:id="rId7"/>
              </a:rPr>
              <a:t> M</a:t>
            </a:r>
            <a:r>
              <a:rPr lang="en-ZA" sz="1200" b="0" i="0" kern="1200" dirty="0">
                <a:solidFill>
                  <a:schemeClr val="tx1"/>
                </a:solidFill>
                <a:effectLst/>
                <a:latin typeface="+mn-lt"/>
                <a:ea typeface="+mn-ea"/>
                <a:cs typeface="+mn-cs"/>
              </a:rPr>
              <a:t>, </a:t>
            </a:r>
            <a:r>
              <a:rPr lang="en-ZA" sz="1200" b="0" i="0" u="sng" kern="1200" dirty="0" err="1">
                <a:solidFill>
                  <a:schemeClr val="tx1"/>
                </a:solidFill>
                <a:effectLst/>
                <a:latin typeface="+mn-lt"/>
                <a:ea typeface="+mn-ea"/>
                <a:cs typeface="+mn-cs"/>
                <a:hlinkClick r:id="rId8"/>
              </a:rPr>
              <a:t>Nargeot</a:t>
            </a:r>
            <a:r>
              <a:rPr lang="en-ZA" sz="1200" b="0" i="0" u="sng" kern="1200" dirty="0">
                <a:solidFill>
                  <a:schemeClr val="tx1"/>
                </a:solidFill>
                <a:effectLst/>
                <a:latin typeface="+mn-lt"/>
                <a:ea typeface="+mn-ea"/>
                <a:cs typeface="+mn-cs"/>
                <a:hlinkClick r:id="rId8"/>
              </a:rPr>
              <a:t> J</a:t>
            </a:r>
            <a:r>
              <a:rPr lang="en-ZA" sz="1200" b="0" i="0" kern="1200" dirty="0">
                <a:solidFill>
                  <a:schemeClr val="tx1"/>
                </a:solidFill>
                <a:effectLst/>
                <a:latin typeface="+mn-lt"/>
                <a:ea typeface="+mn-ea"/>
                <a:cs typeface="+mn-cs"/>
              </a:rPr>
              <a:t>, </a:t>
            </a:r>
            <a:r>
              <a:rPr lang="en-ZA" sz="1200" b="0" i="0" u="sng" kern="1200" dirty="0" err="1">
                <a:solidFill>
                  <a:schemeClr val="tx1"/>
                </a:solidFill>
                <a:effectLst/>
                <a:latin typeface="+mn-lt"/>
                <a:ea typeface="+mn-ea"/>
                <a:cs typeface="+mn-cs"/>
                <a:hlinkClick r:id="rId9"/>
              </a:rPr>
              <a:t>Lory</a:t>
            </a:r>
            <a:r>
              <a:rPr lang="en-ZA" sz="1200" b="0" i="0" u="sng" kern="1200" dirty="0">
                <a:solidFill>
                  <a:schemeClr val="tx1"/>
                </a:solidFill>
                <a:effectLst/>
                <a:latin typeface="+mn-lt"/>
                <a:ea typeface="+mn-ea"/>
                <a:cs typeface="+mn-cs"/>
                <a:hlinkClick r:id="rId9"/>
              </a:rPr>
              <a:t> P</a:t>
            </a:r>
            <a:r>
              <a:rPr lang="en-ZA" sz="1200" b="0" i="0" kern="1200" dirty="0">
                <a:solidFill>
                  <a:schemeClr val="tx1"/>
                </a:solidFill>
                <a:effectLst/>
                <a:latin typeface="+mn-lt"/>
                <a:ea typeface="+mn-ea"/>
                <a:cs typeface="+mn-cs"/>
              </a:rPr>
              <a:t>.</a:t>
            </a: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41</a:t>
            </a:fld>
            <a:endParaRPr lang="en-ZA"/>
          </a:p>
        </p:txBody>
      </p:sp>
    </p:spTree>
    <p:extLst>
      <p:ext uri="{BB962C8B-B14F-4D97-AF65-F5344CB8AC3E}">
        <p14:creationId xmlns:p14="http://schemas.microsoft.com/office/powerpoint/2010/main" val="4234632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Glucose uptake in differentiated H9C2 cells was assayed for 3 and 6 hours, and for both instances,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induced a significant increase in glucose uptake, with 6 hours being more pronounced.</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42</a:t>
            </a:fld>
            <a:endParaRPr lang="en-ZA"/>
          </a:p>
        </p:txBody>
      </p:sp>
    </p:spTree>
    <p:extLst>
      <p:ext uri="{BB962C8B-B14F-4D97-AF65-F5344CB8AC3E}">
        <p14:creationId xmlns:p14="http://schemas.microsoft.com/office/powerpoint/2010/main" val="3294152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Returning to the rat models, we extended our experiments to 3 hours in the isolated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cardiomyoctes</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Surprisingly, incubating the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a mere 30mins longer than we did in our previous year’s experiments had a significant increase in glucose uptake in young controls, while the effect in conjunction with insulin was even more pronounced. This was also evident in diet controls with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inducing a significant increase in insulin-mediated glucose uptake. The high fat diet group showed no significant increases when treated with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Also, no effect was visible after 1 and a half hours of treatment.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43</a:t>
            </a:fld>
            <a:endParaRPr lang="en-ZA"/>
          </a:p>
        </p:txBody>
      </p:sp>
    </p:spTree>
    <p:extLst>
      <p:ext uri="{BB962C8B-B14F-4D97-AF65-F5344CB8AC3E}">
        <p14:creationId xmlns:p14="http://schemas.microsoft.com/office/powerpoint/2010/main" val="22667348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investigated the mechanism by which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induced this slight increase in myocardial glucose uptake by western blot analysis.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http://www.virology.ws/wp-content/uploads/2010/07/western_blot.jpg</a:t>
            </a:r>
          </a:p>
        </p:txBody>
      </p:sp>
      <p:sp>
        <p:nvSpPr>
          <p:cNvPr id="4" name="Slide Number Placeholder 3"/>
          <p:cNvSpPr>
            <a:spLocks noGrp="1"/>
          </p:cNvSpPr>
          <p:nvPr>
            <p:ph type="sldNum" sz="quarter" idx="10"/>
          </p:nvPr>
        </p:nvSpPr>
        <p:spPr/>
        <p:txBody>
          <a:bodyPr/>
          <a:lstStyle/>
          <a:p>
            <a:fld id="{80ECB2D0-A164-42FC-9CBE-2937F418CCCC}" type="slidenum">
              <a:rPr lang="en-ZA" smtClean="0"/>
              <a:t>44</a:t>
            </a:fld>
            <a:endParaRPr lang="en-ZA"/>
          </a:p>
        </p:txBody>
      </p:sp>
    </p:spTree>
    <p:extLst>
      <p:ext uri="{BB962C8B-B14F-4D97-AF65-F5344CB8AC3E}">
        <p14:creationId xmlns:p14="http://schemas.microsoft.com/office/powerpoint/2010/main" val="3424230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particular, the markers of interest was: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PKB, an insulin-dependent, pro-‘life’, growth marker.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http://jcs.biologists.org/content/114/13/2375/F2.large.jpg</a:t>
            </a:r>
          </a:p>
        </p:txBody>
      </p:sp>
      <p:sp>
        <p:nvSpPr>
          <p:cNvPr id="4" name="Slide Number Placeholder 3"/>
          <p:cNvSpPr>
            <a:spLocks noGrp="1"/>
          </p:cNvSpPr>
          <p:nvPr>
            <p:ph type="sldNum" sz="quarter" idx="10"/>
          </p:nvPr>
        </p:nvSpPr>
        <p:spPr/>
        <p:txBody>
          <a:bodyPr/>
          <a:lstStyle/>
          <a:p>
            <a:fld id="{80ECB2D0-A164-42FC-9CBE-2937F418CCCC}" type="slidenum">
              <a:rPr lang="en-ZA" smtClean="0"/>
              <a:t>45</a:t>
            </a:fld>
            <a:endParaRPr lang="en-ZA"/>
          </a:p>
        </p:txBody>
      </p:sp>
    </p:spTree>
    <p:extLst>
      <p:ext uri="{BB962C8B-B14F-4D97-AF65-F5344CB8AC3E}">
        <p14:creationId xmlns:p14="http://schemas.microsoft.com/office/powerpoint/2010/main" val="11163935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AMPK – the body’s key metabolic regulator, which is an insulin-independent marker of glucose uptake quite central to all cell signalling.</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http://www.biochemsoctrans.org/bst/031/0162/bst0310162a01.gif</a:t>
            </a:r>
          </a:p>
        </p:txBody>
      </p:sp>
      <p:sp>
        <p:nvSpPr>
          <p:cNvPr id="4" name="Slide Number Placeholder 3"/>
          <p:cNvSpPr>
            <a:spLocks noGrp="1"/>
          </p:cNvSpPr>
          <p:nvPr>
            <p:ph type="sldNum" sz="quarter" idx="10"/>
          </p:nvPr>
        </p:nvSpPr>
        <p:spPr/>
        <p:txBody>
          <a:bodyPr/>
          <a:lstStyle/>
          <a:p>
            <a:fld id="{80ECB2D0-A164-42FC-9CBE-2937F418CCCC}" type="slidenum">
              <a:rPr lang="en-ZA" smtClean="0"/>
              <a:t>46</a:t>
            </a:fld>
            <a:endParaRPr lang="en-ZA"/>
          </a:p>
        </p:txBody>
      </p:sp>
    </p:spTree>
    <p:extLst>
      <p:ext uri="{BB962C8B-B14F-4D97-AF65-F5344CB8AC3E}">
        <p14:creationId xmlns:p14="http://schemas.microsoft.com/office/powerpoint/2010/main" val="40015071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PKB activation was significantly increased in young rats treated for 15 minutes with both insulin and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effect was also observed when comparing the ratio of activated PKB to the total amount of PKB expressed.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47</a:t>
            </a:fld>
            <a:endParaRPr lang="en-ZA"/>
          </a:p>
        </p:txBody>
      </p:sp>
    </p:spTree>
    <p:extLst>
      <p:ext uri="{BB962C8B-B14F-4D97-AF65-F5344CB8AC3E}">
        <p14:creationId xmlns:p14="http://schemas.microsoft.com/office/powerpoint/2010/main" val="374009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After 1 and a half hour of treatment, PKB activation was also significantly increased in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with insulin in young rats. No significant differences were found for the older diet rats.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48</a:t>
            </a:fld>
            <a:endParaRPr lang="en-ZA"/>
          </a:p>
        </p:txBody>
      </p:sp>
    </p:spTree>
    <p:extLst>
      <p:ext uri="{BB962C8B-B14F-4D97-AF65-F5344CB8AC3E}">
        <p14:creationId xmlns:p14="http://schemas.microsoft.com/office/powerpoint/2010/main" val="236003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significantly increased AMPK activation WITH insulin, as well as increased the expression of AMPK in young rats after 15 minutes of stimulation.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49</a:t>
            </a:fld>
            <a:endParaRPr lang="en-ZA"/>
          </a:p>
        </p:txBody>
      </p:sp>
    </p:spTree>
    <p:extLst>
      <p:ext uri="{BB962C8B-B14F-4D97-AF65-F5344CB8AC3E}">
        <p14:creationId xmlns:p14="http://schemas.microsoft.com/office/powerpoint/2010/main" val="115546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too much glucose in the blood, can give rise to various problems, including insulin insensitivity, damaged nerves and arteries, and all of these increase your risk for heart attacks and strokes.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http://www.sanofidiabetes.in/images/hcp/Comorbid-2.jpg</a:t>
            </a:r>
          </a:p>
        </p:txBody>
      </p:sp>
      <p:sp>
        <p:nvSpPr>
          <p:cNvPr id="4" name="Slide Number Placeholder 3"/>
          <p:cNvSpPr>
            <a:spLocks noGrp="1"/>
          </p:cNvSpPr>
          <p:nvPr>
            <p:ph type="sldNum" sz="quarter" idx="10"/>
          </p:nvPr>
        </p:nvSpPr>
        <p:spPr/>
        <p:txBody>
          <a:bodyPr/>
          <a:lstStyle/>
          <a:p>
            <a:fld id="{80ECB2D0-A164-42FC-9CBE-2937F418CCCC}" type="slidenum">
              <a:rPr lang="en-ZA" smtClean="0"/>
              <a:t>5</a:t>
            </a:fld>
            <a:endParaRPr lang="en-ZA"/>
          </a:p>
        </p:txBody>
      </p:sp>
    </p:spTree>
    <p:extLst>
      <p:ext uri="{BB962C8B-B14F-4D97-AF65-F5344CB8AC3E}">
        <p14:creationId xmlns:p14="http://schemas.microsoft.com/office/powerpoint/2010/main" val="3600066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increased the phospho-to-total ratio of AMPK in young rats, possibly explaining the mechanism by which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induced glucose uptake at the hour and a half time point. Also, both expression and activation of AMPK was reduced in younger controls, compared to aged-diet controls. This might point towards AMPK becoming a more prominent metabolic regulator as ageing progresses.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50</a:t>
            </a:fld>
            <a:endParaRPr lang="en-ZA"/>
          </a:p>
        </p:txBody>
      </p:sp>
    </p:spTree>
    <p:extLst>
      <p:ext uri="{BB962C8B-B14F-4D97-AF65-F5344CB8AC3E}">
        <p14:creationId xmlns:p14="http://schemas.microsoft.com/office/powerpoint/2010/main" val="27610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Good, so in summary, the high-fat, high-sugar diet is an effective model to induce insulin resistance in rats.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induces myocardial glucose uptake directly in young rats and indirectly through mediating insulin’s action in aged control rats. The possible mechanism for this is through activation of PKB and increasing the expression and activation to expression ratio of AMPK.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had no significant effect when used as treatment in heart cells from high-fat, high-caloric diet rats.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51</a:t>
            </a:fld>
            <a:endParaRPr lang="en-ZA"/>
          </a:p>
        </p:txBody>
      </p:sp>
    </p:spTree>
    <p:extLst>
      <p:ext uri="{BB962C8B-B14F-4D97-AF65-F5344CB8AC3E}">
        <p14:creationId xmlns:p14="http://schemas.microsoft.com/office/powerpoint/2010/main" val="1054489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Good, so in summary, the high-fat, high-sugar diet is an effective model to induce insulin resistance in rats.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induces myocardial glucose uptake directly in young rats and indirectly through mediating insulin’s action in aged control rats. The possible mechanism for this is through activation of PKB and increasing the expression and activation to expression ratio of AMPK.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had no significant effect when used as treatment in heart cells from high-fat, high-caloric diet rats.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52</a:t>
            </a:fld>
            <a:endParaRPr lang="en-ZA"/>
          </a:p>
        </p:txBody>
      </p:sp>
    </p:spTree>
    <p:extLst>
      <p:ext uri="{BB962C8B-B14F-4D97-AF65-F5344CB8AC3E}">
        <p14:creationId xmlns:p14="http://schemas.microsoft.com/office/powerpoint/2010/main" val="3525995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Good, so in summary, the high-fat, high-sugar diet is an effective model to induce insulin resistance in rats.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induces myocardial glucose uptake directly in young rats and indirectly through mediating insulin’s action in aged control rats. The possible mechanism for this is through activation of PKB and increasing the expression and activation to expression ratio of AMPK.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Aspalathin</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had no significant effect when used as treatment in heart cells from high-fat, high-caloric diet rats. </a:t>
            </a:r>
            <a:r>
              <a:rPr lang="en-ZA"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80ECB2D0-A164-42FC-9CBE-2937F418CCCC}" type="slidenum">
              <a:rPr lang="en-ZA" smtClean="0"/>
              <a:t>53</a:t>
            </a:fld>
            <a:endParaRPr lang="en-ZA"/>
          </a:p>
        </p:txBody>
      </p:sp>
    </p:spTree>
    <p:extLst>
      <p:ext uri="{BB962C8B-B14F-4D97-AF65-F5344CB8AC3E}">
        <p14:creationId xmlns:p14="http://schemas.microsoft.com/office/powerpoint/2010/main" val="3193206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 just like to thank the following people and </a:t>
            </a:r>
            <a:r>
              <a:rPr lang="en-Z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orgnanisations</a:t>
            </a: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all their assistance and infrastructure, as well as acknowledge the NRF for all funding (NEXT)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http://www.youthvillage.co.za/wp-content/uploads/2014/09/NRF.jpg</a:t>
            </a:r>
          </a:p>
          <a:p>
            <a:r>
              <a:rPr lang="en-ZA" dirty="0"/>
              <a:t>http://www.pssaconference.co.za/sites/all/themes/eventme/img/pssa-logo-2015.png</a:t>
            </a:r>
          </a:p>
        </p:txBody>
      </p:sp>
      <p:sp>
        <p:nvSpPr>
          <p:cNvPr id="4" name="Slide Number Placeholder 3"/>
          <p:cNvSpPr>
            <a:spLocks noGrp="1"/>
          </p:cNvSpPr>
          <p:nvPr>
            <p:ph type="sldNum" sz="quarter" idx="10"/>
          </p:nvPr>
        </p:nvSpPr>
        <p:spPr/>
        <p:txBody>
          <a:bodyPr/>
          <a:lstStyle/>
          <a:p>
            <a:fld id="{80ECB2D0-A164-42FC-9CBE-2937F418CCCC}" type="slidenum">
              <a:rPr lang="en-ZA" smtClean="0"/>
              <a:t>54</a:t>
            </a:fld>
            <a:endParaRPr lang="en-ZA"/>
          </a:p>
        </p:txBody>
      </p:sp>
    </p:spTree>
    <p:extLst>
      <p:ext uri="{BB962C8B-B14F-4D97-AF65-F5344CB8AC3E}">
        <p14:creationId xmlns:p14="http://schemas.microsoft.com/office/powerpoint/2010/main" val="33378746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Thank you very much.</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http://greenlifediary.com/wp-content/uploads/2012/08/health-benefits-of-rooibos-tea-900x440.jpg</a:t>
            </a:r>
          </a:p>
        </p:txBody>
      </p:sp>
      <p:sp>
        <p:nvSpPr>
          <p:cNvPr id="4" name="Slide Number Placeholder 3"/>
          <p:cNvSpPr>
            <a:spLocks noGrp="1"/>
          </p:cNvSpPr>
          <p:nvPr>
            <p:ph type="sldNum" sz="quarter" idx="10"/>
          </p:nvPr>
        </p:nvSpPr>
        <p:spPr/>
        <p:txBody>
          <a:bodyPr/>
          <a:lstStyle/>
          <a:p>
            <a:fld id="{80ECB2D0-A164-42FC-9CBE-2937F418CCCC}" type="slidenum">
              <a:rPr lang="en-ZA" smtClean="0"/>
              <a:t>55</a:t>
            </a:fld>
            <a:endParaRPr lang="en-ZA"/>
          </a:p>
        </p:txBody>
      </p:sp>
    </p:spTree>
    <p:extLst>
      <p:ext uri="{BB962C8B-B14F-4D97-AF65-F5344CB8AC3E}">
        <p14:creationId xmlns:p14="http://schemas.microsoft.com/office/powerpoint/2010/main" val="2930969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estimated that people with type 2 diabetes are 4 times more likely to die of heart disease or stroke, and </a:t>
            </a:r>
            <a:r>
              <a:rPr lang="en-ZA"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at least 65 percent of people with diabetes die from these complications. In 2012 alone, 1.5 million deaths globally were attributed to Diabetes.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1800" dirty="0">
                <a:solidFill>
                  <a:srgbClr val="222222"/>
                </a:solidFill>
                <a:effectLst/>
                <a:latin typeface="Calibri" panose="020F0502020204030204" pitchFamily="34" charset="0"/>
                <a:ea typeface="Times New Roman" panose="02020603050405020304" pitchFamily="18" charset="0"/>
                <a:cs typeface="Arial" panose="020B0604020202020204" pitchFamily="34" charset="0"/>
              </a:rPr>
              <a:t>All of this being said, Diabetes remain one of the major controllable risk factors for cardiovascular disease.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http://honor.americanheart.org/images/content/pagebuilder/black_red_AHA_logo_with_black_tag.png</a:t>
            </a:r>
          </a:p>
        </p:txBody>
      </p:sp>
      <p:sp>
        <p:nvSpPr>
          <p:cNvPr id="4" name="Slide Number Placeholder 3"/>
          <p:cNvSpPr>
            <a:spLocks noGrp="1"/>
          </p:cNvSpPr>
          <p:nvPr>
            <p:ph type="sldNum" sz="quarter" idx="10"/>
          </p:nvPr>
        </p:nvSpPr>
        <p:spPr/>
        <p:txBody>
          <a:bodyPr/>
          <a:lstStyle/>
          <a:p>
            <a:fld id="{80ECB2D0-A164-42FC-9CBE-2937F418CCCC}" type="slidenum">
              <a:rPr lang="en-ZA" smtClean="0"/>
              <a:t>6</a:t>
            </a:fld>
            <a:endParaRPr lang="en-ZA"/>
          </a:p>
        </p:txBody>
      </p:sp>
    </p:spTree>
    <p:extLst>
      <p:ext uri="{BB962C8B-B14F-4D97-AF65-F5344CB8AC3E}">
        <p14:creationId xmlns:p14="http://schemas.microsoft.com/office/powerpoint/2010/main" val="76099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how do we control diabetes? Quite simply.. As always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fld id="{80ECB2D0-A164-42FC-9CBE-2937F418CCCC}" type="slidenum">
              <a:rPr lang="en-ZA" smtClean="0"/>
              <a:t>7</a:t>
            </a:fld>
            <a:endParaRPr lang="en-ZA"/>
          </a:p>
        </p:txBody>
      </p:sp>
    </p:spTree>
    <p:extLst>
      <p:ext uri="{BB962C8B-B14F-4D97-AF65-F5344CB8AC3E}">
        <p14:creationId xmlns:p14="http://schemas.microsoft.com/office/powerpoint/2010/main" val="378984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Through Diet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http://www.dietdoctor.com/wp-content/uploads/2013/02/riktigmat.jpg</a:t>
            </a:r>
          </a:p>
        </p:txBody>
      </p:sp>
      <p:sp>
        <p:nvSpPr>
          <p:cNvPr id="4" name="Slide Number Placeholder 3"/>
          <p:cNvSpPr>
            <a:spLocks noGrp="1"/>
          </p:cNvSpPr>
          <p:nvPr>
            <p:ph type="sldNum" sz="quarter" idx="10"/>
          </p:nvPr>
        </p:nvSpPr>
        <p:spPr/>
        <p:txBody>
          <a:bodyPr/>
          <a:lstStyle/>
          <a:p>
            <a:fld id="{80ECB2D0-A164-42FC-9CBE-2937F418CCCC}" type="slidenum">
              <a:rPr lang="en-ZA" smtClean="0"/>
              <a:t>8</a:t>
            </a:fld>
            <a:endParaRPr lang="en-ZA"/>
          </a:p>
        </p:txBody>
      </p:sp>
    </p:spTree>
    <p:extLst>
      <p:ext uri="{BB962C8B-B14F-4D97-AF65-F5344CB8AC3E}">
        <p14:creationId xmlns:p14="http://schemas.microsoft.com/office/powerpoint/2010/main" val="2104665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Exercise. </a:t>
            </a:r>
            <a:r>
              <a:rPr lang="en-ZA" sz="1800" b="1" dirty="0">
                <a:effectLst/>
                <a:latin typeface="Calibri" panose="020F0502020204030204" pitchFamily="34" charset="0"/>
                <a:ea typeface="Calibri" panose="020F0502020204030204" pitchFamily="34" charset="0"/>
                <a:cs typeface="Times New Roman" panose="02020603050405020304" pitchFamily="18" charset="0"/>
              </a:rPr>
              <a:t>(NEXT)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dirty="0"/>
          </a:p>
          <a:p>
            <a:r>
              <a:rPr lang="en-ZA" dirty="0"/>
              <a:t>http://www.manhattangmat.com/blog/wp-content/uploads/HiRes2.jpg</a:t>
            </a:r>
          </a:p>
        </p:txBody>
      </p:sp>
      <p:sp>
        <p:nvSpPr>
          <p:cNvPr id="4" name="Slide Number Placeholder 3"/>
          <p:cNvSpPr>
            <a:spLocks noGrp="1"/>
          </p:cNvSpPr>
          <p:nvPr>
            <p:ph type="sldNum" sz="quarter" idx="10"/>
          </p:nvPr>
        </p:nvSpPr>
        <p:spPr/>
        <p:txBody>
          <a:bodyPr/>
          <a:lstStyle/>
          <a:p>
            <a:fld id="{80ECB2D0-A164-42FC-9CBE-2937F418CCCC}" type="slidenum">
              <a:rPr lang="en-ZA" smtClean="0"/>
              <a:t>9</a:t>
            </a:fld>
            <a:endParaRPr lang="en-ZA"/>
          </a:p>
        </p:txBody>
      </p:sp>
    </p:spTree>
    <p:extLst>
      <p:ext uri="{BB962C8B-B14F-4D97-AF65-F5344CB8AC3E}">
        <p14:creationId xmlns:p14="http://schemas.microsoft.com/office/powerpoint/2010/main" val="135635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1D8BD707-D9CF-40AE-B4C6-C98DA3205C09}" type="datetimeFigureOut">
              <a:rPr lang="en-US" smtClean="0"/>
              <a:pPr/>
              <a:t>5/21/2024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5/21/2024</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1D8BD707-D9CF-40AE-B4C6-C98DA3205C09}" type="datetimeFigureOut">
              <a:rPr lang="en-US" smtClean="0"/>
              <a:pPr/>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D8BD707-D9CF-40AE-B4C6-C98DA3205C09}" type="datetimeFigureOut">
              <a:rPr lang="en-US" smtClean="0"/>
              <a:pPr/>
              <a:t>5/21/2024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2.emf"/><Relationship Id="rId5" Type="http://schemas.openxmlformats.org/officeDocument/2006/relationships/oleObject" Target="../embeddings/oleObject5.bin"/><Relationship Id="rId4" Type="http://schemas.openxmlformats.org/officeDocument/2006/relationships/image" Target="../media/image31.emf"/></Relationships>
</file>

<file path=ppt/slides/_rels/slide3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oleObject" Target="../embeddings/oleObject7.bin"/><Relationship Id="rId4" Type="http://schemas.openxmlformats.org/officeDocument/2006/relationships/image" Target="../media/image33.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7.png"/><Relationship Id="rId5" Type="http://schemas.openxmlformats.org/officeDocument/2006/relationships/image" Target="../media/image52.png"/><Relationship Id="rId10" Type="http://schemas.openxmlformats.org/officeDocument/2006/relationships/image" Target="../media/image56.png"/><Relationship Id="rId4" Type="http://schemas.openxmlformats.org/officeDocument/2006/relationships/image" Target="../media/image51.png"/><Relationship Id="rId9" Type="http://schemas.openxmlformats.org/officeDocument/2006/relationships/image" Target="../media/image48.png"/></Relationships>
</file>

<file path=ppt/slides/_rels/slide4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8.png"/><Relationship Id="rId7"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48.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65.png"/><Relationship Id="rId10" Type="http://schemas.openxmlformats.org/officeDocument/2006/relationships/image" Target="../media/image69.png"/><Relationship Id="rId4" Type="http://schemas.openxmlformats.org/officeDocument/2006/relationships/image" Target="../media/image64.png"/><Relationship Id="rId9" Type="http://schemas.openxmlformats.org/officeDocument/2006/relationships/image" Target="../media/image68.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jpeg"/></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48.png"/><Relationship Id="rId7" Type="http://schemas.openxmlformats.org/officeDocument/2006/relationships/image" Target="../media/image81.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E:\MSc\Presentations\Journal Club CVD Group Aspalathin (19 June 2015)\Rooibos-Tea-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04" y="1"/>
            <a:ext cx="9709607"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163286"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163286" y="6667500"/>
            <a:ext cx="8980714"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6681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5362" name="Picture 2" descr="http://images.huffingtonpost.com/2013-01-29-Winning_Diabetes_Typ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1750"/>
            <a:ext cx="8915400" cy="6625393"/>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a:off x="0" y="18288"/>
            <a:ext cx="9144000" cy="756000"/>
          </a:xfrm>
          <a:prstGeom prst="rect">
            <a:avLst/>
          </a:prstGeom>
          <a:solidFill>
            <a:schemeClr val="bg2"/>
          </a:solidFill>
        </p:spPr>
        <p:txBody>
          <a:bodyPr wrap="square" rtlCol="0">
            <a:spAutoFit/>
          </a:bodyPr>
          <a:lstStyle/>
          <a:p>
            <a:r>
              <a:rPr lang="en-ZA" sz="3600" b="1" dirty="0"/>
              <a:t>Winning the War Against Type 2 Diabetes</a:t>
            </a:r>
          </a:p>
        </p:txBody>
      </p:sp>
      <p:sp>
        <p:nvSpPr>
          <p:cNvPr id="5" name="Rectangle 4"/>
          <p:cNvSpPr/>
          <p:nvPr/>
        </p:nvSpPr>
        <p:spPr>
          <a:xfrm>
            <a:off x="8970264" y="756000"/>
            <a:ext cx="381000" cy="39653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p:cNvSpPr/>
          <p:nvPr/>
        </p:nvSpPr>
        <p:spPr>
          <a:xfrm rot="-2700000">
            <a:off x="8858501" y="468673"/>
            <a:ext cx="228600" cy="7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16"/>
          <p:cNvSpPr/>
          <p:nvPr/>
        </p:nvSpPr>
        <p:spPr>
          <a:xfrm rot="-1620000">
            <a:off x="8993123" y="637377"/>
            <a:ext cx="228600" cy="7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p:cNvSpPr/>
          <p:nvPr/>
        </p:nvSpPr>
        <p:spPr>
          <a:xfrm rot="-3240000">
            <a:off x="8859117" y="445152"/>
            <a:ext cx="228600" cy="76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LR"/>
          <p:cNvSpPr/>
          <p:nvPr/>
        </p:nvSpPr>
        <p:spPr>
          <a:xfrm>
            <a:off x="0" y="6667500"/>
            <a:ext cx="1632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L"/>
          <p:cNvSpPr/>
          <p:nvPr/>
        </p:nvSpPr>
        <p:spPr>
          <a:xfrm>
            <a:off x="1632857" y="6667500"/>
            <a:ext cx="7511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9963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pic>
        <p:nvPicPr>
          <p:cNvPr id="4098" name="Picture 2" descr="E:\MSc\Presentation\Treat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 y="1219200"/>
            <a:ext cx="8943975" cy="53721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itle 1"/>
          <p:cNvSpPr txBox="1">
            <a:spLocks/>
          </p:cNvSpPr>
          <p:nvPr/>
        </p:nvSpPr>
        <p:spPr>
          <a:xfrm>
            <a:off x="838200" y="0"/>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MEDICATION AVAILABLE</a:t>
            </a:r>
          </a:p>
        </p:txBody>
      </p:sp>
      <p:sp>
        <p:nvSpPr>
          <p:cNvPr id="17" name="Rectangle 16"/>
          <p:cNvSpPr/>
          <p:nvPr/>
        </p:nvSpPr>
        <p:spPr>
          <a:xfrm>
            <a:off x="31750" y="1219200"/>
            <a:ext cx="1797050" cy="5372100"/>
          </a:xfrm>
          <a:prstGeom prst="rect">
            <a:avLst/>
          </a:prstGeom>
          <a:noFill/>
          <a:ln w="92075">
            <a:solidFill>
              <a:srgbClr val="FF0000"/>
            </a:solidFill>
          </a:ln>
          <a:effectLst>
            <a:innerShdw blurRad="63500" dist="50800" dir="13500000">
              <a:prstClr val="black">
                <a:alpha val="32000"/>
              </a:prstClr>
            </a:innerShdw>
            <a:softEdge rad="1270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FF0000"/>
                </a:solidFill>
              </a:ln>
              <a:solidFill>
                <a:srgbClr val="FF0000"/>
              </a:solidFill>
            </a:endParaRPr>
          </a:p>
        </p:txBody>
      </p:sp>
      <p:sp>
        <p:nvSpPr>
          <p:cNvPr id="10"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LR"/>
          <p:cNvSpPr/>
          <p:nvPr/>
        </p:nvSpPr>
        <p:spPr>
          <a:xfrm>
            <a:off x="0" y="6667500"/>
            <a:ext cx="1796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L"/>
          <p:cNvSpPr/>
          <p:nvPr/>
        </p:nvSpPr>
        <p:spPr>
          <a:xfrm>
            <a:off x="1796143" y="6667500"/>
            <a:ext cx="7347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p:cNvSpPr/>
          <p:nvPr/>
        </p:nvSpPr>
        <p:spPr>
          <a:xfrm>
            <a:off x="5867400" y="1184148"/>
            <a:ext cx="3176587" cy="5372100"/>
          </a:xfrm>
          <a:prstGeom prst="rect">
            <a:avLst/>
          </a:prstGeom>
          <a:noFill/>
          <a:ln w="92075">
            <a:solidFill>
              <a:srgbClr val="FFFF00"/>
            </a:solidFill>
          </a:ln>
          <a:effectLst>
            <a:innerShdw blurRad="63500" dist="50800" dir="13500000">
              <a:prstClr val="black">
                <a:alpha val="32000"/>
              </a:prstClr>
            </a:innerShdw>
            <a:softEdge rad="1270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FF0000"/>
                </a:solidFill>
              </a:ln>
              <a:solidFill>
                <a:srgbClr val="FF0000"/>
              </a:solidFill>
            </a:endParaRPr>
          </a:p>
        </p:txBody>
      </p:sp>
    </p:spTree>
    <p:extLst>
      <p:ext uri="{BB962C8B-B14F-4D97-AF65-F5344CB8AC3E}">
        <p14:creationId xmlns:p14="http://schemas.microsoft.com/office/powerpoint/2010/main" val="380799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grpId="0" nodeType="withEffect">
                                  <p:stCondLst>
                                    <p:cond delay="40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2050" name="Picture 2" descr="http://img.medscape.com/slide/migrated/editorial/cmecircle/2007/7047/images/slide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6000"/>
                    </a14:imgEffect>
                    <a14:imgEffect>
                      <a14:brightnessContrast bright="-22000" contrast="43000"/>
                    </a14:imgEffect>
                  </a14:imgLayer>
                </a14:imgProps>
              </a:ext>
              <a:ext uri="{28A0092B-C50C-407E-A947-70E740481C1C}">
                <a14:useLocalDpi xmlns:a14="http://schemas.microsoft.com/office/drawing/2010/main" val="0"/>
              </a:ext>
            </a:extLst>
          </a:blip>
          <a:srcRect/>
          <a:stretch>
            <a:fillRect/>
          </a:stretch>
        </p:blipFill>
        <p:spPr bwMode="auto">
          <a:xfrm>
            <a:off x="0" y="725"/>
            <a:ext cx="9144000" cy="6868162"/>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B"/>
          <p:cNvSpPr/>
          <p:nvPr/>
        </p:nvSpPr>
        <p:spPr>
          <a:xfrm>
            <a:off x="0" y="0"/>
            <a:ext cx="0" cy="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LR"/>
          <p:cNvSpPr/>
          <p:nvPr/>
        </p:nvSpPr>
        <p:spPr>
          <a:xfrm>
            <a:off x="0" y="0"/>
            <a:ext cx="0" cy="0"/>
          </a:xfrm>
          <a:prstGeom prst="rect">
            <a:avLst/>
          </a:prstGeom>
          <a:solidFill>
            <a:srgbClr val="FFFFFF"/>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0" y="0"/>
            <a:ext cx="0" cy="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0"/>
            <a:ext cx="0" cy="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1959429"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1959429" y="6667500"/>
            <a:ext cx="7184571"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55513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6386" name="Picture 2" descr="http://www.thenewstribe.com/wp-content/uploads/2013/11/Diabetes-is-killing-one-patient-every-six-secon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4" y="0"/>
            <a:ext cx="9249935" cy="64008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2122714"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2122714" y="6667500"/>
            <a:ext cx="7021286"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211053"/>
      </p:ext>
    </p:extLst>
  </p:cSld>
  <p:clrMapOvr>
    <a:masterClrMapping/>
  </p:clrMapOvr>
  <mc:AlternateContent xmlns:mc="http://schemas.openxmlformats.org/markup-compatibility/2006" xmlns:p14="http://schemas.microsoft.com/office/powerpoint/2010/main">
    <mc:Choice Requires="p14">
      <p:transition spd="slow" p14:dur="2000" advClick="0" advTm="2000">
        <p:split orient="vert"/>
      </p:transition>
    </mc:Choice>
    <mc:Fallback xmlns="">
      <p:transition spd="slow" advClick="0" advTm="2000">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9458" name="Picture 2" descr="http://medimoon.com/wp-content/uploads/2012/10/inje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7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2286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2286000" y="6667500"/>
            <a:ext cx="6858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35154902"/>
      </p:ext>
    </p:extLst>
  </p:cSld>
  <p:clrMapOvr>
    <a:masterClrMapping/>
  </p:clrMapOvr>
  <mc:AlternateContent xmlns:mc="http://schemas.openxmlformats.org/markup-compatibility/2006" xmlns:p14="http://schemas.microsoft.com/office/powerpoint/2010/main">
    <mc:Choice Requires="p14">
      <p:transition spd="slow" p14:dur="2000" advClick="0" advTm="2000">
        <p14:reveal/>
      </p:transition>
    </mc:Choice>
    <mc:Fallback xmlns="">
      <p:transition spd="slow" advClick="0" advTm="2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itle 1"/>
          <p:cNvSpPr txBox="1">
            <a:spLocks/>
          </p:cNvSpPr>
          <p:nvPr/>
        </p:nvSpPr>
        <p:spPr>
          <a:xfrm>
            <a:off x="-6927" y="0"/>
            <a:ext cx="9150927"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PROGRESSION OF DIABETES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86" y="0"/>
            <a:ext cx="8884227" cy="6663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R"/>
          <p:cNvSpPr/>
          <p:nvPr/>
        </p:nvSpPr>
        <p:spPr>
          <a:xfrm>
            <a:off x="0" y="6667500"/>
            <a:ext cx="2449286"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L"/>
          <p:cNvSpPr/>
          <p:nvPr/>
        </p:nvSpPr>
        <p:spPr>
          <a:xfrm>
            <a:off x="2449286" y="6667500"/>
            <a:ext cx="6694714"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5140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8194" name="Picture 2" descr="http://www.rooibosltd.co.za/rooibos-images/about-rooibos/Region/1%20Rooibos%20country%20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907" y="-38100"/>
            <a:ext cx="96997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2612571"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2612571" y="6667500"/>
            <a:ext cx="6531429"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18887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1" name="Picture 3" descr="E:\MSc\Presentation\3 Rooibos field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99929"/>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Oval 3"/>
          <p:cNvSpPr/>
          <p:nvPr/>
        </p:nvSpPr>
        <p:spPr>
          <a:xfrm>
            <a:off x="3581400" y="63500"/>
            <a:ext cx="4857750" cy="5651500"/>
          </a:xfrm>
          <a:prstGeom prst="ellipse">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p:cNvSpPr txBox="1"/>
          <p:nvPr/>
        </p:nvSpPr>
        <p:spPr>
          <a:xfrm>
            <a:off x="17056" y="122894"/>
            <a:ext cx="3698448" cy="954107"/>
          </a:xfrm>
          <a:prstGeom prst="rect">
            <a:avLst/>
          </a:prstGeom>
          <a:noFill/>
        </p:spPr>
        <p:txBody>
          <a:bodyPr wrap="none" rtlCol="0">
            <a:spAutoFit/>
          </a:bodyPr>
          <a:lstStyle/>
          <a:p>
            <a:pPr algn="ctr"/>
            <a:r>
              <a:rPr lang="en-ZA" sz="2800" b="1" dirty="0">
                <a:solidFill>
                  <a:srgbClr val="FF0000"/>
                </a:solidFill>
              </a:rPr>
              <a:t>Rooibos</a:t>
            </a:r>
          </a:p>
          <a:p>
            <a:pPr algn="ctr"/>
            <a:r>
              <a:rPr lang="en-ZA" sz="2800" b="1" dirty="0">
                <a:solidFill>
                  <a:srgbClr val="FF0000"/>
                </a:solidFill>
              </a:rPr>
              <a:t>(</a:t>
            </a:r>
            <a:r>
              <a:rPr lang="en-ZA" sz="2800" b="1" dirty="0" err="1">
                <a:solidFill>
                  <a:srgbClr val="FF0000"/>
                </a:solidFill>
              </a:rPr>
              <a:t>Aspalathin</a:t>
            </a:r>
            <a:r>
              <a:rPr lang="en-ZA" sz="2800" b="1" dirty="0">
                <a:solidFill>
                  <a:srgbClr val="FF0000"/>
                </a:solidFill>
              </a:rPr>
              <a:t> </a:t>
            </a:r>
            <a:r>
              <a:rPr lang="en-ZA" sz="2800" b="1" dirty="0" err="1">
                <a:solidFill>
                  <a:srgbClr val="FF0000"/>
                </a:solidFill>
              </a:rPr>
              <a:t>Linearis</a:t>
            </a:r>
            <a:r>
              <a:rPr lang="en-ZA" b="1" dirty="0">
                <a:solidFill>
                  <a:srgbClr val="FF0000"/>
                </a:solidFill>
              </a:rPr>
              <a:t>)</a:t>
            </a:r>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2775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2775857" y="6667500"/>
            <a:ext cx="6368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60816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3" name="Picture 5" descr="E:\MSc\Presentations\Journal Club CVD Group Aspalathin (19 June 2015)\Rooibos-Pla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0"/>
            <a:ext cx="9163050" cy="68722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utoShape 2" descr="http://www.herbalteasonline.com/wp-content/uploads/2015/03/Rooibos-Plan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3" name="AutoShape 4" descr="http://www.herbalteasonline.com/wp-content/uploads/2015/03/Rooibos-Plant.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LR"/>
          <p:cNvSpPr/>
          <p:nvPr/>
        </p:nvSpPr>
        <p:spPr>
          <a:xfrm>
            <a:off x="0" y="6667500"/>
            <a:ext cx="2939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L"/>
          <p:cNvSpPr/>
          <p:nvPr/>
        </p:nvSpPr>
        <p:spPr>
          <a:xfrm>
            <a:off x="2939143" y="6667500"/>
            <a:ext cx="6204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219264153"/>
      </p:ext>
    </p:extLst>
  </p:cSld>
  <p:clrMapOvr>
    <a:masterClrMapping/>
  </p:clrMapOvr>
  <p:transition spd="slow" advClick="0" advTm="2000">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6146" name="Picture 2" descr="http://www.klipopmekaar.co.za/wp-content/uploads/2012/07/Tea-planting-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3102429"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3102429" y="6667500"/>
            <a:ext cx="6041571"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47614039"/>
      </p:ext>
    </p:extLst>
  </p:cSld>
  <p:clrMapOvr>
    <a:masterClrMapping/>
  </p:clrMapOvr>
  <p:transition spd="slow" advClick="0"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528"/>
            <a:ext cx="8839200" cy="36576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ZA" sz="4400" cap="none" dirty="0">
                <a:ln w="11430">
                  <a:solidFill>
                    <a:srgbClr val="F802B2"/>
                  </a:solidFill>
                </a:ln>
                <a:solidFill>
                  <a:srgbClr val="F802B2"/>
                </a:solidFill>
                <a:effectLst>
                  <a:outerShdw blurRad="50800" dist="39000" dir="5460000" algn="tl">
                    <a:srgbClr val="000000">
                      <a:alpha val="38000"/>
                    </a:srgbClr>
                  </a:outerShdw>
                </a:effectLst>
                <a:latin typeface="+mn-lt"/>
              </a:rPr>
              <a:t>An Investigation into </a:t>
            </a:r>
            <a:br>
              <a:rPr lang="en-ZA" sz="4400" cap="none" dirty="0">
                <a:ln w="11430">
                  <a:solidFill>
                    <a:srgbClr val="F802B2"/>
                  </a:solidFill>
                </a:ln>
                <a:solidFill>
                  <a:srgbClr val="F802B2"/>
                </a:solidFill>
                <a:effectLst>
                  <a:outerShdw blurRad="50800" dist="39000" dir="5460000" algn="tl">
                    <a:srgbClr val="000000">
                      <a:alpha val="38000"/>
                    </a:srgbClr>
                  </a:outerShdw>
                </a:effectLst>
                <a:latin typeface="+mn-lt"/>
              </a:rPr>
            </a:br>
            <a: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the Effects of </a:t>
            </a:r>
            <a:r>
              <a:rPr lang="en-ZA" sz="4400" cap="none" dirty="0" err="1">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Aspalathin</a:t>
            </a:r>
            <a: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 on </a:t>
            </a:r>
            <a:b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br>
            <a: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Myocardial Glucose Transport using </a:t>
            </a:r>
            <a:r>
              <a:rPr lang="en-ZA" sz="4400" cap="none" dirty="0" err="1">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Cardiomyocytes</a:t>
            </a:r>
            <a: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 from </a:t>
            </a:r>
            <a:b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br>
            <a:r>
              <a:rPr lang="en-ZA" sz="4400" cap="none" dirty="0">
                <a:ln w="11430">
                  <a:solidFill>
                    <a:srgbClr val="00FF00"/>
                  </a:solidFill>
                </a:ln>
                <a:gradFill>
                  <a:gsLst>
                    <a:gs pos="0">
                      <a:srgbClr val="00B050"/>
                    </a:gs>
                    <a:gs pos="75000">
                      <a:srgbClr val="00FF00"/>
                    </a:gs>
                    <a:gs pos="100000">
                      <a:srgbClr val="00FF00"/>
                    </a:gs>
                  </a:gsLst>
                  <a:lin ang="5400000"/>
                </a:gradFill>
                <a:effectLst>
                  <a:outerShdw blurRad="50800" dist="39000" dir="5460000" algn="tl">
                    <a:srgbClr val="000000">
                      <a:alpha val="38000"/>
                    </a:srgbClr>
                  </a:outerShdw>
                </a:effectLst>
                <a:latin typeface="+mn-lt"/>
              </a:rPr>
              <a:t>Control and Insulin Resistant Rats, and Differentiated H9C2 Cells</a:t>
            </a:r>
          </a:p>
        </p:txBody>
      </p:sp>
      <p:sp>
        <p:nvSpPr>
          <p:cNvPr id="3" name="Subtitle 2"/>
          <p:cNvSpPr>
            <a:spLocks noGrp="1"/>
          </p:cNvSpPr>
          <p:nvPr>
            <p:ph type="subTitle" idx="1"/>
          </p:nvPr>
        </p:nvSpPr>
        <p:spPr>
          <a:xfrm>
            <a:off x="573610" y="4724400"/>
            <a:ext cx="8458200" cy="1752600"/>
          </a:xfrm>
        </p:spPr>
        <p:txBody>
          <a:bodyPr>
            <a:normAutofit/>
          </a:bodyPr>
          <a:lstStyle/>
          <a:p>
            <a:r>
              <a:rPr lang="en-ZA" sz="2400" b="1" dirty="0" err="1"/>
              <a:t>Sybrand</a:t>
            </a:r>
            <a:r>
              <a:rPr lang="en-ZA" sz="2400" b="1" dirty="0"/>
              <a:t> E. </a:t>
            </a:r>
            <a:r>
              <a:rPr lang="en-ZA" sz="2400" b="1" dirty="0" err="1"/>
              <a:t>Smit</a:t>
            </a:r>
            <a:endParaRPr lang="en-ZA" sz="2400" b="1" dirty="0"/>
          </a:p>
          <a:p>
            <a:r>
              <a:rPr lang="en-ZA" sz="2400" b="1" dirty="0"/>
              <a:t>Biomedical Research and Innovation Platform</a:t>
            </a:r>
          </a:p>
          <a:p>
            <a:r>
              <a:rPr lang="en-ZA" sz="2400" b="1" dirty="0"/>
              <a:t>Research Symposium 2015</a:t>
            </a:r>
          </a:p>
        </p:txBody>
      </p:sp>
      <p:sp>
        <p:nvSpPr>
          <p:cNvPr id="12"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326571"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326571" y="6667500"/>
            <a:ext cx="8817429"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714378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3314" name="Picture 2" descr="C:\Users\Sybrand\Google Drive\Flash Drive\MSc\Presentations\Biomedical Reseach and Innovation Platform (BRIP) Research Day (2 November 2015)\IMG_0645-60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29"/>
            <a:ext cx="10210800" cy="6807200"/>
          </a:xfrm>
          <a:prstGeom prst="rect">
            <a:avLst/>
          </a:prstGeom>
          <a:noFill/>
          <a:extLst>
            <a:ext uri="{909E8E84-426E-40DD-AFC4-6F175D3DCCD1}">
              <a14:hiddenFill xmlns:a14="http://schemas.microsoft.com/office/drawing/2010/main">
                <a:solidFill>
                  <a:srgbClr val="FFFFFF"/>
                </a:solidFill>
              </a14:hiddenFill>
            </a:ext>
          </a:extLst>
        </p:spPr>
      </p:pic>
      <p:sp>
        <p:nvSpPr>
          <p:cNvPr id="4"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LR"/>
          <p:cNvSpPr/>
          <p:nvPr/>
        </p:nvSpPr>
        <p:spPr>
          <a:xfrm>
            <a:off x="0" y="6667500"/>
            <a:ext cx="3265714"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L"/>
          <p:cNvSpPr/>
          <p:nvPr/>
        </p:nvSpPr>
        <p:spPr>
          <a:xfrm>
            <a:off x="3265714" y="6667500"/>
            <a:ext cx="5878286"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1195570"/>
      </p:ext>
    </p:extLst>
  </p:cSld>
  <p:clrMapOvr>
    <a:masterClrMapping/>
  </p:clrMapOvr>
  <p:transition spd="slow" advClick="0" advTm="2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4" name="Picture 3" descr="C:\Users\Sybrand\Google Drive\Flash Drive\MSc\Presentations\Biomedical Reseach and Innovation Platform (BRIP) Research Day (2 November 2015)\Fermentation_of_Carmien_T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LR"/>
          <p:cNvSpPr/>
          <p:nvPr/>
        </p:nvSpPr>
        <p:spPr>
          <a:xfrm>
            <a:off x="0" y="6667500"/>
            <a:ext cx="3429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L"/>
          <p:cNvSpPr/>
          <p:nvPr/>
        </p:nvSpPr>
        <p:spPr>
          <a:xfrm>
            <a:off x="3429000" y="6667500"/>
            <a:ext cx="5715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45609271"/>
      </p:ext>
    </p:extLst>
  </p:cSld>
  <p:clrMapOvr>
    <a:masterClrMapping/>
  </p:clrMapOvr>
  <p:transition spd="slow" advClick="0" advTm="2000">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4340" name="Picture 4" descr="C:\Users\Sybrand\Google Drive\Flash Drive\MSc\Presentations\Biomedical Reseach and Innovation Platform (BRIP) Research Day (2 November 2015)\pick_13_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LR"/>
          <p:cNvSpPr/>
          <p:nvPr/>
        </p:nvSpPr>
        <p:spPr>
          <a:xfrm>
            <a:off x="0" y="6667500"/>
            <a:ext cx="3592286"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L"/>
          <p:cNvSpPr/>
          <p:nvPr/>
        </p:nvSpPr>
        <p:spPr>
          <a:xfrm>
            <a:off x="3592286" y="6667500"/>
            <a:ext cx="5551714"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65019146"/>
      </p:ext>
    </p:extLst>
  </p:cSld>
  <p:clrMapOvr>
    <a:masterClrMapping/>
  </p:clrMapOvr>
  <mc:AlternateContent xmlns:mc="http://schemas.openxmlformats.org/markup-compatibility/2006" xmlns:p14="http://schemas.microsoft.com/office/powerpoint/2010/main">
    <mc:Choice Requires="p14">
      <p:transition spd="med" p14:dur="700" advClick="0" advTm="2300">
        <p:fade/>
      </p:transition>
    </mc:Choice>
    <mc:Fallback xmlns="">
      <p:transition spd="med" advClick="0" advTm="23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descr="E:\MSc\Presentation\rooibos-harvest-worker-western-ca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04" y="0"/>
            <a:ext cx="10646704" cy="6871743"/>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3755572"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3755572" y="6667500"/>
            <a:ext cx="5388428"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29389371"/>
      </p:ext>
    </p:extLst>
  </p:cSld>
  <p:clrMapOvr>
    <a:masterClrMapping/>
  </p:clrMapOvr>
  <mc:AlternateContent xmlns:mc="http://schemas.openxmlformats.org/markup-compatibility/2006" xmlns:p14="http://schemas.microsoft.com/office/powerpoint/2010/main">
    <mc:Choice Requires="p14">
      <p:transition spd="slow" p14:dur="2000" advClick="0" advTm="2300"/>
    </mc:Choice>
    <mc:Fallback xmlns="">
      <p:transition spd="slow" advClick="0" advTm="2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2050" name="Picture 2" descr="E:\MSc\Presentation\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1220002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3918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3918857" y="6667500"/>
            <a:ext cx="5225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38271877"/>
      </p:ext>
    </p:extLst>
  </p:cSld>
  <p:clrMapOvr>
    <a:masterClrMapping/>
  </p:clrMapOvr>
  <mc:AlternateContent xmlns:mc="http://schemas.openxmlformats.org/markup-compatibility/2006" xmlns:p14="http://schemas.microsoft.com/office/powerpoint/2010/main">
    <mc:Choice Requires="p14">
      <p:transition spd="slow" p14:dur="2000" advClick="0" advTm="2300"/>
    </mc:Choice>
    <mc:Fallback xmlns="">
      <p:transition spd="slow" advClick="0" advTm="23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5124" name="Picture 4" descr="http://mountainrose.wpengine.netdna-cdn.com/wp-content/uploads/2012/02/rooib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 y="0"/>
            <a:ext cx="9144000" cy="6539296"/>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4082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4082143" y="6667500"/>
            <a:ext cx="5061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itle 3"/>
          <p:cNvSpPr txBox="1">
            <a:spLocks/>
          </p:cNvSpPr>
          <p:nvPr/>
        </p:nvSpPr>
        <p:spPr>
          <a:xfrm>
            <a:off x="-585216" y="-304800"/>
            <a:ext cx="6629400" cy="1826363"/>
          </a:xfrm>
          <a:prstGeom prst="rect">
            <a:avLst/>
          </a:prstGeom>
          <a:effectLst>
            <a:innerShdw blurRad="63500" dist="50800" dir="13500000">
              <a:prstClr val="black">
                <a:alpha val="50000"/>
              </a:prstClr>
            </a:innerShdw>
          </a:effectLst>
          <a:scene3d>
            <a:camera prst="orthographicFront"/>
            <a:lightRig rig="threePt" dir="t"/>
          </a:scene3d>
          <a:sp3d prstMaterial="matte"/>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sz="6000" dirty="0">
                <a:ln w="5000" cmpd="sng">
                  <a:solidFill>
                    <a:srgbClr val="FFFF00"/>
                  </a:solidFill>
                  <a:prstDash val="solid"/>
                </a:ln>
                <a:solidFill>
                  <a:srgbClr val="FFFF00"/>
                </a:solidFill>
                <a:effectLst>
                  <a:glow rad="114300">
                    <a:srgbClr val="00FF00">
                      <a:alpha val="88000"/>
                    </a:srgbClr>
                  </a:glow>
                </a:effectLst>
              </a:rPr>
              <a:t>GREEN</a:t>
            </a:r>
          </a:p>
        </p:txBody>
      </p:sp>
      <p:sp>
        <p:nvSpPr>
          <p:cNvPr id="22" name="Title 3"/>
          <p:cNvSpPr txBox="1">
            <a:spLocks/>
          </p:cNvSpPr>
          <p:nvPr/>
        </p:nvSpPr>
        <p:spPr>
          <a:xfrm>
            <a:off x="2453386" y="-310896"/>
            <a:ext cx="6629400" cy="1826363"/>
          </a:xfrm>
          <a:prstGeom prst="rect">
            <a:avLst/>
          </a:prstGeom>
          <a:effectLst>
            <a:innerShdw blurRad="63500" dist="50800" dir="13500000">
              <a:prstClr val="black">
                <a:alpha val="50000"/>
              </a:prstClr>
            </a:innerShdw>
          </a:effectLst>
          <a:scene3d>
            <a:camera prst="orthographicFront"/>
            <a:lightRig rig="threePt" dir="t"/>
          </a:scene3d>
          <a:sp3d prstMaterial="matte"/>
        </p:spPr>
        <p:txBody>
          <a:bodyPr vert="horz" lIns="45720" rIns="4572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sz="6000" dirty="0">
                <a:ln w="5000" cmpd="sng">
                  <a:solidFill>
                    <a:srgbClr val="FF6600"/>
                  </a:solidFill>
                  <a:prstDash val="solid"/>
                </a:ln>
                <a:solidFill>
                  <a:srgbClr val="FF6600"/>
                </a:solidFill>
                <a:effectLst>
                  <a:glow rad="114300">
                    <a:schemeClr val="accent2">
                      <a:lumMod val="50000"/>
                      <a:alpha val="88000"/>
                    </a:schemeClr>
                  </a:glow>
                </a:effectLst>
              </a:rPr>
              <a:t>RED</a:t>
            </a:r>
          </a:p>
        </p:txBody>
      </p:sp>
    </p:spTree>
    <p:extLst>
      <p:ext uri="{BB962C8B-B14F-4D97-AF65-F5344CB8AC3E}">
        <p14:creationId xmlns:p14="http://schemas.microsoft.com/office/powerpoint/2010/main" val="1903999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pic>
        <p:nvPicPr>
          <p:cNvPr id="10242" name="Picture 2" descr="http://e004777c130eade00234-5ddb36df15af65ab8482e83373c53fe5.r41.cf1.rackcdn.com/images/3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6" y="1219200"/>
            <a:ext cx="9168896" cy="5352288"/>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p:cNvSpPr/>
          <p:nvPr/>
        </p:nvSpPr>
        <p:spPr>
          <a:xfrm>
            <a:off x="31750" y="1219200"/>
            <a:ext cx="3213100" cy="1962150"/>
          </a:xfrm>
          <a:prstGeom prst="rect">
            <a:avLst/>
          </a:prstGeom>
          <a:noFill/>
          <a:ln w="92075">
            <a:solidFill>
              <a:srgbClr val="FF0000"/>
            </a:solidFill>
          </a:ln>
          <a:effectLst>
            <a:innerShdw blurRad="63500" dist="50800" dir="13500000">
              <a:prstClr val="black">
                <a:alpha val="32000"/>
              </a:prstClr>
            </a:innerShdw>
            <a:softEdge rad="12700"/>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ln>
                <a:solidFill>
                  <a:srgbClr val="FF0000"/>
                </a:solidFill>
              </a:ln>
              <a:solidFill>
                <a:srgbClr val="FF0000"/>
              </a:solidFill>
            </a:endParaRPr>
          </a:p>
        </p:txBody>
      </p:sp>
      <p:sp>
        <p:nvSpPr>
          <p:cNvPr id="15" name="Title 1"/>
          <p:cNvSpPr txBox="1">
            <a:spLocks/>
          </p:cNvSpPr>
          <p:nvPr/>
        </p:nvSpPr>
        <p:spPr>
          <a:xfrm>
            <a:off x="-24896" y="0"/>
            <a:ext cx="9168896"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COMPOUNDS IN ROOIBOS</a:t>
            </a:r>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4245428"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4245428" y="6667500"/>
            <a:ext cx="4898572"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537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0"/>
            <a:ext cx="9144000" cy="1143000"/>
          </a:xfrm>
        </p:spPr>
        <p:txBody>
          <a:bodyPr/>
          <a:lstStyle/>
          <a:p>
            <a:pPr algn="ctr"/>
            <a:r>
              <a:rPr lang="en-ZA" b="1" dirty="0">
                <a:latin typeface="+mn-lt"/>
              </a:rPr>
              <a:t>HISTORY OF ASPALATHIN</a:t>
            </a:r>
          </a:p>
        </p:txBody>
      </p:sp>
      <p:sp>
        <p:nvSpPr>
          <p:cNvPr id="3" name="Content Placeholder 2"/>
          <p:cNvSpPr>
            <a:spLocks noGrp="1"/>
          </p:cNvSpPr>
          <p:nvPr>
            <p:ph idx="1"/>
          </p:nvPr>
        </p:nvSpPr>
        <p:spPr>
          <a:xfrm>
            <a:off x="457200" y="1066800"/>
            <a:ext cx="8534400" cy="5638800"/>
          </a:xfrm>
        </p:spPr>
        <p:txBody>
          <a:bodyPr>
            <a:normAutofit fontScale="32500" lnSpcReduction="20000"/>
          </a:bodyPr>
          <a:lstStyle/>
          <a:p>
            <a:pPr marL="36576" indent="0">
              <a:buNone/>
            </a:pPr>
            <a:r>
              <a:rPr lang="en-ZA" sz="5500" dirty="0"/>
              <a:t>1965 – Structure Determined NMR (</a:t>
            </a:r>
            <a:r>
              <a:rPr lang="en-ZA" sz="5500" dirty="0" err="1"/>
              <a:t>Koepen</a:t>
            </a:r>
            <a:r>
              <a:rPr lang="en-ZA" sz="5500" dirty="0"/>
              <a:t> et al.)</a:t>
            </a:r>
          </a:p>
          <a:p>
            <a:pPr marL="36576" indent="0">
              <a:buNone/>
            </a:pPr>
            <a:r>
              <a:rPr lang="en-ZA" dirty="0"/>
              <a:t>1996 – Structure Determined HPLC (</a:t>
            </a:r>
            <a:r>
              <a:rPr lang="en-ZA" dirty="0" err="1"/>
              <a:t>Joubert</a:t>
            </a:r>
            <a:r>
              <a:rPr lang="en-ZA" dirty="0"/>
              <a:t> et al.)</a:t>
            </a:r>
          </a:p>
          <a:p>
            <a:pPr marL="36576" indent="0">
              <a:buNone/>
            </a:pPr>
            <a:r>
              <a:rPr lang="en-ZA" dirty="0"/>
              <a:t>1997 – Antioxidant Activity (Von </a:t>
            </a:r>
            <a:r>
              <a:rPr lang="en-ZA" dirty="0" err="1"/>
              <a:t>Gadow</a:t>
            </a:r>
            <a:r>
              <a:rPr lang="en-ZA" dirty="0"/>
              <a:t> et al.)</a:t>
            </a:r>
          </a:p>
          <a:p>
            <a:pPr marL="36576" indent="0">
              <a:buNone/>
            </a:pPr>
            <a:r>
              <a:rPr lang="en-ZA" dirty="0"/>
              <a:t>2003 – Antioxidant Activity (Schultz et al.), (</a:t>
            </a:r>
            <a:r>
              <a:rPr lang="en-ZA" dirty="0" err="1"/>
              <a:t>Bramati</a:t>
            </a:r>
            <a:r>
              <a:rPr lang="en-ZA" dirty="0"/>
              <a:t> et al.)</a:t>
            </a:r>
          </a:p>
          <a:p>
            <a:pPr marL="36576" indent="0">
              <a:buNone/>
            </a:pPr>
            <a:r>
              <a:rPr lang="en-ZA" dirty="0"/>
              <a:t>2003 – Extraction Kinetics (</a:t>
            </a:r>
            <a:r>
              <a:rPr lang="en-ZA" dirty="0" err="1"/>
              <a:t>Jaganyi</a:t>
            </a:r>
            <a:r>
              <a:rPr lang="en-ZA" dirty="0"/>
              <a:t> et al.)</a:t>
            </a:r>
          </a:p>
          <a:p>
            <a:pPr marL="36576" indent="0">
              <a:buNone/>
            </a:pPr>
            <a:r>
              <a:rPr lang="en-ZA" dirty="0"/>
              <a:t>2004 – Anti-Radical Capacity (</a:t>
            </a:r>
            <a:r>
              <a:rPr lang="en-ZA" dirty="0" err="1"/>
              <a:t>Joubert</a:t>
            </a:r>
            <a:r>
              <a:rPr lang="en-ZA" dirty="0"/>
              <a:t> et al.)</a:t>
            </a:r>
          </a:p>
          <a:p>
            <a:pPr marL="36576" indent="0">
              <a:buNone/>
            </a:pPr>
            <a:r>
              <a:rPr lang="en-ZA" dirty="0"/>
              <a:t>2005 – Suppression of Skin Tumour Growth (</a:t>
            </a:r>
            <a:r>
              <a:rPr lang="en-ZA" dirty="0" err="1"/>
              <a:t>Marnewick</a:t>
            </a:r>
            <a:r>
              <a:rPr lang="en-ZA" dirty="0"/>
              <a:t> et al.)</a:t>
            </a:r>
          </a:p>
          <a:p>
            <a:pPr marL="36576" indent="0">
              <a:buNone/>
            </a:pPr>
            <a:r>
              <a:rPr lang="en-ZA" dirty="0"/>
              <a:t>2005 – Pro-oxidant (</a:t>
            </a:r>
            <a:r>
              <a:rPr lang="en-ZA" dirty="0" err="1"/>
              <a:t>Joubert</a:t>
            </a:r>
            <a:r>
              <a:rPr lang="en-ZA" dirty="0"/>
              <a:t> et al.)</a:t>
            </a:r>
          </a:p>
          <a:p>
            <a:pPr marL="36576" indent="0">
              <a:buNone/>
            </a:pPr>
            <a:r>
              <a:rPr lang="en-ZA" dirty="0"/>
              <a:t>2006 – Estrogenic Effect (</a:t>
            </a:r>
            <a:r>
              <a:rPr lang="en-ZA" dirty="0" err="1"/>
              <a:t>Shimamura</a:t>
            </a:r>
            <a:r>
              <a:rPr lang="en-ZA" dirty="0"/>
              <a:t> et al.)</a:t>
            </a:r>
          </a:p>
          <a:p>
            <a:pPr marL="36576" indent="0">
              <a:buNone/>
            </a:pPr>
            <a:r>
              <a:rPr lang="en-ZA" dirty="0"/>
              <a:t>2006 – Anti-mutagenic Effect (Van Der Merwe et al.)</a:t>
            </a:r>
          </a:p>
          <a:p>
            <a:pPr marL="36576" indent="0">
              <a:buNone/>
            </a:pPr>
            <a:r>
              <a:rPr lang="en-ZA" dirty="0"/>
              <a:t>2007 – Anti-mutagenic Effect (</a:t>
            </a:r>
            <a:r>
              <a:rPr lang="en-ZA" dirty="0" err="1"/>
              <a:t>Snijman</a:t>
            </a:r>
            <a:r>
              <a:rPr lang="en-ZA" dirty="0"/>
              <a:t> et al.)</a:t>
            </a:r>
          </a:p>
          <a:p>
            <a:pPr marL="36576" indent="0">
              <a:buNone/>
            </a:pPr>
            <a:r>
              <a:rPr lang="en-ZA" dirty="0"/>
              <a:t>2008 – Metabolism in Pigs (</a:t>
            </a:r>
            <a:r>
              <a:rPr lang="en-ZA" dirty="0" err="1"/>
              <a:t>Kreuz</a:t>
            </a:r>
            <a:r>
              <a:rPr lang="en-ZA" dirty="0"/>
              <a:t> et al.)</a:t>
            </a:r>
          </a:p>
          <a:p>
            <a:pPr marL="36576" indent="0">
              <a:buNone/>
            </a:pPr>
            <a:r>
              <a:rPr lang="en-ZA" dirty="0"/>
              <a:t>2008 – Transport across Epithelium Layers (Huang et al.)</a:t>
            </a:r>
          </a:p>
          <a:p>
            <a:pPr marL="36576" indent="0">
              <a:buNone/>
            </a:pPr>
            <a:r>
              <a:rPr lang="en-ZA" dirty="0"/>
              <a:t>2009 – Stimulates Glucose Uptake and Insulin Secretion (Kawano et al.)</a:t>
            </a:r>
          </a:p>
          <a:p>
            <a:pPr marL="36576" indent="0">
              <a:buNone/>
            </a:pPr>
            <a:r>
              <a:rPr lang="en-ZA" dirty="0"/>
              <a:t>2009 – Bioavailability of </a:t>
            </a:r>
            <a:r>
              <a:rPr lang="en-ZA" dirty="0" err="1"/>
              <a:t>Aspalathin</a:t>
            </a:r>
            <a:r>
              <a:rPr lang="en-ZA" dirty="0"/>
              <a:t> in Humans (</a:t>
            </a:r>
            <a:r>
              <a:rPr lang="en-ZA" dirty="0" err="1"/>
              <a:t>Stalmach</a:t>
            </a:r>
            <a:r>
              <a:rPr lang="en-ZA" dirty="0"/>
              <a:t> et al.)</a:t>
            </a:r>
          </a:p>
          <a:p>
            <a:pPr marL="36576" indent="0">
              <a:buNone/>
            </a:pPr>
            <a:r>
              <a:rPr lang="en-ZA" dirty="0"/>
              <a:t>2009 – Anti-oxidant Activity (</a:t>
            </a:r>
            <a:r>
              <a:rPr lang="en-ZA" dirty="0" err="1"/>
              <a:t>Snijman</a:t>
            </a:r>
            <a:r>
              <a:rPr lang="en-ZA" dirty="0"/>
              <a:t> et al.)</a:t>
            </a:r>
          </a:p>
          <a:p>
            <a:pPr marL="36576" indent="0">
              <a:buNone/>
            </a:pPr>
            <a:r>
              <a:rPr lang="en-ZA" dirty="0"/>
              <a:t>2009 – Anti-oxidant Activity and Anti-inflammatory Effects (Baba et a.)</a:t>
            </a:r>
          </a:p>
          <a:p>
            <a:pPr marL="36576" indent="0">
              <a:buNone/>
            </a:pPr>
            <a:r>
              <a:rPr lang="en-ZA" dirty="0"/>
              <a:t>2010 – Anti-oxidant Activity of Metabolites (Van der Merwe et al.)</a:t>
            </a:r>
          </a:p>
          <a:p>
            <a:pPr marL="36576" indent="0">
              <a:buNone/>
            </a:pPr>
            <a:r>
              <a:rPr lang="en-ZA" dirty="0"/>
              <a:t>2010 – Anti-oxidant Activity (</a:t>
            </a:r>
            <a:r>
              <a:rPr lang="en-ZA" dirty="0" err="1"/>
              <a:t>Darvesh</a:t>
            </a:r>
            <a:r>
              <a:rPr lang="en-ZA" dirty="0"/>
              <a:t> et al.)</a:t>
            </a:r>
          </a:p>
          <a:p>
            <a:pPr marL="36576" indent="0">
              <a:buNone/>
            </a:pPr>
            <a:r>
              <a:rPr lang="en-ZA" dirty="0"/>
              <a:t>2011 – Suppression of Skin Tumour Growth (</a:t>
            </a:r>
            <a:r>
              <a:rPr lang="en-ZA" dirty="0" err="1"/>
              <a:t>Sissing</a:t>
            </a:r>
            <a:r>
              <a:rPr lang="en-ZA" dirty="0"/>
              <a:t> et al.)</a:t>
            </a:r>
          </a:p>
          <a:p>
            <a:pPr marL="36576" indent="0">
              <a:buNone/>
            </a:pPr>
            <a:r>
              <a:rPr lang="en-ZA" dirty="0"/>
              <a:t>2011 – Anti-oxidant Activity and Bioavailability in Humans (</a:t>
            </a:r>
            <a:r>
              <a:rPr lang="en-ZA" dirty="0" err="1"/>
              <a:t>Breiter</a:t>
            </a:r>
            <a:r>
              <a:rPr lang="en-ZA" dirty="0"/>
              <a:t> et al.)</a:t>
            </a:r>
          </a:p>
          <a:p>
            <a:pPr marL="36576" indent="0">
              <a:buNone/>
            </a:pPr>
            <a:r>
              <a:rPr lang="en-ZA" dirty="0"/>
              <a:t>2011 – Cardiac Protection Against Ischemia Reperfusion (</a:t>
            </a:r>
            <a:r>
              <a:rPr lang="en-ZA" dirty="0" err="1"/>
              <a:t>Pantsi</a:t>
            </a:r>
            <a:r>
              <a:rPr lang="en-ZA" dirty="0"/>
              <a:t> et al.)</a:t>
            </a:r>
          </a:p>
          <a:p>
            <a:pPr marL="36576" indent="0">
              <a:buNone/>
            </a:pPr>
            <a:r>
              <a:rPr lang="en-ZA" dirty="0"/>
              <a:t>2012 – Stimulates Glucose Uptake (Muller et al.)</a:t>
            </a:r>
          </a:p>
          <a:p>
            <a:pPr marL="36576" indent="0">
              <a:buNone/>
            </a:pPr>
            <a:r>
              <a:rPr lang="en-ZA" dirty="0"/>
              <a:t>2012 – Anti-oxidant Activity (</a:t>
            </a:r>
            <a:r>
              <a:rPr lang="en-ZA" dirty="0" err="1"/>
              <a:t>Joubert</a:t>
            </a:r>
            <a:r>
              <a:rPr lang="en-ZA" dirty="0"/>
              <a:t> et al.)</a:t>
            </a:r>
          </a:p>
          <a:p>
            <a:pPr marL="36576" indent="0">
              <a:buNone/>
            </a:pPr>
            <a:r>
              <a:rPr lang="en-ZA" dirty="0"/>
              <a:t>2012 – Influences </a:t>
            </a:r>
            <a:r>
              <a:rPr lang="en-ZA" dirty="0" err="1"/>
              <a:t>Steroidogenesis</a:t>
            </a:r>
            <a:r>
              <a:rPr lang="en-ZA" dirty="0"/>
              <a:t> (</a:t>
            </a:r>
            <a:r>
              <a:rPr lang="en-ZA" dirty="0" err="1"/>
              <a:t>Schloms</a:t>
            </a:r>
            <a:r>
              <a:rPr lang="en-ZA" dirty="0"/>
              <a:t> et al.)</a:t>
            </a:r>
          </a:p>
          <a:p>
            <a:pPr marL="36576" indent="0">
              <a:buNone/>
            </a:pPr>
            <a:r>
              <a:rPr lang="en-ZA" dirty="0"/>
              <a:t>2013 – Anti-oxidant Activity (Chen et al.)</a:t>
            </a:r>
          </a:p>
          <a:p>
            <a:pPr marL="36576" indent="0">
              <a:buNone/>
            </a:pPr>
            <a:r>
              <a:rPr lang="en-ZA" dirty="0"/>
              <a:t>2013 – Stimulates Glucose Uptake, Mitochondrial Activity, ATP Production (</a:t>
            </a:r>
            <a:r>
              <a:rPr lang="en-ZA" dirty="0" err="1"/>
              <a:t>Mazibuko</a:t>
            </a:r>
            <a:r>
              <a:rPr lang="en-ZA" dirty="0"/>
              <a:t> et al.)</a:t>
            </a:r>
          </a:p>
          <a:p>
            <a:pPr marL="36576" indent="0">
              <a:buNone/>
            </a:pPr>
            <a:r>
              <a:rPr lang="en-ZA" dirty="0"/>
              <a:t>2013 – </a:t>
            </a:r>
            <a:r>
              <a:rPr lang="en-ZA" dirty="0" err="1"/>
              <a:t>Hypoglycemic</a:t>
            </a:r>
            <a:r>
              <a:rPr lang="en-ZA" dirty="0"/>
              <a:t> Effect, Glut 4 Translocation, AMPK Activation. Reduction in Hepatic Enzymes, </a:t>
            </a:r>
          </a:p>
          <a:p>
            <a:pPr marL="36576" indent="0">
              <a:buNone/>
            </a:pPr>
            <a:r>
              <a:rPr lang="en-ZA" dirty="0"/>
              <a:t>             Reduction in </a:t>
            </a:r>
            <a:r>
              <a:rPr lang="en-ZA" dirty="0" err="1"/>
              <a:t>Lipogenesis</a:t>
            </a:r>
            <a:r>
              <a:rPr lang="en-ZA" dirty="0"/>
              <a:t> and Glucose Production (Son et al.)</a:t>
            </a:r>
          </a:p>
          <a:p>
            <a:pPr marL="36576" indent="0">
              <a:buNone/>
            </a:pPr>
            <a:r>
              <a:rPr lang="en-ZA" dirty="0"/>
              <a:t>2013 – Inhibits Xanthine Oxidase, Lowers Plasma Uric Acid Levels (Kondo et al.)</a:t>
            </a:r>
          </a:p>
          <a:p>
            <a:pPr marL="36576" indent="0">
              <a:buNone/>
            </a:pPr>
            <a:r>
              <a:rPr lang="en-ZA" dirty="0"/>
              <a:t>2014 – Inhibits </a:t>
            </a:r>
            <a:r>
              <a:rPr lang="en-ZA" dirty="0" err="1"/>
              <a:t>Steroidogenesis</a:t>
            </a:r>
            <a:r>
              <a:rPr lang="en-ZA" dirty="0"/>
              <a:t> (</a:t>
            </a:r>
            <a:r>
              <a:rPr lang="en-ZA" dirty="0" err="1"/>
              <a:t>Schloms</a:t>
            </a:r>
            <a:r>
              <a:rPr lang="en-ZA" dirty="0"/>
              <a:t> et al.)</a:t>
            </a:r>
          </a:p>
          <a:p>
            <a:pPr marL="36576" indent="0">
              <a:buNone/>
            </a:pPr>
            <a:r>
              <a:rPr lang="en-ZA" dirty="0"/>
              <a:t>2014 – Anti-oxidant Activity (</a:t>
            </a:r>
            <a:r>
              <a:rPr lang="en-ZA" dirty="0" err="1"/>
              <a:t>Dludla</a:t>
            </a:r>
            <a:r>
              <a:rPr lang="en-ZA" dirty="0"/>
              <a:t> et al.)</a:t>
            </a:r>
          </a:p>
          <a:p>
            <a:pPr marL="36576" indent="0">
              <a:buNone/>
            </a:pPr>
            <a:r>
              <a:rPr lang="en-ZA" dirty="0"/>
              <a:t>2015 – Anti-inflammatory effects in Endothelial Cells (</a:t>
            </a:r>
            <a:r>
              <a:rPr lang="en-ZA" dirty="0" err="1"/>
              <a:t>Kwak</a:t>
            </a:r>
            <a:r>
              <a:rPr lang="en-ZA" dirty="0"/>
              <a:t> et al.)</a:t>
            </a:r>
          </a:p>
          <a:p>
            <a:pPr marL="36576" indent="0">
              <a:buNone/>
            </a:pPr>
            <a:r>
              <a:rPr lang="en-ZA" dirty="0"/>
              <a:t>2015 – Vascular Anti-inflammatory effects (Lee et al.) </a:t>
            </a:r>
          </a:p>
          <a:p>
            <a:pPr marL="36576" indent="0">
              <a:buNone/>
            </a:pPr>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4408714"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4408714" y="6667500"/>
            <a:ext cx="4735286"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91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50"/>
                                        <p:tgtEl>
                                          <p:spTgt spid="3">
                                            <p:txEl>
                                              <p:pRg st="1" end="1"/>
                                            </p:txEl>
                                          </p:spTgt>
                                        </p:tgtEl>
                                      </p:cBhvr>
                                    </p:animEffect>
                                    <p:anim calcmode="lin" valueType="num">
                                      <p:cBhvr>
                                        <p:cTn id="14"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50"/>
                                        <p:tgtEl>
                                          <p:spTgt spid="3">
                                            <p:txEl>
                                              <p:pRg st="2" end="2"/>
                                            </p:txEl>
                                          </p:spTgt>
                                        </p:tgtEl>
                                      </p:cBhvr>
                                    </p:animEffect>
                                    <p:anim calcmode="lin" valueType="num">
                                      <p:cBhvr>
                                        <p:cTn id="20"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75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50"/>
                                        <p:tgtEl>
                                          <p:spTgt spid="3">
                                            <p:txEl>
                                              <p:pRg st="3" end="3"/>
                                            </p:txEl>
                                          </p:spTgt>
                                        </p:tgtEl>
                                      </p:cBhvr>
                                    </p:animEffect>
                                    <p:anim calcmode="lin" valueType="num">
                                      <p:cBhvr>
                                        <p:cTn id="26"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2"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50"/>
                                        <p:tgtEl>
                                          <p:spTgt spid="3">
                                            <p:txEl>
                                              <p:pRg st="4" end="4"/>
                                            </p:txEl>
                                          </p:spTgt>
                                        </p:tgtEl>
                                      </p:cBhvr>
                                    </p:animEffect>
                                    <p:anim calcmode="lin" valueType="num">
                                      <p:cBhvr>
                                        <p:cTn id="32"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1250"/>
                            </p:stCondLst>
                            <p:childTnLst>
                              <p:par>
                                <p:cTn id="35" presetID="42" presetClass="entr" presetSubtype="0"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50"/>
                                        <p:tgtEl>
                                          <p:spTgt spid="3">
                                            <p:txEl>
                                              <p:pRg st="5" end="5"/>
                                            </p:txEl>
                                          </p:spTgt>
                                        </p:tgtEl>
                                      </p:cBhvr>
                                    </p:animEffect>
                                    <p:anim calcmode="lin" valueType="num">
                                      <p:cBhvr>
                                        <p:cTn id="3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42" presetClass="entr" presetSubtype="0" fill="hold"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50"/>
                                        <p:tgtEl>
                                          <p:spTgt spid="3">
                                            <p:txEl>
                                              <p:pRg st="6" end="6"/>
                                            </p:txEl>
                                          </p:spTgt>
                                        </p:tgtEl>
                                      </p:cBhvr>
                                    </p:animEffect>
                                    <p:anim calcmode="lin" valueType="num">
                                      <p:cBhvr>
                                        <p:cTn id="44"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1750"/>
                            </p:stCondLst>
                            <p:childTnLst>
                              <p:par>
                                <p:cTn id="47" presetID="42" presetClass="entr" presetSubtype="0" fill="hold"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250"/>
                                        <p:tgtEl>
                                          <p:spTgt spid="3">
                                            <p:txEl>
                                              <p:pRg st="7" end="7"/>
                                            </p:txEl>
                                          </p:spTgt>
                                        </p:tgtEl>
                                      </p:cBhvr>
                                    </p:animEffect>
                                    <p:anim calcmode="lin" valueType="num">
                                      <p:cBhvr>
                                        <p:cTn id="50"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42" presetClass="entr" presetSubtype="0" fill="hold"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250"/>
                                        <p:tgtEl>
                                          <p:spTgt spid="3">
                                            <p:txEl>
                                              <p:pRg st="8" end="8"/>
                                            </p:txEl>
                                          </p:spTgt>
                                        </p:tgtEl>
                                      </p:cBhvr>
                                    </p:animEffect>
                                    <p:anim calcmode="lin" valueType="num">
                                      <p:cBhvr>
                                        <p:cTn id="56" dur="2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25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2250"/>
                            </p:stCondLst>
                            <p:childTnLst>
                              <p:par>
                                <p:cTn id="59" presetID="42" presetClass="entr" presetSubtype="0" fill="hold" nodeType="after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Effect transition="in" filter="fade">
                                      <p:cBhvr>
                                        <p:cTn id="61" dur="250"/>
                                        <p:tgtEl>
                                          <p:spTgt spid="3">
                                            <p:txEl>
                                              <p:pRg st="9" end="9"/>
                                            </p:txEl>
                                          </p:spTgt>
                                        </p:tgtEl>
                                      </p:cBhvr>
                                    </p:animEffect>
                                    <p:anim calcmode="lin" valueType="num">
                                      <p:cBhvr>
                                        <p:cTn id="62" dur="2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3" dur="25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nodeType="after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fade">
                                      <p:cBhvr>
                                        <p:cTn id="67" dur="250"/>
                                        <p:tgtEl>
                                          <p:spTgt spid="3">
                                            <p:txEl>
                                              <p:pRg st="10" end="10"/>
                                            </p:txEl>
                                          </p:spTgt>
                                        </p:tgtEl>
                                      </p:cBhvr>
                                    </p:animEffect>
                                    <p:anim calcmode="lin" valueType="num">
                                      <p:cBhvr>
                                        <p:cTn id="68" dur="2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9" dur="25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2750"/>
                            </p:stCondLst>
                            <p:childTnLst>
                              <p:par>
                                <p:cTn id="71" presetID="42" presetClass="entr" presetSubtype="0"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fade">
                                      <p:cBhvr>
                                        <p:cTn id="73" dur="250"/>
                                        <p:tgtEl>
                                          <p:spTgt spid="3">
                                            <p:txEl>
                                              <p:pRg st="11" end="11"/>
                                            </p:txEl>
                                          </p:spTgt>
                                        </p:tgtEl>
                                      </p:cBhvr>
                                    </p:animEffect>
                                    <p:anim calcmode="lin" valueType="num">
                                      <p:cBhvr>
                                        <p:cTn id="74" dur="2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5" dur="25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3000"/>
                            </p:stCondLst>
                            <p:childTnLst>
                              <p:par>
                                <p:cTn id="77" presetID="42" presetClass="entr" presetSubtype="0" fill="hold" nodeType="after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250"/>
                                        <p:tgtEl>
                                          <p:spTgt spid="3">
                                            <p:txEl>
                                              <p:pRg st="12" end="12"/>
                                            </p:txEl>
                                          </p:spTgt>
                                        </p:tgtEl>
                                      </p:cBhvr>
                                    </p:animEffect>
                                    <p:anim calcmode="lin" valueType="num">
                                      <p:cBhvr>
                                        <p:cTn id="80" dur="2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25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3250"/>
                            </p:stCondLst>
                            <p:childTnLst>
                              <p:par>
                                <p:cTn id="83" presetID="42" presetClass="entr" presetSubtype="0" fill="hold" nodeType="after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Effect transition="in" filter="fade">
                                      <p:cBhvr>
                                        <p:cTn id="85" dur="250"/>
                                        <p:tgtEl>
                                          <p:spTgt spid="3">
                                            <p:txEl>
                                              <p:pRg st="13" end="13"/>
                                            </p:txEl>
                                          </p:spTgt>
                                        </p:tgtEl>
                                      </p:cBhvr>
                                    </p:animEffect>
                                    <p:anim calcmode="lin" valueType="num">
                                      <p:cBhvr>
                                        <p:cTn id="86" dur="25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87" dur="25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nodeType="after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Effect transition="in" filter="fade">
                                      <p:cBhvr>
                                        <p:cTn id="91" dur="250"/>
                                        <p:tgtEl>
                                          <p:spTgt spid="3">
                                            <p:txEl>
                                              <p:pRg st="14" end="14"/>
                                            </p:txEl>
                                          </p:spTgt>
                                        </p:tgtEl>
                                      </p:cBhvr>
                                    </p:animEffect>
                                    <p:anim calcmode="lin" valueType="num">
                                      <p:cBhvr>
                                        <p:cTn id="92" dur="25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93" dur="25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3750"/>
                            </p:stCondLst>
                            <p:childTnLst>
                              <p:par>
                                <p:cTn id="95" presetID="42" presetClass="entr" presetSubtype="0" fill="hold" nodeType="after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Effect transition="in" filter="fade">
                                      <p:cBhvr>
                                        <p:cTn id="97" dur="250"/>
                                        <p:tgtEl>
                                          <p:spTgt spid="3">
                                            <p:txEl>
                                              <p:pRg st="15" end="15"/>
                                            </p:txEl>
                                          </p:spTgt>
                                        </p:tgtEl>
                                      </p:cBhvr>
                                    </p:animEffect>
                                    <p:anim calcmode="lin" valueType="num">
                                      <p:cBhvr>
                                        <p:cTn id="98" dur="25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99" dur="25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4000"/>
                            </p:stCondLst>
                            <p:childTnLst>
                              <p:par>
                                <p:cTn id="101" presetID="42" presetClass="entr" presetSubtype="0" fill="hold" nodeType="afterEffect">
                                  <p:stCondLst>
                                    <p:cond delay="0"/>
                                  </p:stCondLst>
                                  <p:childTnLst>
                                    <p:set>
                                      <p:cBhvr>
                                        <p:cTn id="102" dur="1" fill="hold">
                                          <p:stCondLst>
                                            <p:cond delay="0"/>
                                          </p:stCondLst>
                                        </p:cTn>
                                        <p:tgtEl>
                                          <p:spTgt spid="3">
                                            <p:txEl>
                                              <p:pRg st="16" end="16"/>
                                            </p:txEl>
                                          </p:spTgt>
                                        </p:tgtEl>
                                        <p:attrNameLst>
                                          <p:attrName>style.visibility</p:attrName>
                                        </p:attrNameLst>
                                      </p:cBhvr>
                                      <p:to>
                                        <p:strVal val="visible"/>
                                      </p:to>
                                    </p:set>
                                    <p:animEffect transition="in" filter="fade">
                                      <p:cBhvr>
                                        <p:cTn id="103" dur="250"/>
                                        <p:tgtEl>
                                          <p:spTgt spid="3">
                                            <p:txEl>
                                              <p:pRg st="16" end="16"/>
                                            </p:txEl>
                                          </p:spTgt>
                                        </p:tgtEl>
                                      </p:cBhvr>
                                    </p:animEffect>
                                    <p:anim calcmode="lin" valueType="num">
                                      <p:cBhvr>
                                        <p:cTn id="104" dur="25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105" dur="25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4250"/>
                            </p:stCondLst>
                            <p:childTnLst>
                              <p:par>
                                <p:cTn id="107" presetID="42" presetClass="entr" presetSubtype="0" fill="hold" nodeType="afterEffect">
                                  <p:stCondLst>
                                    <p:cond delay="0"/>
                                  </p:stCondLst>
                                  <p:childTnLst>
                                    <p:set>
                                      <p:cBhvr>
                                        <p:cTn id="108" dur="1" fill="hold">
                                          <p:stCondLst>
                                            <p:cond delay="0"/>
                                          </p:stCondLst>
                                        </p:cTn>
                                        <p:tgtEl>
                                          <p:spTgt spid="3">
                                            <p:txEl>
                                              <p:pRg st="17" end="17"/>
                                            </p:txEl>
                                          </p:spTgt>
                                        </p:tgtEl>
                                        <p:attrNameLst>
                                          <p:attrName>style.visibility</p:attrName>
                                        </p:attrNameLst>
                                      </p:cBhvr>
                                      <p:to>
                                        <p:strVal val="visible"/>
                                      </p:to>
                                    </p:set>
                                    <p:animEffect transition="in" filter="fade">
                                      <p:cBhvr>
                                        <p:cTn id="109" dur="250"/>
                                        <p:tgtEl>
                                          <p:spTgt spid="3">
                                            <p:txEl>
                                              <p:pRg st="17" end="17"/>
                                            </p:txEl>
                                          </p:spTgt>
                                        </p:tgtEl>
                                      </p:cBhvr>
                                    </p:animEffect>
                                    <p:anim calcmode="lin" valueType="num">
                                      <p:cBhvr>
                                        <p:cTn id="110" dur="25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111" dur="25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par>
                          <p:cTn id="112" fill="hold">
                            <p:stCondLst>
                              <p:cond delay="4500"/>
                            </p:stCondLst>
                            <p:childTnLst>
                              <p:par>
                                <p:cTn id="113" presetID="42" presetClass="entr" presetSubtype="0" fill="hold" nodeType="afterEffect">
                                  <p:stCondLst>
                                    <p:cond delay="0"/>
                                  </p:stCondLst>
                                  <p:childTnLst>
                                    <p:set>
                                      <p:cBhvr>
                                        <p:cTn id="114" dur="1" fill="hold">
                                          <p:stCondLst>
                                            <p:cond delay="0"/>
                                          </p:stCondLst>
                                        </p:cTn>
                                        <p:tgtEl>
                                          <p:spTgt spid="3">
                                            <p:txEl>
                                              <p:pRg st="18" end="18"/>
                                            </p:txEl>
                                          </p:spTgt>
                                        </p:tgtEl>
                                        <p:attrNameLst>
                                          <p:attrName>style.visibility</p:attrName>
                                        </p:attrNameLst>
                                      </p:cBhvr>
                                      <p:to>
                                        <p:strVal val="visible"/>
                                      </p:to>
                                    </p:set>
                                    <p:animEffect transition="in" filter="fade">
                                      <p:cBhvr>
                                        <p:cTn id="115" dur="250"/>
                                        <p:tgtEl>
                                          <p:spTgt spid="3">
                                            <p:txEl>
                                              <p:pRg st="18" end="18"/>
                                            </p:txEl>
                                          </p:spTgt>
                                        </p:tgtEl>
                                      </p:cBhvr>
                                    </p:animEffect>
                                    <p:anim calcmode="lin" valueType="num">
                                      <p:cBhvr>
                                        <p:cTn id="116" dur="25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117" dur="25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par>
                          <p:cTn id="118" fill="hold">
                            <p:stCondLst>
                              <p:cond delay="4750"/>
                            </p:stCondLst>
                            <p:childTnLst>
                              <p:par>
                                <p:cTn id="119" presetID="42" presetClass="entr" presetSubtype="0" fill="hold" nodeType="afterEffect">
                                  <p:stCondLst>
                                    <p:cond delay="0"/>
                                  </p:stCondLst>
                                  <p:childTnLst>
                                    <p:set>
                                      <p:cBhvr>
                                        <p:cTn id="120" dur="1" fill="hold">
                                          <p:stCondLst>
                                            <p:cond delay="0"/>
                                          </p:stCondLst>
                                        </p:cTn>
                                        <p:tgtEl>
                                          <p:spTgt spid="3">
                                            <p:txEl>
                                              <p:pRg st="19" end="19"/>
                                            </p:txEl>
                                          </p:spTgt>
                                        </p:tgtEl>
                                        <p:attrNameLst>
                                          <p:attrName>style.visibility</p:attrName>
                                        </p:attrNameLst>
                                      </p:cBhvr>
                                      <p:to>
                                        <p:strVal val="visible"/>
                                      </p:to>
                                    </p:set>
                                    <p:animEffect transition="in" filter="fade">
                                      <p:cBhvr>
                                        <p:cTn id="121" dur="250"/>
                                        <p:tgtEl>
                                          <p:spTgt spid="3">
                                            <p:txEl>
                                              <p:pRg st="19" end="19"/>
                                            </p:txEl>
                                          </p:spTgt>
                                        </p:tgtEl>
                                      </p:cBhvr>
                                    </p:animEffect>
                                    <p:anim calcmode="lin" valueType="num">
                                      <p:cBhvr>
                                        <p:cTn id="122" dur="25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123" dur="25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par>
                          <p:cTn id="124" fill="hold">
                            <p:stCondLst>
                              <p:cond delay="5000"/>
                            </p:stCondLst>
                            <p:childTnLst>
                              <p:par>
                                <p:cTn id="125" presetID="42" presetClass="entr" presetSubtype="0" fill="hold" nodeType="afterEffect">
                                  <p:stCondLst>
                                    <p:cond delay="0"/>
                                  </p:stCondLst>
                                  <p:childTnLst>
                                    <p:set>
                                      <p:cBhvr>
                                        <p:cTn id="126" dur="1" fill="hold">
                                          <p:stCondLst>
                                            <p:cond delay="0"/>
                                          </p:stCondLst>
                                        </p:cTn>
                                        <p:tgtEl>
                                          <p:spTgt spid="3">
                                            <p:txEl>
                                              <p:pRg st="20" end="20"/>
                                            </p:txEl>
                                          </p:spTgt>
                                        </p:tgtEl>
                                        <p:attrNameLst>
                                          <p:attrName>style.visibility</p:attrName>
                                        </p:attrNameLst>
                                      </p:cBhvr>
                                      <p:to>
                                        <p:strVal val="visible"/>
                                      </p:to>
                                    </p:set>
                                    <p:animEffect transition="in" filter="fade">
                                      <p:cBhvr>
                                        <p:cTn id="127" dur="250"/>
                                        <p:tgtEl>
                                          <p:spTgt spid="3">
                                            <p:txEl>
                                              <p:pRg st="20" end="20"/>
                                            </p:txEl>
                                          </p:spTgt>
                                        </p:tgtEl>
                                      </p:cBhvr>
                                    </p:animEffect>
                                    <p:anim calcmode="lin" valueType="num">
                                      <p:cBhvr>
                                        <p:cTn id="128" dur="25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129" dur="25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5250"/>
                            </p:stCondLst>
                            <p:childTnLst>
                              <p:par>
                                <p:cTn id="131" presetID="42" presetClass="entr" presetSubtype="0" fill="hold" nodeType="afterEffect">
                                  <p:stCondLst>
                                    <p:cond delay="0"/>
                                  </p:stCondLst>
                                  <p:childTnLst>
                                    <p:set>
                                      <p:cBhvr>
                                        <p:cTn id="132" dur="1" fill="hold">
                                          <p:stCondLst>
                                            <p:cond delay="0"/>
                                          </p:stCondLst>
                                        </p:cTn>
                                        <p:tgtEl>
                                          <p:spTgt spid="3">
                                            <p:txEl>
                                              <p:pRg st="21" end="21"/>
                                            </p:txEl>
                                          </p:spTgt>
                                        </p:tgtEl>
                                        <p:attrNameLst>
                                          <p:attrName>style.visibility</p:attrName>
                                        </p:attrNameLst>
                                      </p:cBhvr>
                                      <p:to>
                                        <p:strVal val="visible"/>
                                      </p:to>
                                    </p:set>
                                    <p:animEffect transition="in" filter="fade">
                                      <p:cBhvr>
                                        <p:cTn id="133" dur="250"/>
                                        <p:tgtEl>
                                          <p:spTgt spid="3">
                                            <p:txEl>
                                              <p:pRg st="21" end="21"/>
                                            </p:txEl>
                                          </p:spTgt>
                                        </p:tgtEl>
                                      </p:cBhvr>
                                    </p:animEffect>
                                    <p:anim calcmode="lin" valueType="num">
                                      <p:cBhvr>
                                        <p:cTn id="134" dur="25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35" dur="25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5500"/>
                            </p:stCondLst>
                            <p:childTnLst>
                              <p:par>
                                <p:cTn id="137" presetID="42" presetClass="entr" presetSubtype="0" fill="hold" nodeType="afterEffect">
                                  <p:stCondLst>
                                    <p:cond delay="0"/>
                                  </p:stCondLst>
                                  <p:childTnLst>
                                    <p:set>
                                      <p:cBhvr>
                                        <p:cTn id="138" dur="1" fill="hold">
                                          <p:stCondLst>
                                            <p:cond delay="0"/>
                                          </p:stCondLst>
                                        </p:cTn>
                                        <p:tgtEl>
                                          <p:spTgt spid="3">
                                            <p:txEl>
                                              <p:pRg st="22" end="22"/>
                                            </p:txEl>
                                          </p:spTgt>
                                        </p:tgtEl>
                                        <p:attrNameLst>
                                          <p:attrName>style.visibility</p:attrName>
                                        </p:attrNameLst>
                                      </p:cBhvr>
                                      <p:to>
                                        <p:strVal val="visible"/>
                                      </p:to>
                                    </p:set>
                                    <p:animEffect transition="in" filter="fade">
                                      <p:cBhvr>
                                        <p:cTn id="139" dur="250"/>
                                        <p:tgtEl>
                                          <p:spTgt spid="3">
                                            <p:txEl>
                                              <p:pRg st="22" end="22"/>
                                            </p:txEl>
                                          </p:spTgt>
                                        </p:tgtEl>
                                      </p:cBhvr>
                                    </p:animEffect>
                                    <p:anim calcmode="lin" valueType="num">
                                      <p:cBhvr>
                                        <p:cTn id="140" dur="25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41" dur="25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5750"/>
                            </p:stCondLst>
                            <p:childTnLst>
                              <p:par>
                                <p:cTn id="143" presetID="42" presetClass="entr" presetSubtype="0" fill="hold" nodeType="afterEffect">
                                  <p:stCondLst>
                                    <p:cond delay="0"/>
                                  </p:stCondLst>
                                  <p:childTnLst>
                                    <p:set>
                                      <p:cBhvr>
                                        <p:cTn id="144" dur="1" fill="hold">
                                          <p:stCondLst>
                                            <p:cond delay="0"/>
                                          </p:stCondLst>
                                        </p:cTn>
                                        <p:tgtEl>
                                          <p:spTgt spid="3">
                                            <p:txEl>
                                              <p:pRg st="23" end="23"/>
                                            </p:txEl>
                                          </p:spTgt>
                                        </p:tgtEl>
                                        <p:attrNameLst>
                                          <p:attrName>style.visibility</p:attrName>
                                        </p:attrNameLst>
                                      </p:cBhvr>
                                      <p:to>
                                        <p:strVal val="visible"/>
                                      </p:to>
                                    </p:set>
                                    <p:animEffect transition="in" filter="fade">
                                      <p:cBhvr>
                                        <p:cTn id="145" dur="250"/>
                                        <p:tgtEl>
                                          <p:spTgt spid="3">
                                            <p:txEl>
                                              <p:pRg st="23" end="23"/>
                                            </p:txEl>
                                          </p:spTgt>
                                        </p:tgtEl>
                                      </p:cBhvr>
                                    </p:animEffect>
                                    <p:anim calcmode="lin" valueType="num">
                                      <p:cBhvr>
                                        <p:cTn id="146" dur="25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47" dur="25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6000"/>
                            </p:stCondLst>
                            <p:childTnLst>
                              <p:par>
                                <p:cTn id="149" presetID="42" presetClass="entr" presetSubtype="0" fill="hold" nodeType="afterEffect">
                                  <p:stCondLst>
                                    <p:cond delay="0"/>
                                  </p:stCondLst>
                                  <p:childTnLst>
                                    <p:set>
                                      <p:cBhvr>
                                        <p:cTn id="150" dur="1" fill="hold">
                                          <p:stCondLst>
                                            <p:cond delay="0"/>
                                          </p:stCondLst>
                                        </p:cTn>
                                        <p:tgtEl>
                                          <p:spTgt spid="3">
                                            <p:txEl>
                                              <p:pRg st="24" end="24"/>
                                            </p:txEl>
                                          </p:spTgt>
                                        </p:tgtEl>
                                        <p:attrNameLst>
                                          <p:attrName>style.visibility</p:attrName>
                                        </p:attrNameLst>
                                      </p:cBhvr>
                                      <p:to>
                                        <p:strVal val="visible"/>
                                      </p:to>
                                    </p:set>
                                    <p:animEffect transition="in" filter="fade">
                                      <p:cBhvr>
                                        <p:cTn id="151" dur="250"/>
                                        <p:tgtEl>
                                          <p:spTgt spid="3">
                                            <p:txEl>
                                              <p:pRg st="24" end="24"/>
                                            </p:txEl>
                                          </p:spTgt>
                                        </p:tgtEl>
                                      </p:cBhvr>
                                    </p:animEffect>
                                    <p:anim calcmode="lin" valueType="num">
                                      <p:cBhvr>
                                        <p:cTn id="152" dur="250" fill="hold"/>
                                        <p:tgtEl>
                                          <p:spTgt spid="3">
                                            <p:txEl>
                                              <p:pRg st="24" end="24"/>
                                            </p:txEl>
                                          </p:spTgt>
                                        </p:tgtEl>
                                        <p:attrNameLst>
                                          <p:attrName>ppt_x</p:attrName>
                                        </p:attrNameLst>
                                      </p:cBhvr>
                                      <p:tavLst>
                                        <p:tav tm="0">
                                          <p:val>
                                            <p:strVal val="#ppt_x"/>
                                          </p:val>
                                        </p:tav>
                                        <p:tav tm="100000">
                                          <p:val>
                                            <p:strVal val="#ppt_x"/>
                                          </p:val>
                                        </p:tav>
                                      </p:tavLst>
                                    </p:anim>
                                    <p:anim calcmode="lin" valueType="num">
                                      <p:cBhvr>
                                        <p:cTn id="153" dur="250" fill="hold"/>
                                        <p:tgtEl>
                                          <p:spTgt spid="3">
                                            <p:txEl>
                                              <p:pRg st="24" end="2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6250"/>
                            </p:stCondLst>
                            <p:childTnLst>
                              <p:par>
                                <p:cTn id="155" presetID="42" presetClass="entr" presetSubtype="0" fill="hold" nodeType="afterEffect">
                                  <p:stCondLst>
                                    <p:cond delay="0"/>
                                  </p:stCondLst>
                                  <p:childTnLst>
                                    <p:set>
                                      <p:cBhvr>
                                        <p:cTn id="156" dur="1" fill="hold">
                                          <p:stCondLst>
                                            <p:cond delay="0"/>
                                          </p:stCondLst>
                                        </p:cTn>
                                        <p:tgtEl>
                                          <p:spTgt spid="3">
                                            <p:txEl>
                                              <p:pRg st="25" end="25"/>
                                            </p:txEl>
                                          </p:spTgt>
                                        </p:tgtEl>
                                        <p:attrNameLst>
                                          <p:attrName>style.visibility</p:attrName>
                                        </p:attrNameLst>
                                      </p:cBhvr>
                                      <p:to>
                                        <p:strVal val="visible"/>
                                      </p:to>
                                    </p:set>
                                    <p:animEffect transition="in" filter="fade">
                                      <p:cBhvr>
                                        <p:cTn id="157" dur="250"/>
                                        <p:tgtEl>
                                          <p:spTgt spid="3">
                                            <p:txEl>
                                              <p:pRg st="25" end="25"/>
                                            </p:txEl>
                                          </p:spTgt>
                                        </p:tgtEl>
                                      </p:cBhvr>
                                    </p:animEffect>
                                    <p:anim calcmode="lin" valueType="num">
                                      <p:cBhvr>
                                        <p:cTn id="158" dur="250" fill="hold"/>
                                        <p:tgtEl>
                                          <p:spTgt spid="3">
                                            <p:txEl>
                                              <p:pRg st="25" end="25"/>
                                            </p:txEl>
                                          </p:spTgt>
                                        </p:tgtEl>
                                        <p:attrNameLst>
                                          <p:attrName>ppt_x</p:attrName>
                                        </p:attrNameLst>
                                      </p:cBhvr>
                                      <p:tavLst>
                                        <p:tav tm="0">
                                          <p:val>
                                            <p:strVal val="#ppt_x"/>
                                          </p:val>
                                        </p:tav>
                                        <p:tav tm="100000">
                                          <p:val>
                                            <p:strVal val="#ppt_x"/>
                                          </p:val>
                                        </p:tav>
                                      </p:tavLst>
                                    </p:anim>
                                    <p:anim calcmode="lin" valueType="num">
                                      <p:cBhvr>
                                        <p:cTn id="159" dur="250" fill="hold"/>
                                        <p:tgtEl>
                                          <p:spTgt spid="3">
                                            <p:txEl>
                                              <p:pRg st="25" end="2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6500"/>
                            </p:stCondLst>
                            <p:childTnLst>
                              <p:par>
                                <p:cTn id="161" presetID="42" presetClass="entr" presetSubtype="0" fill="hold" nodeType="afterEffect">
                                  <p:stCondLst>
                                    <p:cond delay="0"/>
                                  </p:stCondLst>
                                  <p:childTnLst>
                                    <p:set>
                                      <p:cBhvr>
                                        <p:cTn id="162" dur="1" fill="hold">
                                          <p:stCondLst>
                                            <p:cond delay="0"/>
                                          </p:stCondLst>
                                        </p:cTn>
                                        <p:tgtEl>
                                          <p:spTgt spid="3">
                                            <p:txEl>
                                              <p:pRg st="26" end="26"/>
                                            </p:txEl>
                                          </p:spTgt>
                                        </p:tgtEl>
                                        <p:attrNameLst>
                                          <p:attrName>style.visibility</p:attrName>
                                        </p:attrNameLst>
                                      </p:cBhvr>
                                      <p:to>
                                        <p:strVal val="visible"/>
                                      </p:to>
                                    </p:set>
                                    <p:animEffect transition="in" filter="fade">
                                      <p:cBhvr>
                                        <p:cTn id="163" dur="250"/>
                                        <p:tgtEl>
                                          <p:spTgt spid="3">
                                            <p:txEl>
                                              <p:pRg st="26" end="26"/>
                                            </p:txEl>
                                          </p:spTgt>
                                        </p:tgtEl>
                                      </p:cBhvr>
                                    </p:animEffect>
                                    <p:anim calcmode="lin" valueType="num">
                                      <p:cBhvr>
                                        <p:cTn id="164" dur="250" fill="hold"/>
                                        <p:tgtEl>
                                          <p:spTgt spid="3">
                                            <p:txEl>
                                              <p:pRg st="26" end="26"/>
                                            </p:txEl>
                                          </p:spTgt>
                                        </p:tgtEl>
                                        <p:attrNameLst>
                                          <p:attrName>ppt_x</p:attrName>
                                        </p:attrNameLst>
                                      </p:cBhvr>
                                      <p:tavLst>
                                        <p:tav tm="0">
                                          <p:val>
                                            <p:strVal val="#ppt_x"/>
                                          </p:val>
                                        </p:tav>
                                        <p:tav tm="100000">
                                          <p:val>
                                            <p:strVal val="#ppt_x"/>
                                          </p:val>
                                        </p:tav>
                                      </p:tavLst>
                                    </p:anim>
                                    <p:anim calcmode="lin" valueType="num">
                                      <p:cBhvr>
                                        <p:cTn id="165" dur="250" fill="hold"/>
                                        <p:tgtEl>
                                          <p:spTgt spid="3">
                                            <p:txEl>
                                              <p:pRg st="26" end="2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6750"/>
                            </p:stCondLst>
                            <p:childTnLst>
                              <p:par>
                                <p:cTn id="167" presetID="42" presetClass="entr" presetSubtype="0" fill="hold" nodeType="afterEffect">
                                  <p:stCondLst>
                                    <p:cond delay="0"/>
                                  </p:stCondLst>
                                  <p:childTnLst>
                                    <p:set>
                                      <p:cBhvr>
                                        <p:cTn id="168" dur="1" fill="hold">
                                          <p:stCondLst>
                                            <p:cond delay="0"/>
                                          </p:stCondLst>
                                        </p:cTn>
                                        <p:tgtEl>
                                          <p:spTgt spid="3">
                                            <p:txEl>
                                              <p:pRg st="27" end="27"/>
                                            </p:txEl>
                                          </p:spTgt>
                                        </p:tgtEl>
                                        <p:attrNameLst>
                                          <p:attrName>style.visibility</p:attrName>
                                        </p:attrNameLst>
                                      </p:cBhvr>
                                      <p:to>
                                        <p:strVal val="visible"/>
                                      </p:to>
                                    </p:set>
                                    <p:animEffect transition="in" filter="fade">
                                      <p:cBhvr>
                                        <p:cTn id="169" dur="250"/>
                                        <p:tgtEl>
                                          <p:spTgt spid="3">
                                            <p:txEl>
                                              <p:pRg st="27" end="27"/>
                                            </p:txEl>
                                          </p:spTgt>
                                        </p:tgtEl>
                                      </p:cBhvr>
                                    </p:animEffect>
                                    <p:anim calcmode="lin" valueType="num">
                                      <p:cBhvr>
                                        <p:cTn id="170" dur="250" fill="hold"/>
                                        <p:tgtEl>
                                          <p:spTgt spid="3">
                                            <p:txEl>
                                              <p:pRg st="27" end="27"/>
                                            </p:txEl>
                                          </p:spTgt>
                                        </p:tgtEl>
                                        <p:attrNameLst>
                                          <p:attrName>ppt_x</p:attrName>
                                        </p:attrNameLst>
                                      </p:cBhvr>
                                      <p:tavLst>
                                        <p:tav tm="0">
                                          <p:val>
                                            <p:strVal val="#ppt_x"/>
                                          </p:val>
                                        </p:tav>
                                        <p:tav tm="100000">
                                          <p:val>
                                            <p:strVal val="#ppt_x"/>
                                          </p:val>
                                        </p:tav>
                                      </p:tavLst>
                                    </p:anim>
                                    <p:anim calcmode="lin" valueType="num">
                                      <p:cBhvr>
                                        <p:cTn id="171" dur="250" fill="hold"/>
                                        <p:tgtEl>
                                          <p:spTgt spid="3">
                                            <p:txEl>
                                              <p:pRg st="27" end="2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7000"/>
                            </p:stCondLst>
                            <p:childTnLst>
                              <p:par>
                                <p:cTn id="173" presetID="42" presetClass="entr" presetSubtype="0" fill="hold" nodeType="afterEffect">
                                  <p:stCondLst>
                                    <p:cond delay="0"/>
                                  </p:stCondLst>
                                  <p:childTnLst>
                                    <p:set>
                                      <p:cBhvr>
                                        <p:cTn id="174" dur="1" fill="hold">
                                          <p:stCondLst>
                                            <p:cond delay="0"/>
                                          </p:stCondLst>
                                        </p:cTn>
                                        <p:tgtEl>
                                          <p:spTgt spid="3">
                                            <p:txEl>
                                              <p:pRg st="28" end="28"/>
                                            </p:txEl>
                                          </p:spTgt>
                                        </p:tgtEl>
                                        <p:attrNameLst>
                                          <p:attrName>style.visibility</p:attrName>
                                        </p:attrNameLst>
                                      </p:cBhvr>
                                      <p:to>
                                        <p:strVal val="visible"/>
                                      </p:to>
                                    </p:set>
                                    <p:animEffect transition="in" filter="fade">
                                      <p:cBhvr>
                                        <p:cTn id="175" dur="250"/>
                                        <p:tgtEl>
                                          <p:spTgt spid="3">
                                            <p:txEl>
                                              <p:pRg st="28" end="28"/>
                                            </p:txEl>
                                          </p:spTgt>
                                        </p:tgtEl>
                                      </p:cBhvr>
                                    </p:animEffect>
                                    <p:anim calcmode="lin" valueType="num">
                                      <p:cBhvr>
                                        <p:cTn id="176" dur="250" fill="hold"/>
                                        <p:tgtEl>
                                          <p:spTgt spid="3">
                                            <p:txEl>
                                              <p:pRg st="28" end="28"/>
                                            </p:txEl>
                                          </p:spTgt>
                                        </p:tgtEl>
                                        <p:attrNameLst>
                                          <p:attrName>ppt_x</p:attrName>
                                        </p:attrNameLst>
                                      </p:cBhvr>
                                      <p:tavLst>
                                        <p:tav tm="0">
                                          <p:val>
                                            <p:strVal val="#ppt_x"/>
                                          </p:val>
                                        </p:tav>
                                        <p:tav tm="100000">
                                          <p:val>
                                            <p:strVal val="#ppt_x"/>
                                          </p:val>
                                        </p:tav>
                                      </p:tavLst>
                                    </p:anim>
                                    <p:anim calcmode="lin" valueType="num">
                                      <p:cBhvr>
                                        <p:cTn id="177" dur="250" fill="hold"/>
                                        <p:tgtEl>
                                          <p:spTgt spid="3">
                                            <p:txEl>
                                              <p:pRg st="28" end="28"/>
                                            </p:txEl>
                                          </p:spTgt>
                                        </p:tgtEl>
                                        <p:attrNameLst>
                                          <p:attrName>ppt_y</p:attrName>
                                        </p:attrNameLst>
                                      </p:cBhvr>
                                      <p:tavLst>
                                        <p:tav tm="0">
                                          <p:val>
                                            <p:strVal val="#ppt_y+.1"/>
                                          </p:val>
                                        </p:tav>
                                        <p:tav tm="100000">
                                          <p:val>
                                            <p:strVal val="#ppt_y"/>
                                          </p:val>
                                        </p:tav>
                                      </p:tavLst>
                                    </p:anim>
                                  </p:childTnLst>
                                </p:cTn>
                              </p:par>
                            </p:childTnLst>
                          </p:cTn>
                        </p:par>
                        <p:par>
                          <p:cTn id="178" fill="hold">
                            <p:stCondLst>
                              <p:cond delay="7250"/>
                            </p:stCondLst>
                            <p:childTnLst>
                              <p:par>
                                <p:cTn id="179" presetID="42" presetClass="entr" presetSubtype="0" fill="hold" nodeType="afterEffect">
                                  <p:stCondLst>
                                    <p:cond delay="0"/>
                                  </p:stCondLst>
                                  <p:childTnLst>
                                    <p:set>
                                      <p:cBhvr>
                                        <p:cTn id="180" dur="1" fill="hold">
                                          <p:stCondLst>
                                            <p:cond delay="0"/>
                                          </p:stCondLst>
                                        </p:cTn>
                                        <p:tgtEl>
                                          <p:spTgt spid="3">
                                            <p:txEl>
                                              <p:pRg st="29" end="29"/>
                                            </p:txEl>
                                          </p:spTgt>
                                        </p:tgtEl>
                                        <p:attrNameLst>
                                          <p:attrName>style.visibility</p:attrName>
                                        </p:attrNameLst>
                                      </p:cBhvr>
                                      <p:to>
                                        <p:strVal val="visible"/>
                                      </p:to>
                                    </p:set>
                                    <p:animEffect transition="in" filter="fade">
                                      <p:cBhvr>
                                        <p:cTn id="181" dur="250"/>
                                        <p:tgtEl>
                                          <p:spTgt spid="3">
                                            <p:txEl>
                                              <p:pRg st="29" end="29"/>
                                            </p:txEl>
                                          </p:spTgt>
                                        </p:tgtEl>
                                      </p:cBhvr>
                                    </p:animEffect>
                                    <p:anim calcmode="lin" valueType="num">
                                      <p:cBhvr>
                                        <p:cTn id="182" dur="250" fill="hold"/>
                                        <p:tgtEl>
                                          <p:spTgt spid="3">
                                            <p:txEl>
                                              <p:pRg st="29" end="29"/>
                                            </p:txEl>
                                          </p:spTgt>
                                        </p:tgtEl>
                                        <p:attrNameLst>
                                          <p:attrName>ppt_x</p:attrName>
                                        </p:attrNameLst>
                                      </p:cBhvr>
                                      <p:tavLst>
                                        <p:tav tm="0">
                                          <p:val>
                                            <p:strVal val="#ppt_x"/>
                                          </p:val>
                                        </p:tav>
                                        <p:tav tm="100000">
                                          <p:val>
                                            <p:strVal val="#ppt_x"/>
                                          </p:val>
                                        </p:tav>
                                      </p:tavLst>
                                    </p:anim>
                                    <p:anim calcmode="lin" valueType="num">
                                      <p:cBhvr>
                                        <p:cTn id="183" dur="250" fill="hold"/>
                                        <p:tgtEl>
                                          <p:spTgt spid="3">
                                            <p:txEl>
                                              <p:pRg st="29" end="29"/>
                                            </p:txEl>
                                          </p:spTgt>
                                        </p:tgtEl>
                                        <p:attrNameLst>
                                          <p:attrName>ppt_y</p:attrName>
                                        </p:attrNameLst>
                                      </p:cBhvr>
                                      <p:tavLst>
                                        <p:tav tm="0">
                                          <p:val>
                                            <p:strVal val="#ppt_y+.1"/>
                                          </p:val>
                                        </p:tav>
                                        <p:tav tm="100000">
                                          <p:val>
                                            <p:strVal val="#ppt_y"/>
                                          </p:val>
                                        </p:tav>
                                      </p:tavLst>
                                    </p:anim>
                                  </p:childTnLst>
                                </p:cTn>
                              </p:par>
                            </p:childTnLst>
                          </p:cTn>
                        </p:par>
                        <p:par>
                          <p:cTn id="184" fill="hold">
                            <p:stCondLst>
                              <p:cond delay="7500"/>
                            </p:stCondLst>
                            <p:childTnLst>
                              <p:par>
                                <p:cTn id="185" presetID="42" presetClass="entr" presetSubtype="0" fill="hold" nodeType="afterEffect">
                                  <p:stCondLst>
                                    <p:cond delay="0"/>
                                  </p:stCondLst>
                                  <p:childTnLst>
                                    <p:set>
                                      <p:cBhvr>
                                        <p:cTn id="186" dur="1" fill="hold">
                                          <p:stCondLst>
                                            <p:cond delay="0"/>
                                          </p:stCondLst>
                                        </p:cTn>
                                        <p:tgtEl>
                                          <p:spTgt spid="3">
                                            <p:txEl>
                                              <p:pRg st="30" end="30"/>
                                            </p:txEl>
                                          </p:spTgt>
                                        </p:tgtEl>
                                        <p:attrNameLst>
                                          <p:attrName>style.visibility</p:attrName>
                                        </p:attrNameLst>
                                      </p:cBhvr>
                                      <p:to>
                                        <p:strVal val="visible"/>
                                      </p:to>
                                    </p:set>
                                    <p:animEffect transition="in" filter="fade">
                                      <p:cBhvr>
                                        <p:cTn id="187" dur="250"/>
                                        <p:tgtEl>
                                          <p:spTgt spid="3">
                                            <p:txEl>
                                              <p:pRg st="30" end="30"/>
                                            </p:txEl>
                                          </p:spTgt>
                                        </p:tgtEl>
                                      </p:cBhvr>
                                    </p:animEffect>
                                    <p:anim calcmode="lin" valueType="num">
                                      <p:cBhvr>
                                        <p:cTn id="188" dur="250" fill="hold"/>
                                        <p:tgtEl>
                                          <p:spTgt spid="3">
                                            <p:txEl>
                                              <p:pRg st="30" end="30"/>
                                            </p:txEl>
                                          </p:spTgt>
                                        </p:tgtEl>
                                        <p:attrNameLst>
                                          <p:attrName>ppt_x</p:attrName>
                                        </p:attrNameLst>
                                      </p:cBhvr>
                                      <p:tavLst>
                                        <p:tav tm="0">
                                          <p:val>
                                            <p:strVal val="#ppt_x"/>
                                          </p:val>
                                        </p:tav>
                                        <p:tav tm="100000">
                                          <p:val>
                                            <p:strVal val="#ppt_x"/>
                                          </p:val>
                                        </p:tav>
                                      </p:tavLst>
                                    </p:anim>
                                    <p:anim calcmode="lin" valueType="num">
                                      <p:cBhvr>
                                        <p:cTn id="189" dur="250" fill="hold"/>
                                        <p:tgtEl>
                                          <p:spTgt spid="3">
                                            <p:txEl>
                                              <p:pRg st="30" end="30"/>
                                            </p:txEl>
                                          </p:spTgt>
                                        </p:tgtEl>
                                        <p:attrNameLst>
                                          <p:attrName>ppt_y</p:attrName>
                                        </p:attrNameLst>
                                      </p:cBhvr>
                                      <p:tavLst>
                                        <p:tav tm="0">
                                          <p:val>
                                            <p:strVal val="#ppt_y+.1"/>
                                          </p:val>
                                        </p:tav>
                                        <p:tav tm="100000">
                                          <p:val>
                                            <p:strVal val="#ppt_y"/>
                                          </p:val>
                                        </p:tav>
                                      </p:tavLst>
                                    </p:anim>
                                  </p:childTnLst>
                                </p:cTn>
                              </p:par>
                            </p:childTnLst>
                          </p:cTn>
                        </p:par>
                        <p:par>
                          <p:cTn id="190" fill="hold">
                            <p:stCondLst>
                              <p:cond delay="7750"/>
                            </p:stCondLst>
                            <p:childTnLst>
                              <p:par>
                                <p:cTn id="191" presetID="42" presetClass="entr" presetSubtype="0" fill="hold" nodeType="afterEffect">
                                  <p:stCondLst>
                                    <p:cond delay="0"/>
                                  </p:stCondLst>
                                  <p:childTnLst>
                                    <p:set>
                                      <p:cBhvr>
                                        <p:cTn id="192" dur="1" fill="hold">
                                          <p:stCondLst>
                                            <p:cond delay="0"/>
                                          </p:stCondLst>
                                        </p:cTn>
                                        <p:tgtEl>
                                          <p:spTgt spid="3">
                                            <p:txEl>
                                              <p:pRg st="31" end="31"/>
                                            </p:txEl>
                                          </p:spTgt>
                                        </p:tgtEl>
                                        <p:attrNameLst>
                                          <p:attrName>style.visibility</p:attrName>
                                        </p:attrNameLst>
                                      </p:cBhvr>
                                      <p:to>
                                        <p:strVal val="visible"/>
                                      </p:to>
                                    </p:set>
                                    <p:animEffect transition="in" filter="fade">
                                      <p:cBhvr>
                                        <p:cTn id="193" dur="250"/>
                                        <p:tgtEl>
                                          <p:spTgt spid="3">
                                            <p:txEl>
                                              <p:pRg st="31" end="31"/>
                                            </p:txEl>
                                          </p:spTgt>
                                        </p:tgtEl>
                                      </p:cBhvr>
                                    </p:animEffect>
                                    <p:anim calcmode="lin" valueType="num">
                                      <p:cBhvr>
                                        <p:cTn id="194" dur="250" fill="hold"/>
                                        <p:tgtEl>
                                          <p:spTgt spid="3">
                                            <p:txEl>
                                              <p:pRg st="31" end="31"/>
                                            </p:txEl>
                                          </p:spTgt>
                                        </p:tgtEl>
                                        <p:attrNameLst>
                                          <p:attrName>ppt_x</p:attrName>
                                        </p:attrNameLst>
                                      </p:cBhvr>
                                      <p:tavLst>
                                        <p:tav tm="0">
                                          <p:val>
                                            <p:strVal val="#ppt_x"/>
                                          </p:val>
                                        </p:tav>
                                        <p:tav tm="100000">
                                          <p:val>
                                            <p:strVal val="#ppt_x"/>
                                          </p:val>
                                        </p:tav>
                                      </p:tavLst>
                                    </p:anim>
                                    <p:anim calcmode="lin" valueType="num">
                                      <p:cBhvr>
                                        <p:cTn id="195" dur="250" fill="hold"/>
                                        <p:tgtEl>
                                          <p:spTgt spid="3">
                                            <p:txEl>
                                              <p:pRg st="31" end="31"/>
                                            </p:txEl>
                                          </p:spTgt>
                                        </p:tgtEl>
                                        <p:attrNameLst>
                                          <p:attrName>ppt_y</p:attrName>
                                        </p:attrNameLst>
                                      </p:cBhvr>
                                      <p:tavLst>
                                        <p:tav tm="0">
                                          <p:val>
                                            <p:strVal val="#ppt_y+.1"/>
                                          </p:val>
                                        </p:tav>
                                        <p:tav tm="100000">
                                          <p:val>
                                            <p:strVal val="#ppt_y"/>
                                          </p:val>
                                        </p:tav>
                                      </p:tavLst>
                                    </p:anim>
                                  </p:childTnLst>
                                </p:cTn>
                              </p:par>
                            </p:childTnLst>
                          </p:cTn>
                        </p:par>
                        <p:par>
                          <p:cTn id="196" fill="hold">
                            <p:stCondLst>
                              <p:cond delay="8000"/>
                            </p:stCondLst>
                            <p:childTnLst>
                              <p:par>
                                <p:cTn id="197" presetID="42" presetClass="entr" presetSubtype="0" fill="hold" nodeType="afterEffect">
                                  <p:stCondLst>
                                    <p:cond delay="0"/>
                                  </p:stCondLst>
                                  <p:childTnLst>
                                    <p:set>
                                      <p:cBhvr>
                                        <p:cTn id="198" dur="1" fill="hold">
                                          <p:stCondLst>
                                            <p:cond delay="0"/>
                                          </p:stCondLst>
                                        </p:cTn>
                                        <p:tgtEl>
                                          <p:spTgt spid="3">
                                            <p:txEl>
                                              <p:pRg st="32" end="32"/>
                                            </p:txEl>
                                          </p:spTgt>
                                        </p:tgtEl>
                                        <p:attrNameLst>
                                          <p:attrName>style.visibility</p:attrName>
                                        </p:attrNameLst>
                                      </p:cBhvr>
                                      <p:to>
                                        <p:strVal val="visible"/>
                                      </p:to>
                                    </p:set>
                                    <p:animEffect transition="in" filter="fade">
                                      <p:cBhvr>
                                        <p:cTn id="199" dur="250"/>
                                        <p:tgtEl>
                                          <p:spTgt spid="3">
                                            <p:txEl>
                                              <p:pRg st="32" end="32"/>
                                            </p:txEl>
                                          </p:spTgt>
                                        </p:tgtEl>
                                      </p:cBhvr>
                                    </p:animEffect>
                                    <p:anim calcmode="lin" valueType="num">
                                      <p:cBhvr>
                                        <p:cTn id="200" dur="250" fill="hold"/>
                                        <p:tgtEl>
                                          <p:spTgt spid="3">
                                            <p:txEl>
                                              <p:pRg st="32" end="32"/>
                                            </p:txEl>
                                          </p:spTgt>
                                        </p:tgtEl>
                                        <p:attrNameLst>
                                          <p:attrName>ppt_x</p:attrName>
                                        </p:attrNameLst>
                                      </p:cBhvr>
                                      <p:tavLst>
                                        <p:tav tm="0">
                                          <p:val>
                                            <p:strVal val="#ppt_x"/>
                                          </p:val>
                                        </p:tav>
                                        <p:tav tm="100000">
                                          <p:val>
                                            <p:strVal val="#ppt_x"/>
                                          </p:val>
                                        </p:tav>
                                      </p:tavLst>
                                    </p:anim>
                                    <p:anim calcmode="lin" valueType="num">
                                      <p:cBhvr>
                                        <p:cTn id="201" dur="250" fill="hold"/>
                                        <p:tgtEl>
                                          <p:spTgt spid="3">
                                            <p:txEl>
                                              <p:pRg st="32" end="32"/>
                                            </p:txEl>
                                          </p:spTgt>
                                        </p:tgtEl>
                                        <p:attrNameLst>
                                          <p:attrName>ppt_y</p:attrName>
                                        </p:attrNameLst>
                                      </p:cBhvr>
                                      <p:tavLst>
                                        <p:tav tm="0">
                                          <p:val>
                                            <p:strVal val="#ppt_y+.1"/>
                                          </p:val>
                                        </p:tav>
                                        <p:tav tm="100000">
                                          <p:val>
                                            <p:strVal val="#ppt_y"/>
                                          </p:val>
                                        </p:tav>
                                      </p:tavLst>
                                    </p:anim>
                                  </p:childTnLst>
                                </p:cTn>
                              </p:par>
                            </p:childTnLst>
                          </p:cTn>
                        </p:par>
                        <p:par>
                          <p:cTn id="202" fill="hold">
                            <p:stCondLst>
                              <p:cond delay="8250"/>
                            </p:stCondLst>
                            <p:childTnLst>
                              <p:par>
                                <p:cTn id="203" presetID="42" presetClass="entr" presetSubtype="0" fill="hold" nodeType="afterEffect">
                                  <p:stCondLst>
                                    <p:cond delay="0"/>
                                  </p:stCondLst>
                                  <p:childTnLst>
                                    <p:set>
                                      <p:cBhvr>
                                        <p:cTn id="204" dur="1" fill="hold">
                                          <p:stCondLst>
                                            <p:cond delay="0"/>
                                          </p:stCondLst>
                                        </p:cTn>
                                        <p:tgtEl>
                                          <p:spTgt spid="3">
                                            <p:txEl>
                                              <p:pRg st="33" end="33"/>
                                            </p:txEl>
                                          </p:spTgt>
                                        </p:tgtEl>
                                        <p:attrNameLst>
                                          <p:attrName>style.visibility</p:attrName>
                                        </p:attrNameLst>
                                      </p:cBhvr>
                                      <p:to>
                                        <p:strVal val="visible"/>
                                      </p:to>
                                    </p:set>
                                    <p:animEffect transition="in" filter="fade">
                                      <p:cBhvr>
                                        <p:cTn id="205" dur="250"/>
                                        <p:tgtEl>
                                          <p:spTgt spid="3">
                                            <p:txEl>
                                              <p:pRg st="33" end="33"/>
                                            </p:txEl>
                                          </p:spTgt>
                                        </p:tgtEl>
                                      </p:cBhvr>
                                    </p:animEffect>
                                    <p:anim calcmode="lin" valueType="num">
                                      <p:cBhvr>
                                        <p:cTn id="206" dur="250" fill="hold"/>
                                        <p:tgtEl>
                                          <p:spTgt spid="3">
                                            <p:txEl>
                                              <p:pRg st="33" end="33"/>
                                            </p:txEl>
                                          </p:spTgt>
                                        </p:tgtEl>
                                        <p:attrNameLst>
                                          <p:attrName>ppt_x</p:attrName>
                                        </p:attrNameLst>
                                      </p:cBhvr>
                                      <p:tavLst>
                                        <p:tav tm="0">
                                          <p:val>
                                            <p:strVal val="#ppt_x"/>
                                          </p:val>
                                        </p:tav>
                                        <p:tav tm="100000">
                                          <p:val>
                                            <p:strVal val="#ppt_x"/>
                                          </p:val>
                                        </p:tav>
                                      </p:tavLst>
                                    </p:anim>
                                    <p:anim calcmode="lin" valueType="num">
                                      <p:cBhvr>
                                        <p:cTn id="207" dur="250" fill="hold"/>
                                        <p:tgtEl>
                                          <p:spTgt spid="3">
                                            <p:txEl>
                                              <p:pRg st="33" end="3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0"/>
            <a:ext cx="9144000" cy="1143000"/>
          </a:xfrm>
        </p:spPr>
        <p:txBody>
          <a:bodyPr/>
          <a:lstStyle/>
          <a:p>
            <a:pPr algn="ctr"/>
            <a:r>
              <a:rPr lang="en-ZA" b="1" dirty="0">
                <a:latin typeface="+mn-lt"/>
              </a:rPr>
              <a:t>HISTORY OF ASPALATHIN</a:t>
            </a:r>
          </a:p>
        </p:txBody>
      </p:sp>
      <p:sp>
        <p:nvSpPr>
          <p:cNvPr id="3" name="Content Placeholder 2"/>
          <p:cNvSpPr>
            <a:spLocks noGrp="1"/>
          </p:cNvSpPr>
          <p:nvPr>
            <p:ph sz="half" idx="1"/>
          </p:nvPr>
        </p:nvSpPr>
        <p:spPr>
          <a:xfrm>
            <a:off x="15240" y="990600"/>
            <a:ext cx="4343400" cy="5562600"/>
          </a:xfrm>
        </p:spPr>
        <p:txBody>
          <a:bodyPr>
            <a:normAutofit fontScale="47500" lnSpcReduction="20000"/>
          </a:bodyPr>
          <a:lstStyle/>
          <a:p>
            <a:r>
              <a:rPr lang="en-ZA" sz="3400" b="1" dirty="0"/>
              <a:t>Structure Determined</a:t>
            </a:r>
          </a:p>
          <a:p>
            <a:pPr lvl="1"/>
            <a:r>
              <a:rPr lang="en-ZA" dirty="0"/>
              <a:t>1965 – NMR (</a:t>
            </a:r>
            <a:r>
              <a:rPr lang="en-ZA" dirty="0" err="1"/>
              <a:t>Koepen</a:t>
            </a:r>
            <a:r>
              <a:rPr lang="en-ZA" dirty="0"/>
              <a:t> et al.)</a:t>
            </a:r>
          </a:p>
          <a:p>
            <a:pPr lvl="1"/>
            <a:r>
              <a:rPr lang="en-ZA" dirty="0"/>
              <a:t>1996 – HPLC (</a:t>
            </a:r>
            <a:r>
              <a:rPr lang="en-ZA" dirty="0" err="1"/>
              <a:t>Joubert</a:t>
            </a:r>
            <a:r>
              <a:rPr lang="en-ZA" dirty="0"/>
              <a:t> et al.)</a:t>
            </a:r>
          </a:p>
          <a:p>
            <a:endParaRPr lang="en-ZA" dirty="0"/>
          </a:p>
          <a:p>
            <a:r>
              <a:rPr lang="en-ZA" sz="3400" b="1" dirty="0">
                <a:solidFill>
                  <a:srgbClr val="00FF00"/>
                </a:solidFill>
              </a:rPr>
              <a:t>Antioxidant Activity </a:t>
            </a:r>
          </a:p>
          <a:p>
            <a:pPr lvl="1"/>
            <a:r>
              <a:rPr lang="en-ZA" dirty="0"/>
              <a:t>1997 – (Von </a:t>
            </a:r>
            <a:r>
              <a:rPr lang="en-ZA" dirty="0" err="1"/>
              <a:t>Gadow</a:t>
            </a:r>
            <a:r>
              <a:rPr lang="en-ZA" dirty="0"/>
              <a:t> et al.)</a:t>
            </a:r>
          </a:p>
          <a:p>
            <a:pPr lvl="1"/>
            <a:r>
              <a:rPr lang="en-ZA" dirty="0"/>
              <a:t>2003 – (Schultz et al.), (</a:t>
            </a:r>
            <a:r>
              <a:rPr lang="en-ZA" dirty="0" err="1"/>
              <a:t>Bramati</a:t>
            </a:r>
            <a:r>
              <a:rPr lang="en-ZA" dirty="0"/>
              <a:t> et al.)</a:t>
            </a:r>
          </a:p>
          <a:p>
            <a:pPr lvl="1"/>
            <a:r>
              <a:rPr lang="en-ZA" dirty="0"/>
              <a:t>2004 – (</a:t>
            </a:r>
            <a:r>
              <a:rPr lang="en-ZA" dirty="0" err="1"/>
              <a:t>Joubert</a:t>
            </a:r>
            <a:r>
              <a:rPr lang="en-ZA" dirty="0"/>
              <a:t> et al.)</a:t>
            </a:r>
          </a:p>
          <a:p>
            <a:pPr lvl="1"/>
            <a:r>
              <a:rPr lang="en-ZA" dirty="0"/>
              <a:t>2009 – (</a:t>
            </a:r>
            <a:r>
              <a:rPr lang="en-ZA" dirty="0" err="1"/>
              <a:t>Snijman</a:t>
            </a:r>
            <a:r>
              <a:rPr lang="en-ZA" dirty="0"/>
              <a:t> et al.), + Anti-inflammatory Effects  (Baba et al.)</a:t>
            </a:r>
          </a:p>
          <a:p>
            <a:pPr lvl="1"/>
            <a:r>
              <a:rPr lang="en-ZA" dirty="0"/>
              <a:t>2010 – (Van der Merwe et al.)</a:t>
            </a:r>
          </a:p>
          <a:p>
            <a:pPr lvl="1"/>
            <a:r>
              <a:rPr lang="en-ZA" dirty="0"/>
              <a:t>2010 – (</a:t>
            </a:r>
            <a:r>
              <a:rPr lang="en-ZA" dirty="0" err="1"/>
              <a:t>Darvesh</a:t>
            </a:r>
            <a:r>
              <a:rPr lang="en-ZA" dirty="0"/>
              <a:t> et al.)</a:t>
            </a:r>
          </a:p>
          <a:p>
            <a:pPr lvl="1"/>
            <a:r>
              <a:rPr lang="en-ZA" dirty="0"/>
              <a:t>2011 – (</a:t>
            </a:r>
            <a:r>
              <a:rPr lang="en-ZA" dirty="0" err="1"/>
              <a:t>Breiter</a:t>
            </a:r>
            <a:r>
              <a:rPr lang="en-ZA" dirty="0"/>
              <a:t> et al.)</a:t>
            </a:r>
          </a:p>
          <a:p>
            <a:pPr lvl="1"/>
            <a:r>
              <a:rPr lang="en-ZA" dirty="0"/>
              <a:t>2012 – (</a:t>
            </a:r>
            <a:r>
              <a:rPr lang="en-ZA" dirty="0" err="1"/>
              <a:t>Joubert</a:t>
            </a:r>
            <a:r>
              <a:rPr lang="en-ZA" dirty="0"/>
              <a:t> et al.)</a:t>
            </a:r>
          </a:p>
          <a:p>
            <a:pPr lvl="1"/>
            <a:r>
              <a:rPr lang="en-ZA" dirty="0"/>
              <a:t>2013 – (Chen et al.)</a:t>
            </a:r>
          </a:p>
          <a:p>
            <a:pPr lvl="1"/>
            <a:r>
              <a:rPr lang="en-ZA" dirty="0"/>
              <a:t>2014 – (</a:t>
            </a:r>
            <a:r>
              <a:rPr lang="en-ZA" dirty="0" err="1"/>
              <a:t>Dludla</a:t>
            </a:r>
            <a:r>
              <a:rPr lang="en-ZA" dirty="0"/>
              <a:t> et al.)</a:t>
            </a:r>
          </a:p>
          <a:p>
            <a:pPr lvl="1"/>
            <a:r>
              <a:rPr lang="en-ZA" dirty="0"/>
              <a:t>2015 – (</a:t>
            </a:r>
            <a:r>
              <a:rPr lang="en-ZA" dirty="0" err="1"/>
              <a:t>Kwak</a:t>
            </a:r>
            <a:r>
              <a:rPr lang="en-ZA" dirty="0"/>
              <a:t> et al.)</a:t>
            </a:r>
          </a:p>
          <a:p>
            <a:pPr lvl="1"/>
            <a:r>
              <a:rPr lang="en-ZA" dirty="0"/>
              <a:t>2015 – (Lee et al.)</a:t>
            </a:r>
          </a:p>
          <a:p>
            <a:endParaRPr lang="en-ZA" dirty="0"/>
          </a:p>
          <a:p>
            <a:r>
              <a:rPr lang="en-ZA" sz="3400" b="1" dirty="0"/>
              <a:t>Extraction Kinetics</a:t>
            </a:r>
          </a:p>
          <a:p>
            <a:pPr lvl="1"/>
            <a:r>
              <a:rPr lang="en-ZA" dirty="0"/>
              <a:t>2003 – (</a:t>
            </a:r>
            <a:r>
              <a:rPr lang="en-ZA" dirty="0" err="1"/>
              <a:t>Jaganyi</a:t>
            </a:r>
            <a:r>
              <a:rPr lang="en-ZA" dirty="0"/>
              <a:t> et al.)</a:t>
            </a:r>
          </a:p>
          <a:p>
            <a:endParaRPr lang="en-ZA" b="1" dirty="0"/>
          </a:p>
          <a:p>
            <a:r>
              <a:rPr lang="en-ZA" sz="3400" b="1" dirty="0"/>
              <a:t>Pro-oxidant </a:t>
            </a:r>
          </a:p>
          <a:p>
            <a:pPr lvl="1"/>
            <a:r>
              <a:rPr lang="en-ZA" dirty="0"/>
              <a:t>2005 – (</a:t>
            </a:r>
            <a:r>
              <a:rPr lang="en-ZA" dirty="0" err="1"/>
              <a:t>Joubert</a:t>
            </a:r>
            <a:r>
              <a:rPr lang="en-ZA" dirty="0"/>
              <a:t> et al.)</a:t>
            </a:r>
          </a:p>
          <a:p>
            <a:endParaRPr lang="en-ZA" dirty="0"/>
          </a:p>
          <a:p>
            <a:r>
              <a:rPr lang="en-ZA" sz="3400" b="1" dirty="0"/>
              <a:t>Estrogenic Effect </a:t>
            </a:r>
          </a:p>
          <a:p>
            <a:pPr lvl="1"/>
            <a:r>
              <a:rPr lang="en-ZA" dirty="0"/>
              <a:t>2006 – (</a:t>
            </a:r>
            <a:r>
              <a:rPr lang="en-ZA" dirty="0" err="1"/>
              <a:t>Shimamura</a:t>
            </a:r>
            <a:r>
              <a:rPr lang="en-ZA" dirty="0"/>
              <a:t> et al.)</a:t>
            </a:r>
          </a:p>
          <a:p>
            <a:endParaRPr lang="en-ZA" dirty="0"/>
          </a:p>
          <a:p>
            <a:r>
              <a:rPr lang="en-ZA" sz="3400" b="1" dirty="0"/>
              <a:t>Inhibits </a:t>
            </a:r>
            <a:r>
              <a:rPr lang="en-ZA" sz="3400" b="1" dirty="0" err="1"/>
              <a:t>Steroidogenesis</a:t>
            </a:r>
            <a:r>
              <a:rPr lang="en-ZA" sz="3400" b="1" dirty="0"/>
              <a:t> </a:t>
            </a:r>
          </a:p>
          <a:p>
            <a:pPr lvl="1"/>
            <a:r>
              <a:rPr lang="en-ZA" dirty="0"/>
              <a:t>2012 – (</a:t>
            </a:r>
            <a:r>
              <a:rPr lang="en-ZA" dirty="0" err="1"/>
              <a:t>Schloms</a:t>
            </a:r>
            <a:r>
              <a:rPr lang="en-ZA" dirty="0"/>
              <a:t> et al.)</a:t>
            </a:r>
          </a:p>
          <a:p>
            <a:pPr lvl="1"/>
            <a:r>
              <a:rPr lang="en-ZA" dirty="0"/>
              <a:t>2014 – (</a:t>
            </a:r>
            <a:r>
              <a:rPr lang="en-ZA" dirty="0" err="1"/>
              <a:t>Schloms</a:t>
            </a:r>
            <a:r>
              <a:rPr lang="en-ZA" dirty="0"/>
              <a:t> et al.)</a:t>
            </a:r>
          </a:p>
          <a:p>
            <a:pPr lvl="1"/>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a:p>
            <a:endParaRPr lang="en-ZA" dirty="0"/>
          </a:p>
        </p:txBody>
      </p:sp>
      <p:sp>
        <p:nvSpPr>
          <p:cNvPr id="4" name="Content Placeholder 3"/>
          <p:cNvSpPr>
            <a:spLocks noGrp="1"/>
          </p:cNvSpPr>
          <p:nvPr>
            <p:ph sz="half" idx="2"/>
          </p:nvPr>
        </p:nvSpPr>
        <p:spPr>
          <a:xfrm>
            <a:off x="4297680" y="990600"/>
            <a:ext cx="4876800" cy="5562600"/>
          </a:xfrm>
        </p:spPr>
        <p:txBody>
          <a:bodyPr>
            <a:normAutofit fontScale="47500" lnSpcReduction="20000"/>
          </a:bodyPr>
          <a:lstStyle/>
          <a:p>
            <a:r>
              <a:rPr lang="en-ZA" sz="3400" b="1" dirty="0"/>
              <a:t>Anti-mutagenic Effect </a:t>
            </a:r>
          </a:p>
          <a:p>
            <a:pPr lvl="1"/>
            <a:r>
              <a:rPr lang="en-ZA" dirty="0"/>
              <a:t>2005 – </a:t>
            </a:r>
            <a:r>
              <a:rPr lang="en-ZA" dirty="0" err="1"/>
              <a:t>Supression</a:t>
            </a:r>
            <a:r>
              <a:rPr lang="en-ZA" dirty="0"/>
              <a:t> of Skin Tumour Growth (</a:t>
            </a:r>
            <a:r>
              <a:rPr lang="en-ZA" dirty="0" err="1"/>
              <a:t>Marnewick</a:t>
            </a:r>
            <a:r>
              <a:rPr lang="en-ZA" dirty="0"/>
              <a:t> et al.)</a:t>
            </a:r>
          </a:p>
          <a:p>
            <a:pPr lvl="1"/>
            <a:r>
              <a:rPr lang="en-ZA" dirty="0"/>
              <a:t>2006 – (Van Der Merwe et al.)</a:t>
            </a:r>
          </a:p>
          <a:p>
            <a:pPr lvl="1"/>
            <a:r>
              <a:rPr lang="en-ZA" dirty="0"/>
              <a:t>2007 – (</a:t>
            </a:r>
            <a:r>
              <a:rPr lang="en-ZA" dirty="0" err="1"/>
              <a:t>Snijman</a:t>
            </a:r>
            <a:r>
              <a:rPr lang="en-ZA" dirty="0"/>
              <a:t> et al.)</a:t>
            </a:r>
          </a:p>
          <a:p>
            <a:pPr lvl="1"/>
            <a:r>
              <a:rPr lang="en-ZA" dirty="0"/>
              <a:t>2011 – Suppression of Skin Tumour Growth (</a:t>
            </a:r>
            <a:r>
              <a:rPr lang="en-ZA" dirty="0" err="1"/>
              <a:t>Sissing</a:t>
            </a:r>
            <a:r>
              <a:rPr lang="en-ZA" dirty="0"/>
              <a:t> et al.)</a:t>
            </a:r>
          </a:p>
          <a:p>
            <a:endParaRPr lang="en-ZA" dirty="0"/>
          </a:p>
          <a:p>
            <a:r>
              <a:rPr lang="en-ZA" sz="3400" b="1" dirty="0">
                <a:solidFill>
                  <a:srgbClr val="00FF00"/>
                </a:solidFill>
              </a:rPr>
              <a:t>Bioavailability</a:t>
            </a:r>
            <a:endParaRPr lang="en-ZA" b="1" dirty="0">
              <a:solidFill>
                <a:srgbClr val="00FF00"/>
              </a:solidFill>
            </a:endParaRPr>
          </a:p>
          <a:p>
            <a:pPr lvl="1"/>
            <a:r>
              <a:rPr lang="en-ZA" dirty="0"/>
              <a:t>2008 – in Pigs (</a:t>
            </a:r>
            <a:r>
              <a:rPr lang="en-ZA" dirty="0" err="1"/>
              <a:t>Kreuz</a:t>
            </a:r>
            <a:r>
              <a:rPr lang="en-ZA" dirty="0"/>
              <a:t> et al.)</a:t>
            </a:r>
          </a:p>
          <a:p>
            <a:pPr lvl="1"/>
            <a:r>
              <a:rPr lang="en-ZA" dirty="0"/>
              <a:t>2009 – in Humans (</a:t>
            </a:r>
            <a:r>
              <a:rPr lang="en-ZA" dirty="0" err="1"/>
              <a:t>Stalmach</a:t>
            </a:r>
            <a:r>
              <a:rPr lang="en-ZA" dirty="0"/>
              <a:t> et al.)</a:t>
            </a:r>
          </a:p>
          <a:p>
            <a:pPr lvl="1"/>
            <a:r>
              <a:rPr lang="en-ZA" dirty="0"/>
              <a:t>2011 – in Humans (</a:t>
            </a:r>
            <a:r>
              <a:rPr lang="en-ZA" dirty="0" err="1"/>
              <a:t>Breiter</a:t>
            </a:r>
            <a:r>
              <a:rPr lang="en-ZA" dirty="0"/>
              <a:t> et al.)</a:t>
            </a:r>
          </a:p>
          <a:p>
            <a:endParaRPr lang="en-ZA" dirty="0"/>
          </a:p>
          <a:p>
            <a:r>
              <a:rPr lang="en-ZA" sz="3400" b="1" dirty="0"/>
              <a:t>Transport across Epithelium Layers </a:t>
            </a:r>
          </a:p>
          <a:p>
            <a:pPr lvl="1"/>
            <a:r>
              <a:rPr lang="en-ZA" dirty="0"/>
              <a:t>2008 – (Huang et al.)</a:t>
            </a:r>
          </a:p>
          <a:p>
            <a:endParaRPr lang="en-ZA" dirty="0"/>
          </a:p>
          <a:p>
            <a:r>
              <a:rPr lang="en-ZA" sz="3400" b="1" dirty="0">
                <a:solidFill>
                  <a:srgbClr val="00FF00"/>
                </a:solidFill>
              </a:rPr>
              <a:t>Stimulates Glucose Uptake </a:t>
            </a:r>
          </a:p>
          <a:p>
            <a:pPr lvl="1"/>
            <a:r>
              <a:rPr lang="en-ZA" dirty="0"/>
              <a:t>2009 – + Insulin Secretion (Kawano et al.)</a:t>
            </a:r>
          </a:p>
          <a:p>
            <a:pPr lvl="1"/>
            <a:r>
              <a:rPr lang="en-ZA" dirty="0"/>
              <a:t>2012 – (Muller et al.)</a:t>
            </a:r>
          </a:p>
          <a:p>
            <a:pPr lvl="1"/>
            <a:r>
              <a:rPr lang="en-ZA" dirty="0"/>
              <a:t>2013 – + Mitochondrial Activity, ATP Production (</a:t>
            </a:r>
            <a:r>
              <a:rPr lang="en-ZA" dirty="0" err="1"/>
              <a:t>Mazibuko</a:t>
            </a:r>
            <a:r>
              <a:rPr lang="en-ZA" dirty="0"/>
              <a:t> et al.)</a:t>
            </a:r>
          </a:p>
          <a:p>
            <a:pPr lvl="1"/>
            <a:r>
              <a:rPr lang="en-ZA" dirty="0"/>
              <a:t>2013 – + Glut 4 Translocation, AMPK Activation. Reduction in Hepatic Enzymes, Reduction in </a:t>
            </a:r>
            <a:r>
              <a:rPr lang="en-ZA" dirty="0" err="1"/>
              <a:t>Lipogenesis</a:t>
            </a:r>
            <a:r>
              <a:rPr lang="en-ZA" dirty="0"/>
              <a:t> and Glucose Production (Son et al.)</a:t>
            </a:r>
          </a:p>
          <a:p>
            <a:endParaRPr lang="en-ZA" dirty="0"/>
          </a:p>
          <a:p>
            <a:r>
              <a:rPr lang="en-ZA" sz="3400" b="1" dirty="0">
                <a:solidFill>
                  <a:srgbClr val="00FF00"/>
                </a:solidFill>
              </a:rPr>
              <a:t>Cardiac Protection Against Ischemia Reperfusion</a:t>
            </a:r>
            <a:r>
              <a:rPr lang="en-ZA" sz="3400" b="1" dirty="0"/>
              <a:t> </a:t>
            </a:r>
          </a:p>
          <a:p>
            <a:pPr lvl="1"/>
            <a:r>
              <a:rPr lang="en-ZA" dirty="0"/>
              <a:t>2011 – (</a:t>
            </a:r>
            <a:r>
              <a:rPr lang="en-ZA" dirty="0" err="1"/>
              <a:t>Pantsi</a:t>
            </a:r>
            <a:r>
              <a:rPr lang="en-ZA" dirty="0"/>
              <a:t> et al.)</a:t>
            </a:r>
          </a:p>
          <a:p>
            <a:pPr marL="36576" indent="0">
              <a:buNone/>
            </a:pPr>
            <a:endParaRPr lang="en-ZA" dirty="0"/>
          </a:p>
          <a:p>
            <a:r>
              <a:rPr lang="en-ZA" sz="3400" b="1" dirty="0"/>
              <a:t>Inhibits Xanthine Oxidase, Lowers Plasma Uric Acid Levels </a:t>
            </a:r>
          </a:p>
          <a:p>
            <a:pPr lvl="1"/>
            <a:r>
              <a:rPr lang="en-ZA" dirty="0"/>
              <a:t>2013 – (Kondo et al.)</a:t>
            </a:r>
          </a:p>
          <a:p>
            <a:endParaRPr lang="en-ZA" dirty="0"/>
          </a:p>
        </p:txBody>
      </p:sp>
      <p:sp>
        <p:nvSpPr>
          <p:cNvPr id="9" name="Rectangle 8"/>
          <p:cNvSpPr/>
          <p:nvPr/>
        </p:nvSpPr>
        <p:spPr>
          <a:xfrm>
            <a:off x="152400" y="1672223"/>
            <a:ext cx="2467956" cy="338554"/>
          </a:xfrm>
          <a:prstGeom prst="rect">
            <a:avLst/>
          </a:prstGeom>
        </p:spPr>
        <p:txBody>
          <a:bodyPr wrap="square">
            <a:spAutoFit/>
          </a:bodyPr>
          <a:lstStyle/>
          <a:p>
            <a:r>
              <a:rPr lang="en-ZA" sz="1600" b="1" dirty="0"/>
              <a:t>     Antioxidant Activity </a:t>
            </a:r>
          </a:p>
        </p:txBody>
      </p:sp>
      <p:sp>
        <p:nvSpPr>
          <p:cNvPr id="10" name="Rectangle 9"/>
          <p:cNvSpPr/>
          <p:nvPr/>
        </p:nvSpPr>
        <p:spPr>
          <a:xfrm>
            <a:off x="4431506" y="1968500"/>
            <a:ext cx="1854995" cy="338554"/>
          </a:xfrm>
          <a:prstGeom prst="rect">
            <a:avLst/>
          </a:prstGeom>
        </p:spPr>
        <p:txBody>
          <a:bodyPr wrap="square">
            <a:spAutoFit/>
          </a:bodyPr>
          <a:lstStyle/>
          <a:p>
            <a:r>
              <a:rPr lang="en-ZA" sz="1600" b="1" dirty="0"/>
              <a:t>     Bioavailability</a:t>
            </a:r>
          </a:p>
        </p:txBody>
      </p:sp>
      <p:sp>
        <p:nvSpPr>
          <p:cNvPr id="11" name="Rectangle 10"/>
          <p:cNvSpPr/>
          <p:nvPr/>
        </p:nvSpPr>
        <p:spPr>
          <a:xfrm>
            <a:off x="4428331" y="3441700"/>
            <a:ext cx="3119765" cy="338554"/>
          </a:xfrm>
          <a:prstGeom prst="rect">
            <a:avLst/>
          </a:prstGeom>
        </p:spPr>
        <p:txBody>
          <a:bodyPr wrap="none">
            <a:spAutoFit/>
          </a:bodyPr>
          <a:lstStyle/>
          <a:p>
            <a:r>
              <a:rPr lang="en-ZA" sz="1600" b="1" dirty="0"/>
              <a:t>     Stimulates Glucose Uptake</a:t>
            </a:r>
          </a:p>
        </p:txBody>
      </p:sp>
      <p:sp>
        <p:nvSpPr>
          <p:cNvPr id="12" name="Rectangle 11"/>
          <p:cNvSpPr/>
          <p:nvPr/>
        </p:nvSpPr>
        <p:spPr>
          <a:xfrm>
            <a:off x="4431506" y="4711700"/>
            <a:ext cx="4035464" cy="338554"/>
          </a:xfrm>
          <a:prstGeom prst="rect">
            <a:avLst/>
          </a:prstGeom>
        </p:spPr>
        <p:txBody>
          <a:bodyPr wrap="none">
            <a:spAutoFit/>
          </a:bodyPr>
          <a:lstStyle/>
          <a:p>
            <a:r>
              <a:rPr lang="en-ZA" sz="1600" b="1" dirty="0"/>
              <a:t>     Cardiac Protection Against Ischemia</a:t>
            </a:r>
          </a:p>
        </p:txBody>
      </p:sp>
      <p:sp>
        <p:nvSpPr>
          <p:cNvPr id="13" name="Rectangle 12"/>
          <p:cNvSpPr/>
          <p:nvPr/>
        </p:nvSpPr>
        <p:spPr>
          <a:xfrm>
            <a:off x="4719637" y="4906585"/>
            <a:ext cx="1380506" cy="338554"/>
          </a:xfrm>
          <a:prstGeom prst="rect">
            <a:avLst/>
          </a:prstGeom>
        </p:spPr>
        <p:txBody>
          <a:bodyPr wrap="none">
            <a:spAutoFit/>
          </a:bodyPr>
          <a:lstStyle/>
          <a:p>
            <a:r>
              <a:rPr lang="en-ZA" sz="1600" b="1" dirty="0"/>
              <a:t>Reperfusion</a:t>
            </a:r>
          </a:p>
        </p:txBody>
      </p:sp>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LR"/>
          <p:cNvSpPr/>
          <p:nvPr/>
        </p:nvSpPr>
        <p:spPr>
          <a:xfrm>
            <a:off x="0" y="6667500"/>
            <a:ext cx="4572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L"/>
          <p:cNvSpPr/>
          <p:nvPr/>
        </p:nvSpPr>
        <p:spPr>
          <a:xfrm>
            <a:off x="4572000" y="6667500"/>
            <a:ext cx="4572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93853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30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1500"/>
                                        <p:tgtEl>
                                          <p:spTgt spid="3">
                                            <p:txEl>
                                              <p:pRg st="4" end="4"/>
                                            </p:txEl>
                                          </p:spTgt>
                                        </p:tgtEl>
                                      </p:cBhvr>
                                    </p:animEffect>
                                  </p:childTnLst>
                                </p:cTn>
                              </p:par>
                              <p:par>
                                <p:cTn id="8" presetID="22" presetClass="exit" presetSubtype="4" fill="hold" grpId="0" nodeType="withEffect">
                                  <p:stCondLst>
                                    <p:cond delay="3000"/>
                                  </p:stCondLst>
                                  <p:childTnLst>
                                    <p:animEffect transition="out" filter="wipe(down)">
                                      <p:cBhvr>
                                        <p:cTn id="9" dur="1500"/>
                                        <p:tgtEl>
                                          <p:spTgt spid="9"/>
                                        </p:tgtEl>
                                      </p:cBhvr>
                                    </p:animEffect>
                                    <p:set>
                                      <p:cBhvr>
                                        <p:cTn id="10" dur="1" fill="hold">
                                          <p:stCondLst>
                                            <p:cond delay="1499"/>
                                          </p:stCondLst>
                                        </p:cTn>
                                        <p:tgtEl>
                                          <p:spTgt spid="9"/>
                                        </p:tgtEl>
                                        <p:attrNameLst>
                                          <p:attrName>style.visibility</p:attrName>
                                        </p:attrNameLst>
                                      </p:cBhvr>
                                      <p:to>
                                        <p:strVal val="hidden"/>
                                      </p:to>
                                    </p:set>
                                  </p:childTnLst>
                                </p:cTn>
                              </p:par>
                            </p:childTnLst>
                          </p:cTn>
                        </p:par>
                        <p:par>
                          <p:cTn id="11" fill="hold">
                            <p:stCondLst>
                              <p:cond delay="4500"/>
                            </p:stCondLst>
                            <p:childTnLst>
                              <p:par>
                                <p:cTn id="12" presetID="22" presetClass="entr" presetSubtype="4" fill="hold" nodeType="after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wipe(down)">
                                      <p:cBhvr>
                                        <p:cTn id="14" dur="1500"/>
                                        <p:tgtEl>
                                          <p:spTgt spid="4">
                                            <p:txEl>
                                              <p:pRg st="6" end="6"/>
                                            </p:txEl>
                                          </p:spTgt>
                                        </p:tgtEl>
                                      </p:cBhvr>
                                    </p:animEffect>
                                  </p:childTnLst>
                                </p:cTn>
                              </p:par>
                              <p:par>
                                <p:cTn id="15" presetID="22" presetClass="exit" presetSubtype="4" fill="hold" grpId="0" nodeType="withEffect">
                                  <p:stCondLst>
                                    <p:cond delay="0"/>
                                  </p:stCondLst>
                                  <p:childTnLst>
                                    <p:animEffect transition="out" filter="wipe(down)">
                                      <p:cBhvr>
                                        <p:cTn id="16" dur="1500"/>
                                        <p:tgtEl>
                                          <p:spTgt spid="10"/>
                                        </p:tgtEl>
                                      </p:cBhvr>
                                    </p:animEffect>
                                    <p:set>
                                      <p:cBhvr>
                                        <p:cTn id="17" dur="1" fill="hold">
                                          <p:stCondLst>
                                            <p:cond delay="1499"/>
                                          </p:stCondLst>
                                        </p:cTn>
                                        <p:tgtEl>
                                          <p:spTgt spid="10"/>
                                        </p:tgtEl>
                                        <p:attrNameLst>
                                          <p:attrName>style.visibility</p:attrName>
                                        </p:attrNameLst>
                                      </p:cBhvr>
                                      <p:to>
                                        <p:strVal val="hidden"/>
                                      </p:to>
                                    </p:set>
                                  </p:childTnLst>
                                </p:cTn>
                              </p:par>
                            </p:childTnLst>
                          </p:cTn>
                        </p:par>
                        <p:par>
                          <p:cTn id="18" fill="hold">
                            <p:stCondLst>
                              <p:cond delay="6000"/>
                            </p:stCondLst>
                            <p:childTnLst>
                              <p:par>
                                <p:cTn id="19" presetID="22" presetClass="entr" presetSubtype="4" fill="hold" nodeType="afterEffect">
                                  <p:stCondLst>
                                    <p:cond delay="0"/>
                                  </p:stCondLst>
                                  <p:childTnLst>
                                    <p:set>
                                      <p:cBhvr>
                                        <p:cTn id="20" dur="1" fill="hold">
                                          <p:stCondLst>
                                            <p:cond delay="0"/>
                                          </p:stCondLst>
                                        </p:cTn>
                                        <p:tgtEl>
                                          <p:spTgt spid="4">
                                            <p:txEl>
                                              <p:pRg st="14" end="14"/>
                                            </p:txEl>
                                          </p:spTgt>
                                        </p:tgtEl>
                                        <p:attrNameLst>
                                          <p:attrName>style.visibility</p:attrName>
                                        </p:attrNameLst>
                                      </p:cBhvr>
                                      <p:to>
                                        <p:strVal val="visible"/>
                                      </p:to>
                                    </p:set>
                                    <p:animEffect transition="in" filter="wipe(down)">
                                      <p:cBhvr>
                                        <p:cTn id="21" dur="1500"/>
                                        <p:tgtEl>
                                          <p:spTgt spid="4">
                                            <p:txEl>
                                              <p:pRg st="14" end="14"/>
                                            </p:txEl>
                                          </p:spTgt>
                                        </p:tgtEl>
                                      </p:cBhvr>
                                    </p:animEffect>
                                  </p:childTnLst>
                                </p:cTn>
                              </p:par>
                              <p:par>
                                <p:cTn id="22" presetID="22" presetClass="exit" presetSubtype="4" fill="hold" nodeType="withEffect">
                                  <p:stCondLst>
                                    <p:cond delay="0"/>
                                  </p:stCondLst>
                                  <p:childTnLst>
                                    <p:animEffect transition="out" filter="wipe(down)">
                                      <p:cBhvr>
                                        <p:cTn id="23" dur="1500"/>
                                        <p:tgtEl>
                                          <p:spTgt spid="11">
                                            <p:txEl>
                                              <p:pRg st="0" end="0"/>
                                            </p:txEl>
                                          </p:spTgt>
                                        </p:tgtEl>
                                      </p:cBhvr>
                                    </p:animEffect>
                                    <p:set>
                                      <p:cBhvr>
                                        <p:cTn id="24" dur="1" fill="hold">
                                          <p:stCondLst>
                                            <p:cond delay="1499"/>
                                          </p:stCondLst>
                                        </p:cTn>
                                        <p:tgtEl>
                                          <p:spTgt spid="11">
                                            <p:txEl>
                                              <p:pRg st="0" end="0"/>
                                            </p:txEl>
                                          </p:spTgt>
                                        </p:tgtEl>
                                        <p:attrNameLst>
                                          <p:attrName>style.visibility</p:attrName>
                                        </p:attrNameLst>
                                      </p:cBhvr>
                                      <p:to>
                                        <p:strVal val="hidden"/>
                                      </p:to>
                                    </p:set>
                                  </p:childTnLst>
                                </p:cTn>
                              </p:par>
                            </p:childTnLst>
                          </p:cTn>
                        </p:par>
                        <p:par>
                          <p:cTn id="25" fill="hold">
                            <p:stCondLst>
                              <p:cond delay="7500"/>
                            </p:stCondLst>
                            <p:childTnLst>
                              <p:par>
                                <p:cTn id="26" presetID="22" presetClass="entr" presetSubtype="4" fill="hold" nodeType="afterEffect">
                                  <p:stCondLst>
                                    <p:cond delay="0"/>
                                  </p:stCondLst>
                                  <p:childTnLst>
                                    <p:set>
                                      <p:cBhvr>
                                        <p:cTn id="27" dur="1" fill="hold">
                                          <p:stCondLst>
                                            <p:cond delay="0"/>
                                          </p:stCondLst>
                                        </p:cTn>
                                        <p:tgtEl>
                                          <p:spTgt spid="4">
                                            <p:txEl>
                                              <p:pRg st="20" end="20"/>
                                            </p:txEl>
                                          </p:spTgt>
                                        </p:tgtEl>
                                        <p:attrNameLst>
                                          <p:attrName>style.visibility</p:attrName>
                                        </p:attrNameLst>
                                      </p:cBhvr>
                                      <p:to>
                                        <p:strVal val="visible"/>
                                      </p:to>
                                    </p:set>
                                    <p:animEffect transition="in" filter="wipe(down)">
                                      <p:cBhvr>
                                        <p:cTn id="28" dur="1500"/>
                                        <p:tgtEl>
                                          <p:spTgt spid="4">
                                            <p:txEl>
                                              <p:pRg st="20" end="20"/>
                                            </p:txEl>
                                          </p:spTgt>
                                        </p:tgtEl>
                                      </p:cBhvr>
                                    </p:animEffect>
                                  </p:childTnLst>
                                </p:cTn>
                              </p:par>
                              <p:par>
                                <p:cTn id="29" presetID="22" presetClass="exit" presetSubtype="4" fill="hold" grpId="0" nodeType="withEffect">
                                  <p:stCondLst>
                                    <p:cond delay="800"/>
                                  </p:stCondLst>
                                  <p:childTnLst>
                                    <p:animEffect transition="out" filter="wipe(down)">
                                      <p:cBhvr>
                                        <p:cTn id="30" dur="700"/>
                                        <p:tgtEl>
                                          <p:spTgt spid="12"/>
                                        </p:tgtEl>
                                      </p:cBhvr>
                                    </p:animEffect>
                                    <p:set>
                                      <p:cBhvr>
                                        <p:cTn id="31" dur="1" fill="hold">
                                          <p:stCondLst>
                                            <p:cond delay="699"/>
                                          </p:stCondLst>
                                        </p:cTn>
                                        <p:tgtEl>
                                          <p:spTgt spid="12"/>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1500"/>
                                        <p:tgtEl>
                                          <p:spTgt spid="13"/>
                                        </p:tgtEl>
                                      </p:cBhvr>
                                    </p:animEffect>
                                    <p:set>
                                      <p:cBhvr>
                                        <p:cTn id="34" dur="1" fill="hold">
                                          <p:stCondLst>
                                            <p:cond delay="1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115568"/>
            <a:ext cx="8991600" cy="4267200"/>
          </a:xfrm>
        </p:spPr>
        <p:txBody>
          <a:bodyPr>
            <a:noAutofit/>
          </a:bodyPr>
          <a:lstStyle/>
          <a:p>
            <a:r>
              <a:rPr lang="en-ZA" sz="3200" b="1" dirty="0"/>
              <a:t>1.	Can </a:t>
            </a:r>
            <a:r>
              <a:rPr lang="en-ZA" sz="3200" b="1" dirty="0" err="1"/>
              <a:t>Aspalathin</a:t>
            </a:r>
            <a:r>
              <a:rPr lang="en-ZA" sz="3200" b="1" dirty="0"/>
              <a:t> induce Glucose Uptake 	in both healthy and compromised heart 	cells?</a:t>
            </a:r>
          </a:p>
          <a:p>
            <a:endParaRPr lang="en-ZA" sz="3200" b="1" dirty="0"/>
          </a:p>
          <a:p>
            <a:r>
              <a:rPr lang="en-ZA" sz="3200" b="1" dirty="0"/>
              <a:t>2.	If so, through which cellular mechanism 	does this occur?</a:t>
            </a:r>
          </a:p>
        </p:txBody>
      </p:sp>
      <p:sp>
        <p:nvSpPr>
          <p:cNvPr id="8" name="Title 1"/>
          <p:cNvSpPr txBox="1">
            <a:spLocks/>
          </p:cNvSpPr>
          <p:nvPr/>
        </p:nvSpPr>
        <p:spPr>
          <a:xfrm>
            <a:off x="0" y="0"/>
            <a:ext cx="9144000" cy="1143000"/>
          </a:xfrm>
          <a:prstGeom prst="rect">
            <a:avLst/>
          </a:prstGeom>
        </p:spPr>
        <p:txBody>
          <a:bodyPr vert="horz" lIns="45720" tIns="0" rIns="45720" bIns="0" anchor="t">
            <a:noAutofit/>
          </a:bodyPr>
          <a:lstStyle>
            <a:lvl1pPr algn="l" rtl="0" eaLnBrk="1" latinLnBrk="0" hangingPunct="1">
              <a:spcBef>
                <a:spcPct val="0"/>
              </a:spcBef>
              <a:buNone/>
              <a:defRPr kumimoji="0" sz="4200" b="1" kern="1200"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ZA" sz="8000" dirty="0">
                <a:ln w="5000" cmpd="sng">
                  <a:solidFill>
                    <a:schemeClr val="bg1"/>
                  </a:solidFill>
                  <a:prstDash val="solid"/>
                </a:ln>
                <a:solidFill>
                  <a:srgbClr val="FF0000"/>
                </a:solidFill>
                <a:latin typeface="+mn-lt"/>
              </a:rPr>
              <a:t>AIMS</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4735286"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4735286" y="6667500"/>
            <a:ext cx="4408714"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807458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467600" cy="1143000"/>
          </a:xfrm>
        </p:spPr>
        <p:txBody>
          <a:bodyPr/>
          <a:lstStyle/>
          <a:p>
            <a:pPr algn="ctr"/>
            <a:r>
              <a:rPr lang="en-ZA" b="1" dirty="0">
                <a:latin typeface="+mn-lt"/>
              </a:rPr>
              <a:t>OUTLINE OF TALK</a:t>
            </a:r>
          </a:p>
        </p:txBody>
      </p:sp>
      <p:sp>
        <p:nvSpPr>
          <p:cNvPr id="3" name="Content Placeholder 2"/>
          <p:cNvSpPr>
            <a:spLocks noGrp="1"/>
          </p:cNvSpPr>
          <p:nvPr>
            <p:ph idx="1"/>
          </p:nvPr>
        </p:nvSpPr>
        <p:spPr>
          <a:xfrm>
            <a:off x="457200" y="1600200"/>
            <a:ext cx="7924800" cy="4525963"/>
          </a:xfrm>
        </p:spPr>
        <p:txBody>
          <a:bodyPr>
            <a:normAutofit fontScale="92500" lnSpcReduction="10000"/>
          </a:bodyPr>
          <a:lstStyle/>
          <a:p>
            <a:r>
              <a:rPr lang="en-ZA" dirty="0"/>
              <a:t>The Growing Problem: Diabetes Type 2</a:t>
            </a:r>
          </a:p>
          <a:p>
            <a:pPr lvl="1"/>
            <a:r>
              <a:rPr lang="en-ZA" dirty="0"/>
              <a:t>Statistics</a:t>
            </a:r>
          </a:p>
          <a:p>
            <a:pPr lvl="1"/>
            <a:r>
              <a:rPr lang="en-ZA" dirty="0"/>
              <a:t>Treatment Options</a:t>
            </a:r>
          </a:p>
          <a:p>
            <a:r>
              <a:rPr lang="en-ZA" dirty="0" err="1"/>
              <a:t>Aspalathin</a:t>
            </a:r>
            <a:r>
              <a:rPr lang="en-ZA" dirty="0"/>
              <a:t> and it’s ANTI-Diabetic Properties</a:t>
            </a:r>
          </a:p>
          <a:p>
            <a:pPr lvl="1"/>
            <a:r>
              <a:rPr lang="en-ZA" dirty="0"/>
              <a:t>Rooibos</a:t>
            </a:r>
          </a:p>
          <a:p>
            <a:pPr lvl="1"/>
            <a:r>
              <a:rPr lang="en-ZA" dirty="0"/>
              <a:t>Research History</a:t>
            </a:r>
          </a:p>
          <a:p>
            <a:r>
              <a:rPr lang="en-ZA" dirty="0"/>
              <a:t>Experimental Setup</a:t>
            </a:r>
          </a:p>
          <a:p>
            <a:pPr lvl="1"/>
            <a:r>
              <a:rPr lang="en-ZA" dirty="0"/>
              <a:t>Animal and Cell Models</a:t>
            </a:r>
          </a:p>
          <a:p>
            <a:pPr lvl="1"/>
            <a:r>
              <a:rPr lang="en-ZA" dirty="0" err="1"/>
              <a:t>Cardiomyocyte</a:t>
            </a:r>
            <a:r>
              <a:rPr lang="en-ZA" dirty="0"/>
              <a:t> Isolation and Cell Signalling</a:t>
            </a:r>
          </a:p>
          <a:p>
            <a:r>
              <a:rPr lang="en-ZA" dirty="0"/>
              <a:t>Preliminary Results</a:t>
            </a:r>
          </a:p>
          <a:p>
            <a:pPr lvl="1"/>
            <a:endParaRPr lang="en-ZA" dirty="0"/>
          </a:p>
        </p:txBody>
      </p:sp>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489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489857" y="6667500"/>
            <a:ext cx="8654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39759277"/>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14300" y="1866900"/>
            <a:ext cx="9372600" cy="3124200"/>
          </a:xfrm>
        </p:spPr>
        <p:txBody>
          <a:bodyPr>
            <a:noAutofit/>
          </a:bodyPr>
          <a:lstStyle/>
          <a:p>
            <a:pPr algn="ctr"/>
            <a:r>
              <a:rPr lang="en-ZA" sz="8800" b="1" dirty="0">
                <a:ln>
                  <a:solidFill>
                    <a:schemeClr val="bg1"/>
                  </a:solidFill>
                </a:ln>
                <a:solidFill>
                  <a:srgbClr val="FF0000"/>
                </a:solidFill>
              </a:rPr>
              <a:t>EXPERIMENTAL PROCEDURE</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4898572"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4898572" y="6667500"/>
            <a:ext cx="4245428"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876801788"/>
      </p:ext>
    </p:extLst>
  </p:cSld>
  <p:clrMapOvr>
    <a:masterClrMapping/>
  </p:clrMapOvr>
  <mc:AlternateContent xmlns:mc="http://schemas.openxmlformats.org/markup-compatibility/2006" xmlns:p14="http://schemas.microsoft.com/office/powerpoint/2010/main">
    <mc:Choice Requires="p14">
      <p:transition spd="slow" p14:dur="2000" advClick="0" advTm="0">
        <p14:reveal/>
      </p:transition>
    </mc:Choice>
    <mc:Fallback xmlns="">
      <p:transition spd="slow" advClick="0" advTm="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ws.labome.com/figure/te-113-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2971800"/>
            <a:ext cx="3810000" cy="168592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p:cNvSpPr>
            <a:spLocks noGrp="1"/>
          </p:cNvSpPr>
          <p:nvPr>
            <p:ph idx="1"/>
          </p:nvPr>
        </p:nvSpPr>
        <p:spPr>
          <a:xfrm>
            <a:off x="457200" y="1295400"/>
            <a:ext cx="7467600" cy="4830763"/>
          </a:xfrm>
        </p:spPr>
        <p:txBody>
          <a:bodyPr/>
          <a:lstStyle/>
          <a:p>
            <a:r>
              <a:rPr lang="en-ZA" sz="2400" b="1" dirty="0"/>
              <a:t>Young Rats (&gt;220g; &gt;10 weeks)</a:t>
            </a:r>
          </a:p>
          <a:p>
            <a:r>
              <a:rPr lang="en-ZA" sz="2400" b="1" dirty="0"/>
              <a:t>HFD Rats (Obese and Insulin-Resistant Rats)</a:t>
            </a:r>
          </a:p>
          <a:p>
            <a:pPr marL="704088" lvl="2" indent="-384048">
              <a:buSzPct val="80000"/>
              <a:buFont typeface="Wingdings 2"/>
              <a:buChar char=""/>
            </a:pPr>
            <a:r>
              <a:rPr lang="en-ZA" sz="1800" b="1" dirty="0"/>
              <a:t>16 Week – 30 Week Diet</a:t>
            </a:r>
          </a:p>
          <a:p>
            <a:r>
              <a:rPr lang="en-ZA" sz="2400" b="1" dirty="0"/>
              <a:t>Control Rats (Age-matched to HFD Rats)</a:t>
            </a:r>
            <a:endParaRPr lang="en-ZA" b="1" dirty="0"/>
          </a:p>
          <a:p>
            <a:endParaRPr lang="en-ZA" b="1" dirty="0"/>
          </a:p>
        </p:txBody>
      </p:sp>
      <p:graphicFrame>
        <p:nvGraphicFramePr>
          <p:cNvPr id="12" name="Content Placeholder 5"/>
          <p:cNvGraphicFramePr>
            <a:graphicFrameLocks/>
          </p:cNvGraphicFramePr>
          <p:nvPr>
            <p:extLst>
              <p:ext uri="{D42A27DB-BD31-4B8C-83A1-F6EECF244321}">
                <p14:modId xmlns:p14="http://schemas.microsoft.com/office/powerpoint/2010/main" val="4065601604"/>
              </p:ext>
            </p:extLst>
          </p:nvPr>
        </p:nvGraphicFramePr>
        <p:xfrm>
          <a:off x="152401" y="4821158"/>
          <a:ext cx="8883805" cy="1584413"/>
        </p:xfrm>
        <a:graphic>
          <a:graphicData uri="http://schemas.openxmlformats.org/drawingml/2006/table">
            <a:tbl>
              <a:tblPr firstRow="1" bandRow="1">
                <a:tableStyleId>{AF606853-7671-496A-8E4F-DF71F8EC918B}</a:tableStyleId>
              </a:tblPr>
              <a:tblGrid>
                <a:gridCol w="1981199">
                  <a:extLst>
                    <a:ext uri="{9D8B030D-6E8A-4147-A177-3AD203B41FA5}">
                      <a16:colId xmlns:a16="http://schemas.microsoft.com/office/drawing/2014/main" val="20000"/>
                    </a:ext>
                  </a:extLst>
                </a:gridCol>
                <a:gridCol w="1290528">
                  <a:extLst>
                    <a:ext uri="{9D8B030D-6E8A-4147-A177-3AD203B41FA5}">
                      <a16:colId xmlns:a16="http://schemas.microsoft.com/office/drawing/2014/main" val="20001"/>
                    </a:ext>
                  </a:extLst>
                </a:gridCol>
                <a:gridCol w="1280941">
                  <a:extLst>
                    <a:ext uri="{9D8B030D-6E8A-4147-A177-3AD203B41FA5}">
                      <a16:colId xmlns:a16="http://schemas.microsoft.com/office/drawing/2014/main" val="20002"/>
                    </a:ext>
                  </a:extLst>
                </a:gridCol>
                <a:gridCol w="1192849">
                  <a:extLst>
                    <a:ext uri="{9D8B030D-6E8A-4147-A177-3AD203B41FA5}">
                      <a16:colId xmlns:a16="http://schemas.microsoft.com/office/drawing/2014/main" val="20003"/>
                    </a:ext>
                  </a:extLst>
                </a:gridCol>
                <a:gridCol w="845334">
                  <a:extLst>
                    <a:ext uri="{9D8B030D-6E8A-4147-A177-3AD203B41FA5}">
                      <a16:colId xmlns:a16="http://schemas.microsoft.com/office/drawing/2014/main" val="20004"/>
                    </a:ext>
                  </a:extLst>
                </a:gridCol>
                <a:gridCol w="1011845">
                  <a:extLst>
                    <a:ext uri="{9D8B030D-6E8A-4147-A177-3AD203B41FA5}">
                      <a16:colId xmlns:a16="http://schemas.microsoft.com/office/drawing/2014/main" val="20005"/>
                    </a:ext>
                  </a:extLst>
                </a:gridCol>
                <a:gridCol w="1281109">
                  <a:extLst>
                    <a:ext uri="{9D8B030D-6E8A-4147-A177-3AD203B41FA5}">
                      <a16:colId xmlns:a16="http://schemas.microsoft.com/office/drawing/2014/main" val="20006"/>
                    </a:ext>
                  </a:extLst>
                </a:gridCol>
              </a:tblGrid>
              <a:tr h="554707">
                <a:tc>
                  <a:txBody>
                    <a:bodyPr/>
                    <a:lstStyle/>
                    <a:p>
                      <a:pPr algn="l" fontAlgn="b"/>
                      <a:r>
                        <a:rPr lang="en-ZA" sz="1200" u="none" strike="noStrike" dirty="0">
                          <a:effectLst/>
                        </a:rPr>
                        <a:t> </a:t>
                      </a:r>
                      <a:endParaRPr lang="en-ZA" sz="1200" b="0" i="0" u="none" strike="noStrike" dirty="0">
                        <a:solidFill>
                          <a:srgbClr val="000000"/>
                        </a:solidFill>
                        <a:effectLst/>
                        <a:latin typeface="Calibri"/>
                      </a:endParaRPr>
                    </a:p>
                  </a:txBody>
                  <a:tcPr marL="9525" marR="9525" marT="9525" marB="0" anchor="b"/>
                </a:tc>
                <a:tc>
                  <a:txBody>
                    <a:bodyPr/>
                    <a:lstStyle/>
                    <a:p>
                      <a:pPr algn="ctr" fontAlgn="auto"/>
                      <a:r>
                        <a:rPr lang="en-ZA" sz="1600" u="none" strike="noStrike" dirty="0">
                          <a:effectLst/>
                        </a:rPr>
                        <a:t>Fat </a:t>
                      </a:r>
                    </a:p>
                    <a:p>
                      <a:pPr algn="ctr" fontAlgn="auto"/>
                      <a:r>
                        <a:rPr lang="en-ZA" sz="1600" u="none" strike="noStrike" dirty="0">
                          <a:effectLst/>
                        </a:rPr>
                        <a:t>(g/100g)</a:t>
                      </a:r>
                      <a:endParaRPr lang="en-ZA" sz="1600" b="1" i="0" u="none" strike="noStrike" dirty="0">
                        <a:solidFill>
                          <a:srgbClr val="000000"/>
                        </a:solidFill>
                        <a:effectLst/>
                        <a:latin typeface="Calibri"/>
                      </a:endParaRPr>
                    </a:p>
                  </a:txBody>
                  <a:tcPr marL="9525" marR="9525" marT="9525" marB="0" anchor="b"/>
                </a:tc>
                <a:tc>
                  <a:txBody>
                    <a:bodyPr/>
                    <a:lstStyle/>
                    <a:p>
                      <a:pPr algn="ctr" fontAlgn="auto"/>
                      <a:r>
                        <a:rPr lang="en-ZA" sz="1600" u="none" strike="noStrike" dirty="0">
                          <a:effectLst/>
                        </a:rPr>
                        <a:t>Cholesterol </a:t>
                      </a:r>
                    </a:p>
                    <a:p>
                      <a:pPr algn="ctr" fontAlgn="auto"/>
                      <a:r>
                        <a:rPr lang="en-ZA" sz="1600" u="none" strike="noStrike" dirty="0">
                          <a:effectLst/>
                        </a:rPr>
                        <a:t>(mg/100g)</a:t>
                      </a:r>
                      <a:endParaRPr lang="en-ZA" sz="1600" b="1" i="0" u="none" strike="noStrike" dirty="0">
                        <a:solidFill>
                          <a:srgbClr val="000000"/>
                        </a:solidFill>
                        <a:effectLst/>
                        <a:latin typeface="Calibri"/>
                      </a:endParaRPr>
                    </a:p>
                  </a:txBody>
                  <a:tcPr marL="9525" marR="9525" marT="9525" marB="0" anchor="b"/>
                </a:tc>
                <a:tc>
                  <a:txBody>
                    <a:bodyPr/>
                    <a:lstStyle/>
                    <a:p>
                      <a:pPr algn="ctr" fontAlgn="auto"/>
                      <a:r>
                        <a:rPr lang="en-ZA" sz="1600" u="none" strike="noStrike" dirty="0">
                          <a:effectLst/>
                        </a:rPr>
                        <a:t>Protein </a:t>
                      </a:r>
                    </a:p>
                    <a:p>
                      <a:pPr algn="ctr" fontAlgn="auto"/>
                      <a:r>
                        <a:rPr lang="en-ZA" sz="1600" u="none" strike="noStrike" dirty="0">
                          <a:effectLst/>
                        </a:rPr>
                        <a:t>(%)</a:t>
                      </a:r>
                      <a:endParaRPr lang="en-ZA" sz="1600" b="1" i="0" u="none" strike="noStrike" dirty="0">
                        <a:solidFill>
                          <a:srgbClr val="000000"/>
                        </a:solidFill>
                        <a:effectLst/>
                        <a:latin typeface="Calibri"/>
                      </a:endParaRPr>
                    </a:p>
                  </a:txBody>
                  <a:tcPr marL="9525" marR="9525" marT="9525" marB="0" anchor="b"/>
                </a:tc>
                <a:tc>
                  <a:txBody>
                    <a:bodyPr/>
                    <a:lstStyle/>
                    <a:p>
                      <a:pPr algn="ctr" fontAlgn="auto"/>
                      <a:r>
                        <a:rPr lang="en-ZA" sz="1600" u="none" strike="noStrike" dirty="0">
                          <a:effectLst/>
                        </a:rPr>
                        <a:t>CHO</a:t>
                      </a:r>
                    </a:p>
                    <a:p>
                      <a:pPr algn="ctr" fontAlgn="auto"/>
                      <a:r>
                        <a:rPr lang="en-ZA" sz="1600" u="none" strike="noStrike" dirty="0">
                          <a:effectLst/>
                        </a:rPr>
                        <a:t>(%)</a:t>
                      </a:r>
                      <a:endParaRPr lang="en-ZA" sz="1600" b="1" i="0" u="none" strike="noStrike" dirty="0">
                        <a:solidFill>
                          <a:srgbClr val="000000"/>
                        </a:solidFill>
                        <a:effectLst/>
                        <a:latin typeface="Calibri"/>
                      </a:endParaRPr>
                    </a:p>
                  </a:txBody>
                  <a:tcPr marL="9525" marR="9525" marT="9525" marB="0" anchor="b"/>
                </a:tc>
                <a:tc>
                  <a:txBody>
                    <a:bodyPr/>
                    <a:lstStyle/>
                    <a:p>
                      <a:pPr algn="ctr" fontAlgn="auto"/>
                      <a:r>
                        <a:rPr lang="en-ZA" sz="1600" u="none" strike="noStrike" dirty="0">
                          <a:effectLst/>
                        </a:rPr>
                        <a:t>Sugar</a:t>
                      </a:r>
                    </a:p>
                    <a:p>
                      <a:pPr algn="ctr" fontAlgn="auto"/>
                      <a:r>
                        <a:rPr lang="en-ZA" sz="1600" u="none" strike="noStrike" dirty="0">
                          <a:effectLst/>
                        </a:rPr>
                        <a:t>(g/100g)</a:t>
                      </a:r>
                      <a:endParaRPr lang="en-ZA" sz="1600" b="1" i="0" u="none" strike="noStrike" dirty="0">
                        <a:solidFill>
                          <a:srgbClr val="000000"/>
                        </a:solidFill>
                        <a:effectLst/>
                        <a:latin typeface="Calibri"/>
                      </a:endParaRPr>
                    </a:p>
                  </a:txBody>
                  <a:tcPr marL="9525" marR="9525" marT="9525" marB="0" anchor="b"/>
                </a:tc>
                <a:tc>
                  <a:txBody>
                    <a:bodyPr/>
                    <a:lstStyle/>
                    <a:p>
                      <a:pPr algn="ctr" fontAlgn="auto"/>
                      <a:r>
                        <a:rPr lang="en-ZA" sz="1600" u="none" strike="noStrike" dirty="0">
                          <a:effectLst/>
                        </a:rPr>
                        <a:t>Energy </a:t>
                      </a:r>
                    </a:p>
                    <a:p>
                      <a:pPr algn="ctr" fontAlgn="auto"/>
                      <a:r>
                        <a:rPr lang="en-ZA" sz="1600" u="none" strike="noStrike" dirty="0">
                          <a:effectLst/>
                        </a:rPr>
                        <a:t>(kJ/100g)</a:t>
                      </a:r>
                      <a:endParaRPr lang="en-ZA" sz="16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471541">
                <a:tc>
                  <a:txBody>
                    <a:bodyPr/>
                    <a:lstStyle/>
                    <a:p>
                      <a:pPr algn="l" fontAlgn="b"/>
                      <a:r>
                        <a:rPr lang="en-ZA" sz="1800" b="1" u="none" strike="noStrike" dirty="0">
                          <a:effectLst/>
                        </a:rPr>
                        <a:t>Control</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800" b="1" u="none" strike="noStrike" dirty="0">
                          <a:effectLst/>
                        </a:rPr>
                        <a:t>4.8</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800" b="1" u="none" strike="noStrike" dirty="0">
                          <a:effectLst/>
                        </a:rPr>
                        <a:t>3</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800" b="1" u="none" strike="noStrike" dirty="0">
                          <a:effectLst/>
                        </a:rPr>
                        <a:t>17.1</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800" b="1" u="none" strike="noStrike" dirty="0">
                          <a:effectLst/>
                        </a:rPr>
                        <a:t>34.6</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800" b="1" u="none" strike="noStrike" dirty="0">
                          <a:effectLst/>
                        </a:rPr>
                        <a:t>6.6</a:t>
                      </a:r>
                      <a:endParaRPr lang="en-ZA" sz="1800" b="1" i="0" u="none" strike="noStrike" dirty="0">
                        <a:solidFill>
                          <a:srgbClr val="000000"/>
                        </a:solidFill>
                        <a:effectLst/>
                        <a:latin typeface="Calibri"/>
                      </a:endParaRPr>
                    </a:p>
                  </a:txBody>
                  <a:tcPr marL="9525" marR="9525" marT="9525" marB="0" anchor="b"/>
                </a:tc>
                <a:tc>
                  <a:txBody>
                    <a:bodyPr/>
                    <a:lstStyle/>
                    <a:p>
                      <a:pPr algn="ctr" fontAlgn="b"/>
                      <a:r>
                        <a:rPr lang="en-ZA" sz="1800" b="1" u="none" strike="noStrike" dirty="0">
                          <a:effectLst/>
                        </a:rPr>
                        <a:t>1272</a:t>
                      </a:r>
                      <a:endParaRPr lang="en-ZA" sz="18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77193">
                <a:tc>
                  <a:txBody>
                    <a:bodyPr/>
                    <a:lstStyle/>
                    <a:p>
                      <a:pPr algn="l" fontAlgn="b"/>
                      <a:r>
                        <a:rPr lang="en-ZA" sz="1800" b="1" u="none" strike="noStrike" dirty="0">
                          <a:solidFill>
                            <a:schemeClr val="bg1"/>
                          </a:solidFill>
                          <a:effectLst/>
                        </a:rPr>
                        <a:t>High-Fat, </a:t>
                      </a:r>
                    </a:p>
                    <a:p>
                      <a:pPr algn="l" fontAlgn="b"/>
                      <a:r>
                        <a:rPr lang="en-ZA" sz="1800" b="1" u="none" strike="noStrike" dirty="0">
                          <a:solidFill>
                            <a:schemeClr val="bg1"/>
                          </a:solidFill>
                          <a:effectLst/>
                        </a:rPr>
                        <a:t>High Caloric Diet</a:t>
                      </a:r>
                      <a:endParaRPr lang="en-ZA" sz="1800" b="1" i="0" u="none" strike="noStrike" dirty="0">
                        <a:solidFill>
                          <a:schemeClr val="bg1"/>
                        </a:solidFill>
                        <a:effectLst/>
                        <a:latin typeface="Calibri"/>
                      </a:endParaRPr>
                    </a:p>
                  </a:txBody>
                  <a:tcPr marL="9525" marR="9525" marT="9525" marB="0" anchor="b"/>
                </a:tc>
                <a:tc>
                  <a:txBody>
                    <a:bodyPr/>
                    <a:lstStyle/>
                    <a:p>
                      <a:pPr algn="ctr" fontAlgn="b"/>
                      <a:r>
                        <a:rPr lang="en-ZA" sz="1800" b="1" u="none" strike="noStrike" dirty="0">
                          <a:solidFill>
                            <a:srgbClr val="FFFF00"/>
                          </a:solidFill>
                          <a:effectLst/>
                        </a:rPr>
                        <a:t>11.5</a:t>
                      </a:r>
                      <a:endParaRPr lang="en-ZA" sz="1800" b="1" i="0" u="none" strike="noStrike" dirty="0">
                        <a:solidFill>
                          <a:srgbClr val="FFFF00"/>
                        </a:solidFill>
                        <a:effectLst/>
                        <a:latin typeface="Calibri"/>
                      </a:endParaRPr>
                    </a:p>
                  </a:txBody>
                  <a:tcPr marL="9525" marR="9525" marT="9525" marB="0" anchor="b"/>
                </a:tc>
                <a:tc>
                  <a:txBody>
                    <a:bodyPr/>
                    <a:lstStyle/>
                    <a:p>
                      <a:pPr algn="ctr" fontAlgn="b"/>
                      <a:r>
                        <a:rPr lang="en-ZA" sz="1800" b="1" u="none" strike="noStrike" dirty="0">
                          <a:solidFill>
                            <a:schemeClr val="bg1"/>
                          </a:solidFill>
                          <a:effectLst/>
                        </a:rPr>
                        <a:t>13</a:t>
                      </a:r>
                      <a:endParaRPr lang="en-ZA" sz="1800" b="1" i="0" u="none" strike="noStrike" dirty="0">
                        <a:solidFill>
                          <a:schemeClr val="bg1"/>
                        </a:solidFill>
                        <a:effectLst/>
                        <a:latin typeface="Calibri"/>
                      </a:endParaRPr>
                    </a:p>
                  </a:txBody>
                  <a:tcPr marL="9525" marR="9525" marT="9525" marB="0" anchor="b"/>
                </a:tc>
                <a:tc>
                  <a:txBody>
                    <a:bodyPr/>
                    <a:lstStyle/>
                    <a:p>
                      <a:pPr algn="ctr" fontAlgn="b"/>
                      <a:r>
                        <a:rPr lang="en-ZA" sz="1800" b="1" u="none" strike="noStrike" dirty="0">
                          <a:solidFill>
                            <a:schemeClr val="bg1"/>
                          </a:solidFill>
                          <a:effectLst/>
                        </a:rPr>
                        <a:t>8.3</a:t>
                      </a:r>
                      <a:endParaRPr lang="en-ZA" sz="1800" b="1" i="0" u="none" strike="noStrike" dirty="0">
                        <a:solidFill>
                          <a:schemeClr val="bg1"/>
                        </a:solidFill>
                        <a:effectLst/>
                        <a:latin typeface="Calibri"/>
                      </a:endParaRPr>
                    </a:p>
                  </a:txBody>
                  <a:tcPr marL="9525" marR="9525" marT="9525" marB="0" anchor="b"/>
                </a:tc>
                <a:tc>
                  <a:txBody>
                    <a:bodyPr/>
                    <a:lstStyle/>
                    <a:p>
                      <a:pPr algn="ctr" fontAlgn="b"/>
                      <a:r>
                        <a:rPr lang="en-ZA" sz="1800" b="1" u="none" strike="noStrike" dirty="0">
                          <a:solidFill>
                            <a:schemeClr val="bg1"/>
                          </a:solidFill>
                          <a:effectLst/>
                        </a:rPr>
                        <a:t>42</a:t>
                      </a:r>
                      <a:endParaRPr lang="en-ZA" sz="1800" b="1" i="0" u="none" strike="noStrike" dirty="0">
                        <a:solidFill>
                          <a:schemeClr val="bg1"/>
                        </a:solidFill>
                        <a:effectLst/>
                        <a:latin typeface="Calibri"/>
                      </a:endParaRPr>
                    </a:p>
                  </a:txBody>
                  <a:tcPr marL="9525" marR="9525" marT="9525" marB="0" anchor="b"/>
                </a:tc>
                <a:tc>
                  <a:txBody>
                    <a:bodyPr/>
                    <a:lstStyle/>
                    <a:p>
                      <a:pPr algn="ctr" fontAlgn="b"/>
                      <a:r>
                        <a:rPr lang="en-ZA" sz="1800" b="1" u="none" strike="noStrike" dirty="0">
                          <a:solidFill>
                            <a:srgbClr val="FFFF00"/>
                          </a:solidFill>
                          <a:effectLst/>
                        </a:rPr>
                        <a:t>24.4</a:t>
                      </a:r>
                      <a:endParaRPr lang="en-ZA" sz="1800" b="1" i="0" u="none" strike="noStrike" dirty="0">
                        <a:solidFill>
                          <a:srgbClr val="FFFF00"/>
                        </a:solidFill>
                        <a:effectLst/>
                        <a:latin typeface="Calibri"/>
                      </a:endParaRPr>
                    </a:p>
                  </a:txBody>
                  <a:tcPr marL="9525" marR="9525" marT="9525" marB="0" anchor="b"/>
                </a:tc>
                <a:tc>
                  <a:txBody>
                    <a:bodyPr/>
                    <a:lstStyle/>
                    <a:p>
                      <a:pPr algn="ctr" fontAlgn="b"/>
                      <a:r>
                        <a:rPr lang="en-ZA" sz="1800" b="1" u="none" strike="noStrike" dirty="0">
                          <a:solidFill>
                            <a:schemeClr val="bg1"/>
                          </a:solidFill>
                          <a:effectLst/>
                        </a:rPr>
                        <a:t>1354</a:t>
                      </a:r>
                      <a:endParaRPr lang="en-ZA" sz="1800" b="1" i="0" u="none" strike="noStrike" dirty="0">
                        <a:solidFill>
                          <a:schemeClr val="bg1"/>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sp>
        <p:nvSpPr>
          <p:cNvPr id="11"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WISTAR RAT MODEL</a:t>
            </a:r>
          </a:p>
        </p:txBody>
      </p:sp>
      <p:sp>
        <p:nvSpPr>
          <p:cNvPr id="6"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LR"/>
          <p:cNvSpPr/>
          <p:nvPr/>
        </p:nvSpPr>
        <p:spPr>
          <a:xfrm>
            <a:off x="0" y="6667500"/>
            <a:ext cx="5061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L"/>
          <p:cNvSpPr/>
          <p:nvPr/>
        </p:nvSpPr>
        <p:spPr>
          <a:xfrm>
            <a:off x="5061857" y="6667500"/>
            <a:ext cx="4082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7058219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576" y="1090802"/>
            <a:ext cx="5535168" cy="539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0" y="0"/>
            <a:ext cx="9144000" cy="1143000"/>
          </a:xfrm>
        </p:spPr>
        <p:txBody>
          <a:bodyPr/>
          <a:lstStyle/>
          <a:p>
            <a:pPr algn="ctr"/>
            <a:r>
              <a:rPr lang="en-ZA" b="1" dirty="0">
                <a:latin typeface="+mn-lt"/>
              </a:rPr>
              <a:t>CARDIOMYOCYTE ISOLATION</a:t>
            </a:r>
          </a:p>
        </p:txBody>
      </p:sp>
      <p:pic>
        <p:nvPicPr>
          <p:cNvPr id="5" name="Picture 2" descr="http://physrev.physiology.org/content/physrev/88/4/1567/F4.large.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6333744" y="1090802"/>
            <a:ext cx="1914173" cy="5396789"/>
          </a:xfrm>
          <a:prstGeom prst="rect">
            <a:avLst/>
          </a:prstGeom>
          <a:noFill/>
          <a:extLst>
            <a:ext uri="{909E8E84-426E-40DD-AFC4-6F175D3DCCD1}">
              <a14:hiddenFill xmlns:a14="http://schemas.microsoft.com/office/drawing/2010/main">
                <a:solidFill>
                  <a:srgbClr val="FFFFFF"/>
                </a:solidFill>
              </a14:hiddenFill>
            </a:ext>
          </a:extLst>
        </p:spPr>
      </p:pic>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5225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5225143" y="6667500"/>
            <a:ext cx="3918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56012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pic>
        <p:nvPicPr>
          <p:cNvPr id="2050" name="Picture 2" descr="http://www2.bren.ucsb.edu/~keller/images/Beckman_scintill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43000"/>
            <a:ext cx="9144001" cy="500591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52400" y="0"/>
            <a:ext cx="9448800" cy="1143000"/>
          </a:xfrm>
          <a:prstGeom prst="rect">
            <a:avLst/>
          </a:prstGeom>
        </p:spPr>
        <p:txBody>
          <a:bodyPr vert="horz" lIns="45720" rIns="45720" anchor="ctr">
            <a:normAutofit fontScale="925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2-DEOXY-[</a:t>
            </a:r>
            <a:r>
              <a:rPr lang="en-ZA" b="1" baseline="30000" dirty="0">
                <a:latin typeface="+mn-lt"/>
              </a:rPr>
              <a:t>3</a:t>
            </a:r>
            <a:r>
              <a:rPr lang="en-ZA" b="1" dirty="0">
                <a:latin typeface="+mn-lt"/>
              </a:rPr>
              <a:t>H]-GLUCOSE UPTAKE</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5388428"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5388428" y="6667500"/>
            <a:ext cx="3755572"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559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 name="Rectangle 15"/>
          <p:cNvSpPr/>
          <p:nvPr/>
        </p:nvSpPr>
        <p:spPr>
          <a:xfrm>
            <a:off x="7192934" y="1457547"/>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graphicFrame>
        <p:nvGraphicFramePr>
          <p:cNvPr id="6" name="Object 5"/>
          <p:cNvGraphicFramePr>
            <a:graphicFrameLocks noChangeAspect="1"/>
          </p:cNvGraphicFramePr>
          <p:nvPr>
            <p:extLst>
              <p:ext uri="{D42A27DB-BD31-4B8C-83A1-F6EECF244321}">
                <p14:modId xmlns:p14="http://schemas.microsoft.com/office/powerpoint/2010/main" val="2672719948"/>
              </p:ext>
            </p:extLst>
          </p:nvPr>
        </p:nvGraphicFramePr>
        <p:xfrm>
          <a:off x="849630" y="146050"/>
          <a:ext cx="7181850" cy="6554370"/>
        </p:xfrm>
        <a:graphic>
          <a:graphicData uri="http://schemas.openxmlformats.org/presentationml/2006/ole">
            <mc:AlternateContent xmlns:mc="http://schemas.openxmlformats.org/markup-compatibility/2006">
              <mc:Choice xmlns:v="urn:schemas-microsoft-com:vml" Requires="v">
                <p:oleObj name="Prism Project" r:id="rId3" imgW="3672000" imgH="3348000" progId="Prism5.Document">
                  <p:embed/>
                </p:oleObj>
              </mc:Choice>
              <mc:Fallback>
                <p:oleObj name="Prism Project" r:id="rId3" imgW="3672000" imgH="3348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30" y="146050"/>
                        <a:ext cx="7181850" cy="6554370"/>
                      </a:xfrm>
                      <a:prstGeom prst="rect">
                        <a:avLst/>
                      </a:prstGeom>
                      <a:noFill/>
                    </p:spPr>
                  </p:pic>
                </p:oleObj>
              </mc:Fallback>
            </mc:AlternateContent>
          </a:graphicData>
        </a:graphic>
      </p:graphicFrame>
      <p:sp>
        <p:nvSpPr>
          <p:cNvPr id="14" name="TextBox 13"/>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5551714"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5551714" y="6667500"/>
            <a:ext cx="3592286"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49966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5" name="Rectangle 14"/>
          <p:cNvSpPr/>
          <p:nvPr/>
        </p:nvSpPr>
        <p:spPr>
          <a:xfrm>
            <a:off x="7192934" y="1457547"/>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N=1</a:t>
            </a:r>
          </a:p>
        </p:txBody>
      </p:sp>
      <p:graphicFrame>
        <p:nvGraphicFramePr>
          <p:cNvPr id="6" name="Object 5"/>
          <p:cNvGraphicFramePr>
            <a:graphicFrameLocks noChangeAspect="1"/>
          </p:cNvGraphicFramePr>
          <p:nvPr>
            <p:extLst>
              <p:ext uri="{D42A27DB-BD31-4B8C-83A1-F6EECF244321}">
                <p14:modId xmlns:p14="http://schemas.microsoft.com/office/powerpoint/2010/main" val="1645175072"/>
              </p:ext>
            </p:extLst>
          </p:nvPr>
        </p:nvGraphicFramePr>
        <p:xfrm>
          <a:off x="648526" y="597408"/>
          <a:ext cx="7808306" cy="5748528"/>
        </p:xfrm>
        <a:graphic>
          <a:graphicData uri="http://schemas.openxmlformats.org/presentationml/2006/ole">
            <mc:AlternateContent xmlns:mc="http://schemas.openxmlformats.org/markup-compatibility/2006">
              <mc:Choice xmlns:v="urn:schemas-microsoft-com:vml" Requires="v">
                <p:oleObj name="Prism Project" r:id="rId3" imgW="4608000" imgH="3384000" progId="Prism5.Document">
                  <p:embed/>
                </p:oleObj>
              </mc:Choice>
              <mc:Fallback>
                <p:oleObj name="Prism Project" r:id="rId3" imgW="4608000" imgH="3384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526" y="597408"/>
                        <a:ext cx="7808306" cy="5748528"/>
                      </a:xfrm>
                      <a:prstGeom prst="rect">
                        <a:avLst/>
                      </a:prstGeom>
                      <a:noFill/>
                    </p:spPr>
                  </p:pic>
                </p:oleObj>
              </mc:Fallback>
            </mc:AlternateContent>
          </a:graphicData>
        </a:graphic>
      </p:graphicFrame>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5715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5715000" y="6667500"/>
            <a:ext cx="3429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162945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 name="Rectangle 15"/>
          <p:cNvSpPr/>
          <p:nvPr/>
        </p:nvSpPr>
        <p:spPr>
          <a:xfrm>
            <a:off x="7192934" y="1457547"/>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graphicFrame>
        <p:nvGraphicFramePr>
          <p:cNvPr id="6" name="Object 5"/>
          <p:cNvGraphicFramePr>
            <a:graphicFrameLocks noChangeAspect="1"/>
          </p:cNvGraphicFramePr>
          <p:nvPr>
            <p:extLst>
              <p:ext uri="{D42A27DB-BD31-4B8C-83A1-F6EECF244321}">
                <p14:modId xmlns:p14="http://schemas.microsoft.com/office/powerpoint/2010/main" val="415707103"/>
              </p:ext>
            </p:extLst>
          </p:nvPr>
        </p:nvGraphicFramePr>
        <p:xfrm>
          <a:off x="1408175" y="115825"/>
          <a:ext cx="6489693" cy="6437468"/>
        </p:xfrm>
        <a:graphic>
          <a:graphicData uri="http://schemas.openxmlformats.org/presentationml/2006/ole">
            <mc:AlternateContent xmlns:mc="http://schemas.openxmlformats.org/markup-compatibility/2006">
              <mc:Choice xmlns:v="urn:schemas-microsoft-com:vml" Requires="v">
                <p:oleObj name="Prism Project" r:id="rId3" imgW="4536000" imgH="4500000" progId="Prism5.Document">
                  <p:embed/>
                </p:oleObj>
              </mc:Choice>
              <mc:Fallback>
                <p:oleObj name="Prism Project" r:id="rId3" imgW="4536000" imgH="4500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175" y="115825"/>
                        <a:ext cx="6489693" cy="6437468"/>
                      </a:xfrm>
                      <a:prstGeom prst="rect">
                        <a:avLst/>
                      </a:prstGeom>
                      <a:noFill/>
                    </p:spPr>
                  </p:pic>
                </p:oleObj>
              </mc:Fallback>
            </mc:AlternateContent>
          </a:graphicData>
        </a:graphic>
      </p:graphicFrame>
      <p:sp>
        <p:nvSpPr>
          <p:cNvPr id="20" name="TextBox 19"/>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5878286"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5878286" y="6667500"/>
            <a:ext cx="3265714"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11812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graphicFrame>
        <p:nvGraphicFramePr>
          <p:cNvPr id="4" name="Object 3"/>
          <p:cNvGraphicFramePr>
            <a:graphicFrameLocks noChangeAspect="1"/>
          </p:cNvGraphicFramePr>
          <p:nvPr>
            <p:extLst>
              <p:ext uri="{D42A27DB-BD31-4B8C-83A1-F6EECF244321}">
                <p14:modId xmlns:p14="http://schemas.microsoft.com/office/powerpoint/2010/main" val="3281920564"/>
              </p:ext>
            </p:extLst>
          </p:nvPr>
        </p:nvGraphicFramePr>
        <p:xfrm>
          <a:off x="0" y="817594"/>
          <a:ext cx="7391400" cy="3330986"/>
        </p:xfrm>
        <a:graphic>
          <a:graphicData uri="http://schemas.openxmlformats.org/presentationml/2006/ole">
            <mc:AlternateContent xmlns:mc="http://schemas.openxmlformats.org/markup-compatibility/2006">
              <mc:Choice xmlns:v="urn:schemas-microsoft-com:vml" Requires="v">
                <p:oleObj name="Prism Project" r:id="rId3" imgW="6876000" imgH="3096000" progId="Prism5.Document">
                  <p:embed/>
                </p:oleObj>
              </mc:Choice>
              <mc:Fallback>
                <p:oleObj name="Prism Project" r:id="rId3" imgW="6876000" imgH="3096000" progId="Prism5.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17594"/>
                        <a:ext cx="7391400" cy="3330986"/>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26561017"/>
              </p:ext>
            </p:extLst>
          </p:nvPr>
        </p:nvGraphicFramePr>
        <p:xfrm>
          <a:off x="5410200" y="3759327"/>
          <a:ext cx="3381375" cy="2990850"/>
        </p:xfrm>
        <a:graphic>
          <a:graphicData uri="http://schemas.openxmlformats.org/presentationml/2006/ole">
            <mc:AlternateContent xmlns:mc="http://schemas.openxmlformats.org/markup-compatibility/2006">
              <mc:Choice xmlns:v="urn:schemas-microsoft-com:vml" Requires="v">
                <p:oleObj name="Prism Project" r:id="rId5" imgW="3384000" imgH="2988000" progId="Prism5.Document">
                  <p:embed/>
                </p:oleObj>
              </mc:Choice>
              <mc:Fallback>
                <p:oleObj name="Prism Project" r:id="rId5" imgW="3384000" imgH="2988000" progId="Prism5.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3759327"/>
                        <a:ext cx="3381375" cy="299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sp>
        <p:nvSpPr>
          <p:cNvPr id="12" name="Rectangle 11"/>
          <p:cNvSpPr/>
          <p:nvPr/>
        </p:nvSpPr>
        <p:spPr>
          <a:xfrm>
            <a:off x="8305800" y="4114800"/>
            <a:ext cx="9604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N=20</a:t>
            </a:r>
          </a:p>
        </p:txBody>
      </p:sp>
      <p:sp>
        <p:nvSpPr>
          <p:cNvPr id="13"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LR"/>
          <p:cNvSpPr/>
          <p:nvPr/>
        </p:nvSpPr>
        <p:spPr>
          <a:xfrm>
            <a:off x="0" y="6667500"/>
            <a:ext cx="6041572"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L"/>
          <p:cNvSpPr/>
          <p:nvPr/>
        </p:nvSpPr>
        <p:spPr>
          <a:xfrm>
            <a:off x="6041572" y="6667500"/>
            <a:ext cx="3102428"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solidFill>
                  <a:schemeClr val="bg1"/>
                </a:solidFill>
                <a:latin typeface="+mn-lt"/>
              </a:rPr>
              <a:t>HYPERGLYCEMIC HFD RATS</a:t>
            </a:r>
          </a:p>
        </p:txBody>
      </p:sp>
      <p:sp>
        <p:nvSpPr>
          <p:cNvPr id="18" name="Rectangle 17"/>
          <p:cNvSpPr/>
          <p:nvPr/>
        </p:nvSpPr>
        <p:spPr>
          <a:xfrm>
            <a:off x="7192934" y="1457547"/>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N=10</a:t>
            </a:r>
          </a:p>
        </p:txBody>
      </p:sp>
    </p:spTree>
    <p:extLst>
      <p:ext uri="{BB962C8B-B14F-4D97-AF65-F5344CB8AC3E}">
        <p14:creationId xmlns:p14="http://schemas.microsoft.com/office/powerpoint/2010/main" val="779642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graphicFrame>
        <p:nvGraphicFramePr>
          <p:cNvPr id="4" name="Object 3"/>
          <p:cNvGraphicFramePr>
            <a:graphicFrameLocks noChangeAspect="1"/>
          </p:cNvGraphicFramePr>
          <p:nvPr>
            <p:extLst>
              <p:ext uri="{D42A27DB-BD31-4B8C-83A1-F6EECF244321}">
                <p14:modId xmlns:p14="http://schemas.microsoft.com/office/powerpoint/2010/main" val="2019668622"/>
              </p:ext>
            </p:extLst>
          </p:nvPr>
        </p:nvGraphicFramePr>
        <p:xfrm>
          <a:off x="804889" y="838200"/>
          <a:ext cx="4595077" cy="3226223"/>
        </p:xfrm>
        <a:graphic>
          <a:graphicData uri="http://schemas.openxmlformats.org/presentationml/2006/ole">
            <mc:AlternateContent xmlns:mc="http://schemas.openxmlformats.org/markup-compatibility/2006">
              <mc:Choice xmlns:v="urn:schemas-microsoft-com:vml" Requires="v">
                <p:oleObj name="Prism Project" r:id="rId3" imgW="4464000" imgH="3132000" progId="Prism5.Document">
                  <p:embed/>
                </p:oleObj>
              </mc:Choice>
              <mc:Fallback>
                <p:oleObj name="Prism Project" r:id="rId3" imgW="4464000" imgH="3132000" progId="Prism5.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889" y="838200"/>
                        <a:ext cx="4595077" cy="3226223"/>
                      </a:xfrm>
                      <a:prstGeom prst="rect">
                        <a:avLst/>
                      </a:prstGeom>
                      <a:no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92139822"/>
              </p:ext>
            </p:extLst>
          </p:nvPr>
        </p:nvGraphicFramePr>
        <p:xfrm>
          <a:off x="5029199" y="835152"/>
          <a:ext cx="4140445" cy="3280024"/>
        </p:xfrm>
        <a:graphic>
          <a:graphicData uri="http://schemas.openxmlformats.org/presentationml/2006/ole">
            <mc:AlternateContent xmlns:mc="http://schemas.openxmlformats.org/markup-compatibility/2006">
              <mc:Choice xmlns:v="urn:schemas-microsoft-com:vml" Requires="v">
                <p:oleObj name="Prism Project" r:id="rId5" imgW="3996000" imgH="3168000" progId="Prism5.Document">
                  <p:embed/>
                </p:oleObj>
              </mc:Choice>
              <mc:Fallback>
                <p:oleObj name="Prism Project" r:id="rId5" imgW="3996000" imgH="3168000" progId="Prism5.Document">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199" y="835152"/>
                        <a:ext cx="4140445" cy="3280024"/>
                      </a:xfrm>
                      <a:prstGeom prst="rect">
                        <a:avLst/>
                      </a:prstGeom>
                      <a:noFill/>
                    </p:spPr>
                  </p:pic>
                </p:oleObj>
              </mc:Fallback>
            </mc:AlternateContent>
          </a:graphicData>
        </a:graphic>
      </p:graphicFrame>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7" name="Object 6"/>
          <p:cNvGraphicFramePr>
            <a:graphicFrameLocks noChangeAspect="1"/>
          </p:cNvGraphicFramePr>
          <p:nvPr>
            <p:extLst>
              <p:ext uri="{D42A27DB-BD31-4B8C-83A1-F6EECF244321}">
                <p14:modId xmlns:p14="http://schemas.microsoft.com/office/powerpoint/2010/main" val="3900765501"/>
              </p:ext>
            </p:extLst>
          </p:nvPr>
        </p:nvGraphicFramePr>
        <p:xfrm>
          <a:off x="3055494" y="3810000"/>
          <a:ext cx="3097656" cy="2600706"/>
        </p:xfrm>
        <a:graphic>
          <a:graphicData uri="http://schemas.openxmlformats.org/presentationml/2006/ole">
            <mc:AlternateContent xmlns:mc="http://schemas.openxmlformats.org/markup-compatibility/2006">
              <mc:Choice xmlns:v="urn:schemas-microsoft-com:vml" Requires="v">
                <p:oleObj name="Prism Project" r:id="rId7" imgW="3564000" imgH="2988000" progId="Prism5.Document">
                  <p:embed/>
                </p:oleObj>
              </mc:Choice>
              <mc:Fallback>
                <p:oleObj name="Prism Project" r:id="rId7" imgW="3564000" imgH="2988000" progId="Prism5.Document">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5494" y="3810000"/>
                        <a:ext cx="3097656" cy="2600706"/>
                      </a:xfrm>
                      <a:prstGeom prst="rect">
                        <a:avLst/>
                      </a:prstGeom>
                      <a:noFill/>
                    </p:spPr>
                  </p:pic>
                </p:oleObj>
              </mc:Fallback>
            </mc:AlternateContent>
          </a:graphicData>
        </a:graphic>
      </p:graphicFrame>
      <p:sp>
        <p:nvSpPr>
          <p:cNvPr id="8" name="TextBox 7"/>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sp>
        <p:nvSpPr>
          <p:cNvPr id="13" name="Rectangle 12"/>
          <p:cNvSpPr/>
          <p:nvPr/>
        </p:nvSpPr>
        <p:spPr>
          <a:xfrm>
            <a:off x="1653030" y="2047938"/>
            <a:ext cx="1143000"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N=38</a:t>
            </a:r>
          </a:p>
        </p:txBody>
      </p:sp>
      <p:sp>
        <p:nvSpPr>
          <p:cNvPr id="14" name="Rectangle 13"/>
          <p:cNvSpPr/>
          <p:nvPr/>
        </p:nvSpPr>
        <p:spPr>
          <a:xfrm>
            <a:off x="2490216" y="1410906"/>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N=20</a:t>
            </a:r>
          </a:p>
        </p:txBody>
      </p:sp>
      <p:sp>
        <p:nvSpPr>
          <p:cNvPr id="15"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LR"/>
          <p:cNvSpPr/>
          <p:nvPr/>
        </p:nvSpPr>
        <p:spPr>
          <a:xfrm>
            <a:off x="0" y="6667500"/>
            <a:ext cx="6204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L"/>
          <p:cNvSpPr/>
          <p:nvPr/>
        </p:nvSpPr>
        <p:spPr>
          <a:xfrm>
            <a:off x="6204857" y="6667500"/>
            <a:ext cx="2939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solidFill>
                  <a:schemeClr val="bg1"/>
                </a:solidFill>
                <a:latin typeface="+mn-lt"/>
              </a:rPr>
              <a:t>OBESE HFD RATS</a:t>
            </a:r>
          </a:p>
        </p:txBody>
      </p:sp>
    </p:spTree>
    <p:extLst>
      <p:ext uri="{BB962C8B-B14F-4D97-AF65-F5344CB8AC3E}">
        <p14:creationId xmlns:p14="http://schemas.microsoft.com/office/powerpoint/2010/main" val="767738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solidFill>
                  <a:schemeClr val="bg1"/>
                </a:solidFill>
                <a:latin typeface="+mn-lt"/>
              </a:rPr>
              <a:t>INSULIN RESISTANT HFD RATS</a:t>
            </a:r>
          </a:p>
        </p:txBody>
      </p:sp>
      <p:sp>
        <p:nvSpPr>
          <p:cNvPr id="13" name="Rectangle 12"/>
          <p:cNvSpPr/>
          <p:nvPr/>
        </p:nvSpPr>
        <p:spPr>
          <a:xfrm>
            <a:off x="7620000" y="2348232"/>
            <a:ext cx="1280333"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N=4</a:t>
            </a:r>
          </a:p>
        </p:txBody>
      </p:sp>
      <p:sp>
        <p:nvSpPr>
          <p:cNvPr id="14" name="TextBox 13"/>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graphicFrame>
        <p:nvGraphicFramePr>
          <p:cNvPr id="6" name="Object 5"/>
          <p:cNvGraphicFramePr>
            <a:graphicFrameLocks noChangeAspect="1"/>
          </p:cNvGraphicFramePr>
          <p:nvPr>
            <p:extLst>
              <p:ext uri="{D42A27DB-BD31-4B8C-83A1-F6EECF244321}">
                <p14:modId xmlns:p14="http://schemas.microsoft.com/office/powerpoint/2010/main" val="1718280909"/>
              </p:ext>
            </p:extLst>
          </p:nvPr>
        </p:nvGraphicFramePr>
        <p:xfrm>
          <a:off x="914400" y="820075"/>
          <a:ext cx="7630814" cy="5189538"/>
        </p:xfrm>
        <a:graphic>
          <a:graphicData uri="http://schemas.openxmlformats.org/presentationml/2006/ole">
            <mc:AlternateContent xmlns:mc="http://schemas.openxmlformats.org/markup-compatibility/2006">
              <mc:Choice xmlns:v="urn:schemas-microsoft-com:vml" Requires="v">
                <p:oleObj name="Prism Project" r:id="rId3" imgW="4968000" imgH="3384000" progId="Prism5.Document">
                  <p:embed/>
                </p:oleObj>
              </mc:Choice>
              <mc:Fallback>
                <p:oleObj name="Prism Project" r:id="rId3" imgW="4968000" imgH="3384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20075"/>
                        <a:ext cx="7630814" cy="5189538"/>
                      </a:xfrm>
                      <a:prstGeom prst="rect">
                        <a:avLst/>
                      </a:prstGeom>
                      <a:noFill/>
                    </p:spPr>
                  </p:pic>
                </p:oleObj>
              </mc:Fallback>
            </mc:AlternateContent>
          </a:graphicData>
        </a:graphic>
      </p:graphicFrame>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6368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6368143" y="6667500"/>
            <a:ext cx="2775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80276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4338" name="Picture 2" descr="http://fitness.makeupandbeauty.com/wp-content/uploads/2013/06/aboutdiabetes1_600x4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653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653143" y="6667500"/>
            <a:ext cx="8490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92580546"/>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0"/>
            <a:ext cx="9144000" cy="1143000"/>
          </a:xfrm>
          <a:prstGeom prst="rect">
            <a:avLst/>
          </a:prstGeom>
        </p:spPr>
        <p:txBody>
          <a:bodyPr vert="horz" lIns="45720" rIns="45720" anchor="ctr">
            <a:normAutofit fontScale="92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solidFill>
                  <a:schemeClr val="bg1"/>
                </a:solidFill>
                <a:latin typeface="+mn-lt"/>
              </a:rPr>
              <a:t>NO ACUTE ASPALATHIN RESPONSE IN AGED RATS</a:t>
            </a:r>
          </a:p>
        </p:txBody>
      </p:sp>
      <p:sp>
        <p:nvSpPr>
          <p:cNvPr id="13" name="Rectangle 12"/>
          <p:cNvSpPr/>
          <p:nvPr/>
        </p:nvSpPr>
        <p:spPr>
          <a:xfrm>
            <a:off x="7620000" y="2348232"/>
            <a:ext cx="1280333"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sp>
        <p:nvSpPr>
          <p:cNvPr id="14" name="TextBox 13"/>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graphicFrame>
        <p:nvGraphicFramePr>
          <p:cNvPr id="6" name="Object 5"/>
          <p:cNvGraphicFramePr>
            <a:graphicFrameLocks noChangeAspect="1"/>
          </p:cNvGraphicFramePr>
          <p:nvPr>
            <p:extLst>
              <p:ext uri="{D42A27DB-BD31-4B8C-83A1-F6EECF244321}">
                <p14:modId xmlns:p14="http://schemas.microsoft.com/office/powerpoint/2010/main" val="3534771151"/>
              </p:ext>
            </p:extLst>
          </p:nvPr>
        </p:nvGraphicFramePr>
        <p:xfrm>
          <a:off x="895351" y="1243601"/>
          <a:ext cx="7467600" cy="5228637"/>
        </p:xfrm>
        <a:graphic>
          <a:graphicData uri="http://schemas.openxmlformats.org/presentationml/2006/ole">
            <mc:AlternateContent xmlns:mc="http://schemas.openxmlformats.org/markup-compatibility/2006">
              <mc:Choice xmlns:v="urn:schemas-microsoft-com:vml" Requires="v">
                <p:oleObj name="Prism Project" r:id="rId3" imgW="5400000" imgH="3780000" progId="Prism5.Document">
                  <p:embed/>
                </p:oleObj>
              </mc:Choice>
              <mc:Fallback>
                <p:oleObj name="Prism Project" r:id="rId3" imgW="5400000" imgH="3780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1" y="1243601"/>
                        <a:ext cx="7467600" cy="5228637"/>
                      </a:xfrm>
                      <a:prstGeom prst="rect">
                        <a:avLst/>
                      </a:prstGeom>
                      <a:noFill/>
                    </p:spPr>
                  </p:pic>
                </p:oleObj>
              </mc:Fallback>
            </mc:AlternateContent>
          </a:graphicData>
        </a:graphic>
      </p:graphicFrame>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6531428"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6531428" y="6667500"/>
            <a:ext cx="2612572"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53402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304925"/>
            <a:ext cx="6477000" cy="5186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0" y="0"/>
            <a:ext cx="9144000" cy="1143000"/>
          </a:xfrm>
          <a:prstGeom prst="rect">
            <a:avLst/>
          </a:prstGeom>
        </p:spPr>
        <p:txBody>
          <a:bodyPr vert="horz" lIns="45720" rIns="45720" anchor="ctr">
            <a:normAutofit fontScale="850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DIFFERENTIATED H9C2 CARDIOMYOCYTES</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6694715"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6694715" y="6667500"/>
            <a:ext cx="2449285"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038430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0" y="0"/>
            <a:ext cx="9144000" cy="1143000"/>
          </a:xfrm>
        </p:spPr>
        <p:txBody>
          <a:bodyPr>
            <a:normAutofit fontScale="90000"/>
          </a:bodyPr>
          <a:lstStyle/>
          <a:p>
            <a:pPr algn="ctr"/>
            <a:r>
              <a:rPr lang="en-ZA" b="1" dirty="0">
                <a:solidFill>
                  <a:schemeClr val="bg1"/>
                </a:solidFill>
                <a:latin typeface="+mn-lt"/>
              </a:rPr>
              <a:t>ASPALATHIN INDUCES GLUCOSE UPTAKE IN H9C2 CELLS</a:t>
            </a:r>
          </a:p>
        </p:txBody>
      </p:sp>
      <p:sp>
        <p:nvSpPr>
          <p:cNvPr id="15" name="Rectangle 14"/>
          <p:cNvSpPr/>
          <p:nvPr/>
        </p:nvSpPr>
        <p:spPr>
          <a:xfrm>
            <a:off x="7620000" y="2348232"/>
            <a:ext cx="1280333"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N=4</a:t>
            </a:r>
          </a:p>
        </p:txBody>
      </p:sp>
      <p:sp>
        <p:nvSpPr>
          <p:cNvPr id="14" name="TextBox 13"/>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graphicFrame>
        <p:nvGraphicFramePr>
          <p:cNvPr id="6" name="Object 5"/>
          <p:cNvGraphicFramePr>
            <a:graphicFrameLocks noChangeAspect="1"/>
          </p:cNvGraphicFramePr>
          <p:nvPr>
            <p:extLst>
              <p:ext uri="{D42A27DB-BD31-4B8C-83A1-F6EECF244321}">
                <p14:modId xmlns:p14="http://schemas.microsoft.com/office/powerpoint/2010/main" val="459904257"/>
              </p:ext>
            </p:extLst>
          </p:nvPr>
        </p:nvGraphicFramePr>
        <p:xfrm>
          <a:off x="762000" y="1171183"/>
          <a:ext cx="6934200" cy="5155921"/>
        </p:xfrm>
        <a:graphic>
          <a:graphicData uri="http://schemas.openxmlformats.org/presentationml/2006/ole">
            <mc:AlternateContent xmlns:mc="http://schemas.openxmlformats.org/markup-compatibility/2006">
              <mc:Choice xmlns:v="urn:schemas-microsoft-com:vml" Requires="v">
                <p:oleObj name="Prism Project" r:id="rId3" imgW="5040000" imgH="3744000" progId="Prism5.Document">
                  <p:embed/>
                </p:oleObj>
              </mc:Choice>
              <mc:Fallback>
                <p:oleObj name="Prism Project" r:id="rId3" imgW="5040000" imgH="3744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171183"/>
                        <a:ext cx="6934200" cy="5155921"/>
                      </a:xfrm>
                      <a:prstGeom prst="rect">
                        <a:avLst/>
                      </a:prstGeom>
                      <a:noFill/>
                    </p:spPr>
                  </p:pic>
                </p:oleObj>
              </mc:Fallback>
            </mc:AlternateContent>
          </a:graphicData>
        </a:graphic>
      </p:graphicFrame>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6858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6858000" y="6667500"/>
            <a:ext cx="2286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6937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Title 1"/>
          <p:cNvSpPr txBox="1">
            <a:spLocks/>
          </p:cNvSpPr>
          <p:nvPr/>
        </p:nvSpPr>
        <p:spPr>
          <a:xfrm>
            <a:off x="0" y="0"/>
            <a:ext cx="9144000" cy="1143000"/>
          </a:xfrm>
          <a:prstGeom prst="rect">
            <a:avLst/>
          </a:prstGeom>
        </p:spPr>
        <p:txBody>
          <a:bodyPr vert="horz" lIns="45720" rIns="45720" anchor="ctr">
            <a:normAutofit fontScale="77500" lnSpcReduction="20000"/>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solidFill>
                  <a:schemeClr val="bg1"/>
                </a:solidFill>
                <a:latin typeface="+mn-lt"/>
              </a:rPr>
              <a:t>ASPALATHIN INDUCE GLUCOSE UPTAKE IN YOUNG AND CONTROL RATS</a:t>
            </a:r>
          </a:p>
        </p:txBody>
      </p:sp>
      <p:sp>
        <p:nvSpPr>
          <p:cNvPr id="14" name="Rectangle 13"/>
          <p:cNvSpPr/>
          <p:nvPr/>
        </p:nvSpPr>
        <p:spPr>
          <a:xfrm>
            <a:off x="6934200" y="1491342"/>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graphicFrame>
        <p:nvGraphicFramePr>
          <p:cNvPr id="6" name="Object 5"/>
          <p:cNvGraphicFramePr>
            <a:graphicFrameLocks noChangeAspect="1"/>
          </p:cNvGraphicFramePr>
          <p:nvPr>
            <p:extLst>
              <p:ext uri="{D42A27DB-BD31-4B8C-83A1-F6EECF244321}">
                <p14:modId xmlns:p14="http://schemas.microsoft.com/office/powerpoint/2010/main" val="3716950631"/>
              </p:ext>
            </p:extLst>
          </p:nvPr>
        </p:nvGraphicFramePr>
        <p:xfrm>
          <a:off x="105582" y="990600"/>
          <a:ext cx="8650315" cy="5338994"/>
        </p:xfrm>
        <a:graphic>
          <a:graphicData uri="http://schemas.openxmlformats.org/presentationml/2006/ole">
            <mc:AlternateContent xmlns:mc="http://schemas.openxmlformats.org/markup-compatibility/2006">
              <mc:Choice xmlns:v="urn:schemas-microsoft-com:vml" Requires="v">
                <p:oleObj name="Prism Project" r:id="rId3" imgW="6516000" imgH="4284000" progId="Prism5.Document">
                  <p:embed/>
                </p:oleObj>
              </mc:Choice>
              <mc:Fallback>
                <p:oleObj name="Prism Project" r:id="rId3" imgW="6516000" imgH="4284000" progId="Prism5.Document">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2" y="990600"/>
                        <a:ext cx="8650315" cy="5338994"/>
                      </a:xfrm>
                      <a:prstGeom prst="rect">
                        <a:avLst/>
                      </a:prstGeom>
                      <a:noFill/>
                    </p:spPr>
                  </p:pic>
                </p:oleObj>
              </mc:Fallback>
            </mc:AlternateContent>
          </a:graphicData>
        </a:graphic>
      </p:graphicFrame>
      <p:sp>
        <p:nvSpPr>
          <p:cNvPr id="20" name="TextBox 19"/>
          <p:cNvSpPr txBox="1"/>
          <p:nvPr/>
        </p:nvSpPr>
        <p:spPr>
          <a:xfrm>
            <a:off x="152400" y="5290458"/>
            <a:ext cx="1981200" cy="923330"/>
          </a:xfrm>
          <a:prstGeom prst="rect">
            <a:avLst/>
          </a:prstGeom>
          <a:noFill/>
        </p:spPr>
        <p:txBody>
          <a:bodyPr wrap="square" rtlCol="0">
            <a:spAutoFit/>
          </a:bodyPr>
          <a:lstStyle/>
          <a:p>
            <a:pPr algn="ctr"/>
            <a:r>
              <a:rPr lang="en-ZA" b="1" dirty="0">
                <a:solidFill>
                  <a:schemeClr val="bg1"/>
                </a:solidFill>
              </a:rPr>
              <a:t> *** : p&lt;0.001</a:t>
            </a:r>
          </a:p>
          <a:p>
            <a:pPr algn="ctr"/>
            <a:r>
              <a:rPr lang="en-ZA" b="1" dirty="0">
                <a:solidFill>
                  <a:schemeClr val="bg1"/>
                </a:solidFill>
              </a:rPr>
              <a:t>** : p&lt;0.01</a:t>
            </a:r>
          </a:p>
          <a:p>
            <a:pPr algn="ctr"/>
            <a:r>
              <a:rPr lang="en-ZA" b="1" dirty="0">
                <a:solidFill>
                  <a:schemeClr val="bg1"/>
                </a:solidFill>
              </a:rPr>
              <a:t>  * : p&lt;0.05</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7021285"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7021285" y="6667500"/>
            <a:ext cx="2122715"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2457278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virology.ws/wp-content/uploads/2010/07/western_bl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651" y="1048512"/>
            <a:ext cx="7064698" cy="549428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WESTERN BLOTTING</a:t>
            </a:r>
          </a:p>
        </p:txBody>
      </p:sp>
      <p:sp>
        <p:nvSpPr>
          <p:cNvPr id="6"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LR"/>
          <p:cNvSpPr/>
          <p:nvPr/>
        </p:nvSpPr>
        <p:spPr>
          <a:xfrm>
            <a:off x="0" y="6667500"/>
            <a:ext cx="7184572"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L"/>
          <p:cNvSpPr/>
          <p:nvPr/>
        </p:nvSpPr>
        <p:spPr>
          <a:xfrm>
            <a:off x="7184572" y="6667500"/>
            <a:ext cx="1959428"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59865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1026" name="Picture 2" descr="C:\Users\Sybrand\Downloads\pt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618" y="228600"/>
            <a:ext cx="8640763" cy="6192837"/>
          </a:xfrm>
          <a:prstGeom prst="rect">
            <a:avLst/>
          </a:prstGeom>
          <a:noFill/>
          <a:extLst>
            <a:ext uri="{909E8E84-426E-40DD-AFC4-6F175D3DCCD1}">
              <a14:hiddenFill xmlns:a14="http://schemas.microsoft.com/office/drawing/2010/main">
                <a:solidFill>
                  <a:srgbClr val="FFFFFF"/>
                </a:solidFill>
              </a14:hiddenFill>
            </a:ext>
          </a:extLst>
        </p:spPr>
      </p:pic>
      <p:sp>
        <p:nvSpPr>
          <p:cNvPr id="14"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5"/>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2" name="Straight Connector 11"/>
          <p:cNvCxnSpPr/>
          <p:nvPr/>
        </p:nvCxnSpPr>
        <p:spPr>
          <a:xfrm>
            <a:off x="4572000" y="5486400"/>
            <a:ext cx="23622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19600" y="6019800"/>
            <a:ext cx="2667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267200" y="6421437"/>
            <a:ext cx="2978988" cy="2778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LR"/>
          <p:cNvSpPr/>
          <p:nvPr/>
        </p:nvSpPr>
        <p:spPr>
          <a:xfrm>
            <a:off x="0" y="6667500"/>
            <a:ext cx="7347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L"/>
          <p:cNvSpPr/>
          <p:nvPr/>
        </p:nvSpPr>
        <p:spPr>
          <a:xfrm>
            <a:off x="7347857" y="6667500"/>
            <a:ext cx="1796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072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nodeType="withEffect">
                                  <p:stCondLst>
                                    <p:cond delay="35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40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1026" name="Picture 2" descr="http://www.biochemsoctrans.org/bst/031/0162/bst0310162a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18" y="0"/>
            <a:ext cx="8575164" cy="6553200"/>
          </a:xfrm>
          <a:prstGeom prst="rect">
            <a:avLst/>
          </a:prstGeom>
          <a:noFill/>
          <a:extLst>
            <a:ext uri="{909E8E84-426E-40DD-AFC4-6F175D3DCCD1}">
              <a14:hiddenFill xmlns:a14="http://schemas.microsoft.com/office/drawing/2010/main">
                <a:solidFill>
                  <a:srgbClr val="FFFFFF"/>
                </a:solidFill>
              </a14:hiddenFill>
            </a:ext>
          </a:extLst>
        </p:spPr>
      </p:pic>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7511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7511143" y="6667500"/>
            <a:ext cx="1632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543895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3510531" cy="3573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502" y="278537"/>
            <a:ext cx="3659498" cy="359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638050" y="304800"/>
            <a:ext cx="1819021" cy="89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b="1" dirty="0">
                <a:ln w="12700">
                  <a:solidFill>
                    <a:schemeClr val="bg1"/>
                  </a:solidFill>
                  <a:prstDash val="solid"/>
                </a:ln>
                <a:solidFill>
                  <a:schemeClr val="bg1"/>
                </a:solidFill>
                <a:effectLst>
                  <a:outerShdw blurRad="41275" dist="20320" dir="1800000" algn="tl" rotWithShape="0">
                    <a:srgbClr val="000000">
                      <a:alpha val="40000"/>
                    </a:srgbClr>
                  </a:outerShdw>
                </a:effectLst>
              </a:rPr>
              <a:t>PKB</a:t>
            </a:r>
            <a:endPar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sp>
        <p:nvSpPr>
          <p:cNvPr id="12" name="Bent Arrow 11"/>
          <p:cNvSpPr/>
          <p:nvPr/>
        </p:nvSpPr>
        <p:spPr>
          <a:xfrm>
            <a:off x="4946326" y="-43543"/>
            <a:ext cx="1076353" cy="505860"/>
          </a:xfrm>
          <a:prstGeom prst="bentArrow">
            <a:avLst>
              <a:gd name="adj1" fmla="val 33262"/>
              <a:gd name="adj2" fmla="val 50000"/>
              <a:gd name="adj3" fmla="val 50000"/>
              <a:gd name="adj4" fmla="val 55096"/>
            </a:avLst>
          </a:prstGeom>
          <a:scene3d>
            <a:camera prst="orthographicFront"/>
            <a:lightRig rig="threePt" dir="t"/>
          </a:scene3d>
          <a:sp3d prstMaterial="powder">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bg1"/>
                </a:solidFill>
              </a:rPr>
              <a:t>EXPRESSED</a:t>
            </a:r>
            <a:endParaRPr lang="en-ZA" b="1" dirty="0">
              <a:solidFill>
                <a:schemeClr val="bg1"/>
              </a:solidFill>
            </a:endParaRPr>
          </a:p>
        </p:txBody>
      </p:sp>
      <p:sp>
        <p:nvSpPr>
          <p:cNvPr id="14" name="Bent Arrow 13"/>
          <p:cNvSpPr/>
          <p:nvPr/>
        </p:nvSpPr>
        <p:spPr>
          <a:xfrm flipH="1">
            <a:off x="3099873" y="-58783"/>
            <a:ext cx="1076353" cy="505860"/>
          </a:xfrm>
          <a:prstGeom prst="bentArrow">
            <a:avLst>
              <a:gd name="adj1" fmla="val 33262"/>
              <a:gd name="adj2" fmla="val 50000"/>
              <a:gd name="adj3" fmla="val 50000"/>
              <a:gd name="adj4" fmla="val 55096"/>
            </a:avLst>
          </a:prstGeom>
          <a:scene3d>
            <a:camera prst="orthographicFront"/>
            <a:lightRig rig="threePt" dir="t"/>
          </a:scene3d>
          <a:sp3d prstMaterial="powder">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bg1"/>
                </a:solidFill>
              </a:rPr>
              <a:t>ACTIVATED</a:t>
            </a:r>
            <a:endParaRPr lang="en-ZA" b="1" dirty="0">
              <a:solidFill>
                <a:schemeClr val="bg1"/>
              </a:solidFill>
            </a:endParaRPr>
          </a:p>
        </p:txBody>
      </p:sp>
      <p:pic>
        <p:nvPicPr>
          <p:cNvPr id="410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381000" y="750824"/>
            <a:ext cx="3015606" cy="15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19088">
            <a:off x="6012520" y="654722"/>
            <a:ext cx="3050642" cy="27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181600"/>
            <a:ext cx="1828799" cy="101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ectangle 28"/>
          <p:cNvSpPr/>
          <p:nvPr/>
        </p:nvSpPr>
        <p:spPr>
          <a:xfrm>
            <a:off x="7117154" y="5041042"/>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N=6</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1058" y="3429000"/>
            <a:ext cx="32099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621924" y="1494852"/>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n w="12700">
                  <a:solidFill>
                    <a:schemeClr val="bg1"/>
                  </a:solidFill>
                  <a:prstDash val="solid"/>
                </a:ln>
                <a:solidFill>
                  <a:schemeClr val="bg1"/>
                </a:solidFill>
                <a:effectLst>
                  <a:outerShdw blurRad="41275" dist="20320" dir="1800000" algn="tl" rotWithShape="0">
                    <a:srgbClr val="000000">
                      <a:alpha val="40000"/>
                    </a:srgbClr>
                  </a:outerShdw>
                </a:effectLst>
              </a:rPr>
              <a:t>15 min</a:t>
            </a:r>
          </a:p>
          <a:p>
            <a:pPr algn="ctr"/>
            <a:r>
              <a:rPr lang="en-ZA" sz="2400" b="1" dirty="0">
                <a:ln w="12700">
                  <a:solidFill>
                    <a:schemeClr val="bg1"/>
                  </a:solidFill>
                  <a:prstDash val="solid"/>
                </a:ln>
                <a:solidFill>
                  <a:schemeClr val="bg1"/>
                </a:solidFill>
                <a:effectLst>
                  <a:outerShdw blurRad="41275" dist="20320" dir="1800000" algn="tl" rotWithShape="0">
                    <a:srgbClr val="000000">
                      <a:alpha val="40000"/>
                    </a:srgbClr>
                  </a:outerShdw>
                </a:effectLst>
              </a:rPr>
              <a:t>Treatment</a:t>
            </a:r>
          </a:p>
        </p:txBody>
      </p:sp>
      <p:sp>
        <p:nvSpPr>
          <p:cNvPr id="6"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LR"/>
          <p:cNvSpPr/>
          <p:nvPr/>
        </p:nvSpPr>
        <p:spPr>
          <a:xfrm>
            <a:off x="0" y="6667500"/>
            <a:ext cx="7674428"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L"/>
          <p:cNvSpPr/>
          <p:nvPr/>
        </p:nvSpPr>
        <p:spPr>
          <a:xfrm>
            <a:off x="7674428" y="6667500"/>
            <a:ext cx="1469572"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09314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954970"/>
            <a:ext cx="33242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087787" y="-3683"/>
            <a:ext cx="4980432" cy="76568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T-PKB</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9292" y="0"/>
            <a:ext cx="1803124" cy="947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299032" y="6626"/>
            <a:ext cx="1862051" cy="7553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P-PKB</a:t>
            </a:r>
          </a:p>
        </p:txBody>
      </p:sp>
      <p:sp>
        <p:nvSpPr>
          <p:cNvPr id="13" name="Rectangle 12"/>
          <p:cNvSpPr/>
          <p:nvPr/>
        </p:nvSpPr>
        <p:spPr>
          <a:xfrm>
            <a:off x="4117604" y="3663259"/>
            <a:ext cx="908792"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P-PKB</a:t>
            </a:r>
          </a:p>
          <a:p>
            <a:pPr algn="ctr"/>
            <a:r>
              <a:rPr lang="en-ZA" sz="200" b="1" dirty="0">
                <a:ln w="12700">
                  <a:solidFill>
                    <a:schemeClr val="bg1"/>
                  </a:solidFill>
                  <a:prstDash val="solid"/>
                </a:ln>
                <a:solidFill>
                  <a:schemeClr val="bg1"/>
                </a:solidFill>
                <a:effectLst>
                  <a:outerShdw blurRad="41275" dist="20320" dir="1800000" algn="tl" rotWithShape="0">
                    <a:srgbClr val="000000">
                      <a:alpha val="40000"/>
                    </a:srgbClr>
                  </a:outerShdw>
                </a:effectLst>
              </a:rPr>
              <a:t>__________________________________________________</a:t>
            </a:r>
          </a:p>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T-PKB</a:t>
            </a:r>
          </a:p>
        </p:txBody>
      </p:sp>
      <p:sp>
        <p:nvSpPr>
          <p:cNvPr id="14" name="Rectangle 13"/>
          <p:cNvSpPr/>
          <p:nvPr/>
        </p:nvSpPr>
        <p:spPr>
          <a:xfrm>
            <a:off x="7117154" y="5041042"/>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9803" y="909004"/>
            <a:ext cx="1404710" cy="15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885907"/>
            <a:ext cx="1486331" cy="17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752" y="909003"/>
            <a:ext cx="1443446" cy="25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5411" y="891912"/>
            <a:ext cx="1351343" cy="211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5181600"/>
            <a:ext cx="1828799" cy="101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1103568"/>
            <a:ext cx="3836754" cy="3056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89066" y="1105496"/>
            <a:ext cx="3810419" cy="303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Rectangle 22"/>
          <p:cNvSpPr/>
          <p:nvPr/>
        </p:nvSpPr>
        <p:spPr>
          <a:xfrm>
            <a:off x="3640974" y="-29148"/>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n w="12700">
                  <a:solidFill>
                    <a:schemeClr val="bg1"/>
                  </a:solidFill>
                  <a:prstDash val="solid"/>
                </a:ln>
                <a:solidFill>
                  <a:schemeClr val="bg1"/>
                </a:solidFill>
                <a:effectLst>
                  <a:outerShdw blurRad="41275" dist="20320" dir="1800000" algn="tl" rotWithShape="0">
                    <a:srgbClr val="000000">
                      <a:alpha val="40000"/>
                    </a:srgbClr>
                  </a:outerShdw>
                </a:effectLst>
              </a:rPr>
              <a:t>1h30m Treatment</a:t>
            </a:r>
          </a:p>
        </p:txBody>
      </p:sp>
      <p:sp>
        <p:nvSpPr>
          <p:cNvPr id="10"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7837715"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L"/>
          <p:cNvSpPr/>
          <p:nvPr/>
        </p:nvSpPr>
        <p:spPr>
          <a:xfrm>
            <a:off x="7837715" y="6667500"/>
            <a:ext cx="1306285"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4964413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4792"/>
            <a:ext cx="3662675" cy="3599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429000" y="304800"/>
            <a:ext cx="2209800" cy="89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4400" b="1" dirty="0">
                <a:ln w="12700">
                  <a:solidFill>
                    <a:schemeClr val="bg1"/>
                  </a:solidFill>
                  <a:prstDash val="solid"/>
                </a:ln>
                <a:solidFill>
                  <a:schemeClr val="bg1"/>
                </a:solidFill>
                <a:effectLst>
                  <a:outerShdw blurRad="41275" dist="20320" dir="1800000" algn="tl" rotWithShape="0">
                    <a:srgbClr val="000000">
                      <a:alpha val="40000"/>
                    </a:srgbClr>
                  </a:outerShdw>
                </a:effectLst>
              </a:rPr>
              <a:t>AMPK</a:t>
            </a:r>
            <a:endPar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149779"/>
            <a:ext cx="3657601" cy="359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 Arrow 3"/>
          <p:cNvSpPr/>
          <p:nvPr/>
        </p:nvSpPr>
        <p:spPr>
          <a:xfrm>
            <a:off x="5172046" y="-43543"/>
            <a:ext cx="1076353" cy="505860"/>
          </a:xfrm>
          <a:prstGeom prst="bentArrow">
            <a:avLst>
              <a:gd name="adj1" fmla="val 33262"/>
              <a:gd name="adj2" fmla="val 50000"/>
              <a:gd name="adj3" fmla="val 50000"/>
              <a:gd name="adj4" fmla="val 55096"/>
            </a:avLst>
          </a:prstGeom>
          <a:scene3d>
            <a:camera prst="orthographicFront"/>
            <a:lightRig rig="threePt" dir="t"/>
          </a:scene3d>
          <a:sp3d prstMaterial="powder">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bg1"/>
                </a:solidFill>
              </a:rPr>
              <a:t>EXPRESSED</a:t>
            </a:r>
            <a:endParaRPr lang="en-ZA" b="1" dirty="0">
              <a:solidFill>
                <a:schemeClr val="bg1"/>
              </a:solidFill>
            </a:endParaRPr>
          </a:p>
        </p:txBody>
      </p:sp>
      <p:sp>
        <p:nvSpPr>
          <p:cNvPr id="16" name="Bent Arrow 15"/>
          <p:cNvSpPr/>
          <p:nvPr/>
        </p:nvSpPr>
        <p:spPr>
          <a:xfrm flipH="1">
            <a:off x="2981296" y="-43543"/>
            <a:ext cx="1076353" cy="505860"/>
          </a:xfrm>
          <a:prstGeom prst="bentArrow">
            <a:avLst>
              <a:gd name="adj1" fmla="val 33262"/>
              <a:gd name="adj2" fmla="val 50000"/>
              <a:gd name="adj3" fmla="val 50000"/>
              <a:gd name="adj4" fmla="val 55096"/>
            </a:avLst>
          </a:prstGeom>
          <a:scene3d>
            <a:camera prst="orthographicFront"/>
            <a:lightRig rig="threePt" dir="t"/>
          </a:scene3d>
          <a:sp3d prstMaterial="powder">
            <a:bevelB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00" b="1" dirty="0">
                <a:solidFill>
                  <a:schemeClr val="bg1"/>
                </a:solidFill>
              </a:rPr>
              <a:t>ACTIVATED</a:t>
            </a:r>
            <a:endParaRPr lang="en-ZA" b="1" dirty="0">
              <a:solidFill>
                <a:schemeClr val="bg1"/>
              </a:solidFill>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181600"/>
            <a:ext cx="1828799" cy="101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a:off x="7117154" y="5041042"/>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429000"/>
            <a:ext cx="3324225"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5915" y="508037"/>
            <a:ext cx="3242304" cy="27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0972">
            <a:off x="468696" y="514338"/>
            <a:ext cx="2968185" cy="248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3640974" y="1361502"/>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n w="12700">
                  <a:solidFill>
                    <a:schemeClr val="bg1"/>
                  </a:solidFill>
                  <a:prstDash val="solid"/>
                </a:ln>
                <a:solidFill>
                  <a:schemeClr val="bg1"/>
                </a:solidFill>
                <a:effectLst>
                  <a:outerShdw blurRad="41275" dist="20320" dir="1800000" algn="tl" rotWithShape="0">
                    <a:srgbClr val="000000">
                      <a:alpha val="40000"/>
                    </a:srgbClr>
                  </a:outerShdw>
                </a:effectLst>
              </a:rPr>
              <a:t>15 min Treatment</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8164285"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8164285" y="6667500"/>
            <a:ext cx="979715"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13681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1026" name="Picture 2" descr="http://www.sanofidiabetes.in/images/hcp/Comorbi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400800"/>
            <a:ext cx="914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R"/>
          <p:cNvSpPr/>
          <p:nvPr/>
        </p:nvSpPr>
        <p:spPr>
          <a:xfrm>
            <a:off x="0" y="6667500"/>
            <a:ext cx="816429"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L"/>
          <p:cNvSpPr/>
          <p:nvPr/>
        </p:nvSpPr>
        <p:spPr>
          <a:xfrm>
            <a:off x="816429" y="6667500"/>
            <a:ext cx="8327571"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395327901"/>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600" y="4007955"/>
            <a:ext cx="33242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84" y="1403548"/>
            <a:ext cx="33242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028247" y="21993"/>
            <a:ext cx="4980432" cy="951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T-AMPK</a:t>
            </a:r>
          </a:p>
        </p:txBody>
      </p:sp>
      <p:sp>
        <p:nvSpPr>
          <p:cNvPr id="6" name="Rectangle 5"/>
          <p:cNvSpPr/>
          <p:nvPr/>
        </p:nvSpPr>
        <p:spPr>
          <a:xfrm>
            <a:off x="3575685" y="1422822"/>
            <a:ext cx="1972056" cy="1349053"/>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ZA" sz="1000" b="1" dirty="0">
                <a:solidFill>
                  <a:sysClr val="windowText" lastClr="000000"/>
                </a:solidFill>
                <a:latin typeface="Arial Black" panose="020B0A04020102020204" pitchFamily="34" charset="0"/>
              </a:rPr>
              <a:t>"Y"</a:t>
            </a:r>
            <a:r>
              <a:rPr lang="en-ZA" sz="1000" b="1" baseline="0" dirty="0">
                <a:solidFill>
                  <a:sysClr val="windowText" lastClr="000000"/>
                </a:solidFill>
                <a:latin typeface="Arial Black" panose="020B0A04020102020204" pitchFamily="34" charset="0"/>
              </a:rPr>
              <a:t> - Young</a:t>
            </a:r>
          </a:p>
          <a:p>
            <a:pPr algn="ctr"/>
            <a:r>
              <a:rPr lang="en-ZA" sz="1000" b="1" baseline="0" dirty="0">
                <a:solidFill>
                  <a:sysClr val="windowText" lastClr="000000"/>
                </a:solidFill>
                <a:latin typeface="Arial Black" panose="020B0A04020102020204" pitchFamily="34" charset="0"/>
              </a:rPr>
              <a:t>"C" - Diet Control</a:t>
            </a:r>
          </a:p>
          <a:p>
            <a:pPr algn="ctr"/>
            <a:r>
              <a:rPr lang="en-ZA" sz="1000" b="1" baseline="0" dirty="0">
                <a:solidFill>
                  <a:sysClr val="windowText" lastClr="000000"/>
                </a:solidFill>
                <a:latin typeface="Arial Black" panose="020B0A04020102020204" pitchFamily="34" charset="0"/>
              </a:rPr>
              <a:t>"F" - High-caloric Fat Diet</a:t>
            </a:r>
          </a:p>
          <a:p>
            <a:pPr algn="ctr"/>
            <a:r>
              <a:rPr lang="en-ZA" sz="1000" b="1" baseline="0" dirty="0">
                <a:solidFill>
                  <a:sysClr val="windowText" lastClr="000000"/>
                </a:solidFill>
                <a:latin typeface="Arial Black" panose="020B0A04020102020204" pitchFamily="34" charset="0"/>
              </a:rPr>
              <a:t>"A" - </a:t>
            </a:r>
            <a:r>
              <a:rPr lang="en-ZA" sz="1000" b="1" baseline="0" dirty="0" err="1">
                <a:solidFill>
                  <a:sysClr val="windowText" lastClr="000000"/>
                </a:solidFill>
                <a:latin typeface="Arial Black" panose="020B0A04020102020204" pitchFamily="34" charset="0"/>
              </a:rPr>
              <a:t>Aspalathin</a:t>
            </a:r>
            <a:endParaRPr lang="en-ZA" sz="1000" b="1" baseline="0" dirty="0">
              <a:solidFill>
                <a:sysClr val="windowText" lastClr="000000"/>
              </a:solidFill>
              <a:latin typeface="Arial Black" panose="020B0A04020102020204" pitchFamily="34" charset="0"/>
            </a:endParaRPr>
          </a:p>
          <a:p>
            <a:pPr algn="ctr"/>
            <a:r>
              <a:rPr lang="en-ZA" sz="1000" b="1" baseline="0" dirty="0">
                <a:solidFill>
                  <a:sysClr val="windowText" lastClr="000000"/>
                </a:solidFill>
                <a:latin typeface="Arial Black" panose="020B0A04020102020204" pitchFamily="34" charset="0"/>
              </a:rPr>
              <a:t>"I" - Insulin</a:t>
            </a:r>
          </a:p>
          <a:p>
            <a:pPr algn="ctr"/>
            <a:r>
              <a:rPr lang="en-ZA" sz="1000" b="1" baseline="0" dirty="0">
                <a:solidFill>
                  <a:sysClr val="windowText" lastClr="000000"/>
                </a:solidFill>
                <a:latin typeface="Arial Black" panose="020B0A04020102020204" pitchFamily="34" charset="0"/>
              </a:rPr>
              <a:t>"B" - Basal</a:t>
            </a:r>
            <a:endParaRPr lang="en-ZA" sz="1000" b="1" dirty="0">
              <a:solidFill>
                <a:sysClr val="windowText" lastClr="000000"/>
              </a:solidFill>
              <a:latin typeface="Arial Black" panose="020B0A04020102020204" pitchFamily="34" charset="0"/>
            </a:endParaRPr>
          </a:p>
        </p:txBody>
      </p:sp>
      <p:sp>
        <p:nvSpPr>
          <p:cNvPr id="9" name="Rectangle 8"/>
          <p:cNvSpPr/>
          <p:nvPr/>
        </p:nvSpPr>
        <p:spPr>
          <a:xfrm>
            <a:off x="1231309" y="6626"/>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P-AMPK</a:t>
            </a:r>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17269"/>
            <a:ext cx="3615308" cy="814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3925702" y="3663259"/>
            <a:ext cx="1292596"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P-AMPK</a:t>
            </a:r>
          </a:p>
          <a:p>
            <a:pPr algn="ctr"/>
            <a:r>
              <a:rPr lang="en-ZA" sz="200" b="1" dirty="0">
                <a:ln w="12700">
                  <a:solidFill>
                    <a:schemeClr val="bg1"/>
                  </a:solidFill>
                  <a:prstDash val="solid"/>
                </a:ln>
                <a:solidFill>
                  <a:schemeClr val="bg1"/>
                </a:solidFill>
                <a:effectLst>
                  <a:outerShdw blurRad="41275" dist="20320" dir="1800000" algn="tl" rotWithShape="0">
                    <a:srgbClr val="000000">
                      <a:alpha val="40000"/>
                    </a:srgbClr>
                  </a:outerShdw>
                </a:effectLst>
              </a:rPr>
              <a:t>__________________________________________________</a:t>
            </a:r>
          </a:p>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T-AMPK</a:t>
            </a:r>
          </a:p>
        </p:txBody>
      </p:sp>
      <p:sp>
        <p:nvSpPr>
          <p:cNvPr id="17" name="Rectangle 16"/>
          <p:cNvSpPr/>
          <p:nvPr/>
        </p:nvSpPr>
        <p:spPr>
          <a:xfrm>
            <a:off x="7117154" y="5041042"/>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5181600"/>
            <a:ext cx="1828799" cy="101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76412" y="4051498"/>
            <a:ext cx="566738" cy="20627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p:cNvSpPr/>
          <p:nvPr/>
        </p:nvSpPr>
        <p:spPr>
          <a:xfrm>
            <a:off x="3640974" y="-29148"/>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n w="12700">
                  <a:solidFill>
                    <a:schemeClr val="bg1"/>
                  </a:solidFill>
                  <a:prstDash val="solid"/>
                </a:ln>
                <a:solidFill>
                  <a:schemeClr val="bg1"/>
                </a:solidFill>
                <a:effectLst>
                  <a:outerShdw blurRad="41275" dist="20320" dir="1800000" algn="tl" rotWithShape="0">
                    <a:srgbClr val="000000">
                      <a:alpha val="40000"/>
                    </a:srgbClr>
                  </a:outerShdw>
                </a:effectLst>
              </a:rPr>
              <a:t>1h30m Treatment</a:t>
            </a: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3994" y="1403548"/>
            <a:ext cx="33242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16728" y="880687"/>
            <a:ext cx="3324225" cy="605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859488"/>
            <a:ext cx="3520423" cy="18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1" y="717216"/>
            <a:ext cx="3804285" cy="236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LR"/>
          <p:cNvSpPr/>
          <p:nvPr/>
        </p:nvSpPr>
        <p:spPr>
          <a:xfrm>
            <a:off x="0" y="6667500"/>
            <a:ext cx="8327572"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8327572" y="6667500"/>
            <a:ext cx="816428"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12606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15552">
            <a:off x="1482180" y="1389716"/>
            <a:ext cx="7210083" cy="456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idx="1"/>
          </p:nvPr>
        </p:nvSpPr>
        <p:spPr/>
        <p:txBody>
          <a:bodyPr/>
          <a:lstStyle/>
          <a:p>
            <a:endParaRPr lang="en-ZA"/>
          </a:p>
        </p:txBody>
      </p:sp>
      <p:sp>
        <p:nvSpPr>
          <p:cNvPr id="12" name="Rectangle 11"/>
          <p:cNvSpPr/>
          <p:nvPr/>
        </p:nvSpPr>
        <p:spPr>
          <a:xfrm rot="21352528">
            <a:off x="256378" y="1186346"/>
            <a:ext cx="6754545" cy="1015663"/>
          </a:xfrm>
          <a:prstGeom prst="rect">
            <a:avLst/>
          </a:prstGeom>
          <a:noFill/>
        </p:spPr>
        <p:txBody>
          <a:bodyPr wrap="square" lIns="91440" tIns="45720" rIns="91440" bIns="45720">
            <a:spAutoFit/>
            <a:scene3d>
              <a:camera prst="isometricOffAxis1Right"/>
              <a:lightRig rig="contrasting" dir="t">
                <a:rot lat="0" lon="0" rev="4500000"/>
              </a:lightRig>
            </a:scene3d>
            <a:sp3d contourW="6350" prstMaterial="metal">
              <a:bevelT w="127000" h="31750" prst="relaxedInset"/>
              <a:bevelB w="38100" h="38100" prst="relaxedInset"/>
              <a:contourClr>
                <a:schemeClr val="accent1">
                  <a:shade val="75000"/>
                </a:schemeClr>
              </a:contourClr>
            </a:sp3d>
          </a:bodyPr>
          <a:lstStyle/>
          <a:p>
            <a:pPr algn="ctr"/>
            <a:r>
              <a:rPr lang="en-US" sz="6000" b="1" cap="all" spc="0" dirty="0">
                <a:ln w="0"/>
                <a:gradFill flip="none">
                  <a:gsLst>
                    <a:gs pos="60000">
                      <a:srgbClr val="FF0000"/>
                    </a:gs>
                    <a:gs pos="9000">
                      <a:srgbClr val="FFFF00"/>
                    </a:gs>
                    <a:gs pos="20000">
                      <a:srgbClr val="FF0300"/>
                    </a:gs>
                    <a:gs pos="100000">
                      <a:srgbClr val="4D0808"/>
                    </a:gs>
                  </a:gsLst>
                  <a:lin ang="5400000" scaled="0"/>
                </a:gradFill>
                <a:effectLst>
                  <a:reflection blurRad="12700" stA="50000" endPos="50000" dist="5000" dir="5400000" sy="-100000" rotWithShape="0"/>
                </a:effectLst>
              </a:rPr>
              <a:t>ASPALATHIN</a:t>
            </a:r>
            <a:endParaRPr lang="en-US" sz="7200" b="1" cap="all" spc="0" dirty="0">
              <a:ln w="0"/>
              <a:gradFill flip="none">
                <a:gsLst>
                  <a:gs pos="60000">
                    <a:srgbClr val="FF0000"/>
                  </a:gs>
                  <a:gs pos="9000">
                    <a:srgbClr val="FFFF00"/>
                  </a:gs>
                  <a:gs pos="20000">
                    <a:srgbClr val="FF0300"/>
                  </a:gs>
                  <a:gs pos="100000">
                    <a:srgbClr val="4D0808"/>
                  </a:gs>
                </a:gsLst>
                <a:lin ang="5400000" scaled="0"/>
              </a:gradFill>
              <a:effectLst>
                <a:reflection blurRad="12700" stA="50000" endPos="50000" dist="5000" dir="5400000" sy="-100000" rotWithShape="0"/>
              </a:effectLst>
            </a:endParaRPr>
          </a:p>
        </p:txBody>
      </p:sp>
      <p:sp>
        <p:nvSpPr>
          <p:cNvPr id="6"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LR"/>
          <p:cNvSpPr/>
          <p:nvPr/>
        </p:nvSpPr>
        <p:spPr>
          <a:xfrm>
            <a:off x="0" y="6667500"/>
            <a:ext cx="8490857"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L"/>
          <p:cNvSpPr/>
          <p:nvPr/>
        </p:nvSpPr>
        <p:spPr>
          <a:xfrm>
            <a:off x="8490857" y="6667500"/>
            <a:ext cx="653143"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816568901"/>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E:\MSc\Presentations\Journal Club CVD Group Aspalathin (19 June 2015)\bird-flight-wallpaper-1920x1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9155">
            <a:off x="1289916" y="1274416"/>
            <a:ext cx="8839200" cy="5524500"/>
          </a:xfrm>
          <a:prstGeom prst="rect">
            <a:avLst/>
          </a:prstGeom>
          <a:noFill/>
          <a:effectLst>
            <a:glow>
              <a:schemeClr val="accent3">
                <a:satMod val="175000"/>
                <a:alpha val="40000"/>
              </a:schemeClr>
            </a:glow>
            <a:softEdge rad="254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rot="21352528">
            <a:off x="262646" y="1089907"/>
            <a:ext cx="7042406" cy="1200329"/>
          </a:xfrm>
          <a:prstGeom prst="rect">
            <a:avLst/>
          </a:prstGeom>
          <a:noFill/>
        </p:spPr>
        <p:txBody>
          <a:bodyPr wrap="square" lIns="91440" tIns="45720" rIns="91440" bIns="45720">
            <a:spAutoFit/>
            <a:scene3d>
              <a:camera prst="isometricOffAxis1Right"/>
              <a:lightRig rig="contrasting" dir="t">
                <a:rot lat="0" lon="0" rev="4500000"/>
              </a:lightRig>
            </a:scene3d>
            <a:sp3d contourW="6350" prstMaterial="metal">
              <a:bevelT w="127000" h="31750" prst="relaxedInset"/>
              <a:bevelB w="38100" h="38100" prst="relaxedInset"/>
              <a:contourClr>
                <a:schemeClr val="accent1">
                  <a:shade val="75000"/>
                </a:schemeClr>
              </a:contourClr>
            </a:sp3d>
          </a:bodyPr>
          <a:lstStyle/>
          <a:p>
            <a:pPr algn="ctr"/>
            <a:r>
              <a:rPr lang="en-US" sz="7200" b="1" cap="all" spc="0" dirty="0">
                <a:ln w="0"/>
                <a:gradFill flip="none">
                  <a:gsLst>
                    <a:gs pos="60000">
                      <a:srgbClr val="FF0000"/>
                    </a:gs>
                    <a:gs pos="9000">
                      <a:srgbClr val="FFFF00"/>
                    </a:gs>
                    <a:gs pos="20000">
                      <a:srgbClr val="FF0300"/>
                    </a:gs>
                    <a:gs pos="100000">
                      <a:srgbClr val="4D0808"/>
                    </a:gs>
                  </a:gsLst>
                  <a:lin ang="5400000" scaled="0"/>
                </a:gradFill>
                <a:effectLst>
                  <a:reflection blurRad="12700" stA="50000" endPos="50000" dist="5000" dir="5400000" sy="-100000" rotWithShape="0"/>
                </a:effectLst>
              </a:rPr>
              <a:t>ASPALATHIN</a:t>
            </a:r>
          </a:p>
        </p:txBody>
      </p:sp>
      <p:pic>
        <p:nvPicPr>
          <p:cNvPr id="14" name="Picture 2" descr="E:\MSc\Presentations\Journal Club CVD Group Aspalathin (19 June 2015)\Aspalathin_structu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66435">
            <a:off x="2184180" y="1002826"/>
            <a:ext cx="7045231" cy="376839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p:cNvSpPr>
            <a:spLocks noGrp="1"/>
          </p:cNvSpPr>
          <p:nvPr>
            <p:ph idx="1"/>
          </p:nvPr>
        </p:nvSpPr>
        <p:spPr/>
        <p:txBody>
          <a:bodyPr/>
          <a:lstStyle/>
          <a:p>
            <a:endParaRPr lang="en-ZA" dirty="0"/>
          </a:p>
        </p:txBody>
      </p:sp>
      <p:sp>
        <p:nvSpPr>
          <p:cNvPr id="6"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LR"/>
          <p:cNvSpPr/>
          <p:nvPr/>
        </p:nvSpPr>
        <p:spPr>
          <a:xfrm>
            <a:off x="0" y="6667500"/>
            <a:ext cx="8654143"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L"/>
          <p:cNvSpPr/>
          <p:nvPr/>
        </p:nvSpPr>
        <p:spPr>
          <a:xfrm>
            <a:off x="8654143" y="6667500"/>
            <a:ext cx="489857"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27670526"/>
      </p:ext>
    </p:extLst>
  </p:cSld>
  <p:clrMapOvr>
    <a:masterClrMapping/>
  </p:clrMapOvr>
  <mc:AlternateContent xmlns:mc="http://schemas.openxmlformats.org/markup-compatibility/2006" xmlns:p14="http://schemas.microsoft.com/office/powerpoint/2010/main">
    <mc:Choice Requires="p14">
      <p:transition spd="slow" p14:dur="2000" advClick="0" advTm="0">
        <p14:flash/>
      </p:transition>
    </mc:Choice>
    <mc:Fallback xmlns="">
      <p:transition spd="slow" advClick="0" advTm="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763000" cy="4525963"/>
          </a:xfrm>
        </p:spPr>
        <p:txBody>
          <a:bodyPr>
            <a:normAutofit fontScale="92500" lnSpcReduction="20000"/>
          </a:bodyPr>
          <a:lstStyle/>
          <a:p>
            <a:r>
              <a:rPr lang="en-ZA" dirty="0"/>
              <a:t>High-Fat, High-Sugar Diet caused Obesity and Insulin Resistance in Rats</a:t>
            </a:r>
          </a:p>
          <a:p>
            <a:endParaRPr lang="en-ZA" dirty="0"/>
          </a:p>
          <a:p>
            <a:r>
              <a:rPr lang="en-ZA" dirty="0" err="1"/>
              <a:t>Aspalathin</a:t>
            </a:r>
            <a:r>
              <a:rPr lang="en-ZA" dirty="0"/>
              <a:t> induced myocardial glucose uptake:</a:t>
            </a:r>
          </a:p>
          <a:p>
            <a:pPr lvl="1"/>
            <a:r>
              <a:rPr lang="en-ZA" dirty="0"/>
              <a:t>DIRECTLY: Young Rats and Differentiated H9C2 Cells </a:t>
            </a:r>
          </a:p>
          <a:p>
            <a:pPr lvl="1"/>
            <a:r>
              <a:rPr lang="en-ZA" dirty="0"/>
              <a:t>INDIRECTLY: Older Control Rats</a:t>
            </a:r>
          </a:p>
          <a:p>
            <a:pPr lvl="1"/>
            <a:r>
              <a:rPr lang="en-ZA" dirty="0"/>
              <a:t>NO EFFECT: Obese, Insulin-Resistant Rats</a:t>
            </a:r>
          </a:p>
          <a:p>
            <a:endParaRPr lang="en-ZA" dirty="0"/>
          </a:p>
          <a:p>
            <a:r>
              <a:rPr lang="en-ZA" dirty="0" err="1"/>
              <a:t>Aspalathin</a:t>
            </a:r>
            <a:r>
              <a:rPr lang="en-ZA" dirty="0"/>
              <a:t> </a:t>
            </a:r>
          </a:p>
          <a:p>
            <a:pPr lvl="1"/>
            <a:r>
              <a:rPr lang="en-ZA" sz="2200" dirty="0"/>
              <a:t>activated PKB (</a:t>
            </a:r>
            <a:r>
              <a:rPr lang="en-ZA" sz="2200" dirty="0">
                <a:latin typeface="Calibri"/>
              </a:rPr>
              <a:t>↑P-PKB)</a:t>
            </a:r>
            <a:endParaRPr lang="en-ZA" sz="2200" dirty="0"/>
          </a:p>
          <a:p>
            <a:pPr lvl="1"/>
            <a:r>
              <a:rPr lang="en-ZA" sz="2200" dirty="0"/>
              <a:t>increased expression and activation of AMPK (</a:t>
            </a:r>
            <a:r>
              <a:rPr lang="en-ZA" sz="2200" dirty="0">
                <a:latin typeface="Calibri"/>
              </a:rPr>
              <a:t>↑T-AMPK + ↑P-AMPK)</a:t>
            </a:r>
            <a:endParaRPr lang="en-ZA" sz="2200" dirty="0"/>
          </a:p>
          <a:p>
            <a:pPr lvl="1"/>
            <a:endParaRPr lang="en-ZA" dirty="0"/>
          </a:p>
          <a:p>
            <a:pPr marL="448056" lvl="1" indent="0">
              <a:buNone/>
            </a:pPr>
            <a:endParaRPr lang="en-ZA" dirty="0"/>
          </a:p>
        </p:txBody>
      </p:sp>
      <p:sp>
        <p:nvSpPr>
          <p:cNvPr id="6"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SUMMARY</a:t>
            </a:r>
          </a:p>
        </p:txBody>
      </p:sp>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8817428"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8817428" y="6667500"/>
            <a:ext cx="326572"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441313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txBox="1">
            <a:spLocks/>
          </p:cNvSpPr>
          <p:nvPr/>
        </p:nvSpPr>
        <p:spPr>
          <a:xfrm>
            <a:off x="63624" y="1143000"/>
            <a:ext cx="9080376" cy="5715000"/>
          </a:xfrm>
          <a:prstGeom prst="rect">
            <a:avLst/>
          </a:prstGeom>
        </p:spPr>
        <p:txBody>
          <a:bodyPr vert="horz">
            <a:normAutofit fontScale="85000" lnSpcReduction="20000"/>
          </a:bodyPr>
          <a:lst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L="36576" indent="0">
              <a:buNone/>
            </a:pPr>
            <a:r>
              <a:rPr lang="en-ZA" sz="2800" dirty="0" err="1"/>
              <a:t>Prof.</a:t>
            </a:r>
            <a:r>
              <a:rPr lang="en-ZA" sz="2800" dirty="0"/>
              <a:t> Barbara </a:t>
            </a:r>
            <a:r>
              <a:rPr lang="en-ZA" sz="2800" dirty="0" err="1"/>
              <a:t>Huisamen</a:t>
            </a:r>
            <a:r>
              <a:rPr lang="en-ZA" sz="2800" dirty="0"/>
              <a:t> (Supervisor)</a:t>
            </a:r>
          </a:p>
          <a:p>
            <a:pPr marL="36576" indent="0">
              <a:buNone/>
            </a:pPr>
            <a:endParaRPr lang="en-ZA" sz="2800" dirty="0"/>
          </a:p>
          <a:p>
            <a:pPr marL="36576" indent="0">
              <a:buNone/>
            </a:pPr>
            <a:endParaRPr lang="en-ZA" sz="2800" dirty="0"/>
          </a:p>
          <a:p>
            <a:pPr marL="36576" indent="0">
              <a:buNone/>
            </a:pPr>
            <a:endParaRPr lang="en-ZA" sz="2800" dirty="0"/>
          </a:p>
          <a:p>
            <a:pPr marL="36576" indent="0">
              <a:buNone/>
            </a:pPr>
            <a:endParaRPr lang="en-ZA" sz="2800" dirty="0"/>
          </a:p>
          <a:p>
            <a:pPr marL="36576" indent="0">
              <a:buNone/>
            </a:pPr>
            <a:r>
              <a:rPr lang="en-ZA" sz="2800" dirty="0"/>
              <a:t>				     </a:t>
            </a:r>
          </a:p>
          <a:p>
            <a:pPr marL="36576" indent="0" algn="r">
              <a:buNone/>
            </a:pPr>
            <a:r>
              <a:rPr lang="en-ZA" sz="2800" dirty="0"/>
              <a:t>					       </a:t>
            </a:r>
            <a:r>
              <a:rPr lang="en-ZA" sz="2800" dirty="0" err="1"/>
              <a:t>Dr.</a:t>
            </a:r>
            <a:r>
              <a:rPr lang="en-ZA" sz="2800" dirty="0"/>
              <a:t> </a:t>
            </a:r>
            <a:r>
              <a:rPr lang="en-ZA" sz="2800" dirty="0" err="1"/>
              <a:t>Rabia</a:t>
            </a:r>
            <a:r>
              <a:rPr lang="en-ZA" sz="2800" dirty="0"/>
              <a:t> Johnson, </a:t>
            </a:r>
          </a:p>
          <a:p>
            <a:pPr marL="36576" indent="0" algn="r">
              <a:buNone/>
            </a:pPr>
            <a:r>
              <a:rPr lang="en-ZA" sz="2800" dirty="0"/>
              <a:t>					       </a:t>
            </a:r>
            <a:r>
              <a:rPr lang="en-ZA" sz="2800" dirty="0" err="1"/>
              <a:t>Phiwa</a:t>
            </a:r>
            <a:r>
              <a:rPr lang="en-ZA" sz="2800" dirty="0"/>
              <a:t> </a:t>
            </a:r>
            <a:r>
              <a:rPr lang="en-ZA" sz="2800" dirty="0" err="1"/>
              <a:t>Dludla</a:t>
            </a:r>
            <a:r>
              <a:rPr lang="en-ZA" sz="2800" dirty="0"/>
              <a:t> and the MRC</a:t>
            </a:r>
          </a:p>
          <a:p>
            <a:pPr marL="36576" indent="0">
              <a:buNone/>
            </a:pPr>
            <a:endParaRPr lang="en-ZA" sz="2800" dirty="0"/>
          </a:p>
          <a:p>
            <a:pPr marL="36576" indent="0">
              <a:buNone/>
            </a:pPr>
            <a:r>
              <a:rPr lang="en-ZA" sz="2800" dirty="0"/>
              <a:t>NRF for Funding</a:t>
            </a:r>
          </a:p>
          <a:p>
            <a:pPr marL="36576" indent="0">
              <a:buNone/>
            </a:pPr>
            <a:endParaRPr lang="en-ZA" sz="2800" dirty="0"/>
          </a:p>
          <a:p>
            <a:pPr marL="36576" indent="0">
              <a:buNone/>
            </a:pPr>
            <a:endParaRPr lang="en-ZA" sz="3200" dirty="0"/>
          </a:p>
          <a:p>
            <a:pPr marL="36576" indent="0">
              <a:buNone/>
            </a:pPr>
            <a:endParaRPr lang="en-ZA" sz="3200" dirty="0"/>
          </a:p>
          <a:p>
            <a:pPr marL="36576" indent="0" algn="r">
              <a:buNone/>
            </a:pPr>
            <a:r>
              <a:rPr lang="en-ZA" sz="3200" dirty="0"/>
              <a:t>					</a:t>
            </a:r>
          </a:p>
        </p:txBody>
      </p:sp>
      <p:pic>
        <p:nvPicPr>
          <p:cNvPr id="4100" name="Picture 4" descr="http://www.youthvillage.co.za/wp-content/uploads/2014/09/NR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4724400"/>
            <a:ext cx="3003970" cy="1689732"/>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0" y="0"/>
            <a:ext cx="91440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ACKNOWLEDGEMENTS</a:t>
            </a:r>
          </a:p>
        </p:txBody>
      </p:sp>
      <p:sp>
        <p:nvSpPr>
          <p:cNvPr id="2" name="AutoShape 6" descr="http://www.sabc.co.za/wps/wcm/connect/3079f9804d5dab7f9af8fbe570eb4ca2/medical-research-LOGO.jpg?MOD=AJPERES&amp;CACHEID=3079f9804d5dab7f9af8fbe570eb4ca2"/>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3" name="AutoShape 8" descr="http://www.sabc.co.za/wps/wcm/connect/3079f9804d5dab7f9af8fbe570eb4ca2/medical-research-LOGO.jpg?MOD=AJPERES&amp;CACHEID=3079f9804d5dab7f9af8fbe570eb4ca2"/>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4" name="AutoShape 10" descr="http://www.sun.ac.za/english/corporate-identity/PublishingImages/Downloads/Su%20Logo/US%20korporatiewe%20logo%20stack%20horisontaal_CMYK.jpg"/>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4108" name="Picture 12" descr="C:\Users\Sybrand\Google Drive\Flash Drive\MSc\Presentations\PSSA Conference Parys (8 September 2015)\medical-research-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600200"/>
            <a:ext cx="3003968" cy="168973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 y="1582057"/>
            <a:ext cx="445770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R"/>
          <p:cNvSpPr/>
          <p:nvPr/>
        </p:nvSpPr>
        <p:spPr>
          <a:xfrm>
            <a:off x="0" y="6667500"/>
            <a:ext cx="8980715"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L"/>
          <p:cNvSpPr/>
          <p:nvPr/>
        </p:nvSpPr>
        <p:spPr>
          <a:xfrm>
            <a:off x="8980715" y="6667500"/>
            <a:ext cx="163285"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332808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1" name="LR"/>
          <p:cNvSpPr/>
          <p:nvPr/>
        </p:nvSpPr>
        <p:spPr>
          <a:xfrm>
            <a:off x="0" y="6667500"/>
            <a:ext cx="9144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PB"/>
          <p:cNvSpPr/>
          <p:nvPr/>
        </p:nvSpPr>
        <p:spPr>
          <a:xfrm>
            <a:off x="0" y="0"/>
            <a:ext cx="0" cy="0"/>
          </a:xfrm>
          <a:prstGeom prst="rect">
            <a:avLst/>
          </a:prstGeom>
          <a:solidFill>
            <a:srgbClr val="7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0" y="0"/>
            <a:ext cx="0" cy="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p:cNvSpPr/>
          <p:nvPr/>
        </p:nvSpPr>
        <p:spPr>
          <a:xfrm>
            <a:off x="0" y="0"/>
            <a:ext cx="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p:cNvSpPr/>
          <p:nvPr/>
        </p:nvSpPr>
        <p:spPr>
          <a:xfrm>
            <a:off x="0" y="0"/>
            <a:ext cx="63500" cy="63500"/>
          </a:xfrm>
          <a:prstGeom prst="rect">
            <a:avLst/>
          </a:prstGeom>
          <a:solidFill>
            <a:srgbClr val="37375E"/>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p:cNvSpPr/>
          <p:nvPr/>
        </p:nvSpPr>
        <p:spPr>
          <a:xfrm>
            <a:off x="0" y="6667500"/>
            <a:ext cx="9144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Title 3"/>
          <p:cNvSpPr>
            <a:spLocks noGrp="1"/>
          </p:cNvSpPr>
          <p:nvPr>
            <p:ph type="title"/>
          </p:nvPr>
        </p:nvSpPr>
        <p:spPr>
          <a:xfrm>
            <a:off x="1257300" y="63500"/>
            <a:ext cx="6629400" cy="1826363"/>
          </a:xfrm>
          <a:effectLst>
            <a:innerShdw blurRad="63500" dist="50800" dir="13500000">
              <a:prstClr val="black">
                <a:alpha val="50000"/>
              </a:prstClr>
            </a:innerShdw>
          </a:effectLst>
          <a:scene3d>
            <a:camera prst="orthographicFront"/>
            <a:lightRig rig="threePt" dir="t"/>
          </a:scene3d>
          <a:sp3d prstMaterial="matte"/>
        </p:spPr>
        <p:txBody>
          <a:bodyPr>
            <a:noAutofit/>
          </a:bodyPr>
          <a:lstStyle/>
          <a:p>
            <a:pPr algn="ctr"/>
            <a:r>
              <a:rPr lang="en-ZA" sz="11500" dirty="0">
                <a:ln w="5000" cmpd="sng">
                  <a:solidFill>
                    <a:srgbClr val="FFFF00"/>
                  </a:solidFill>
                  <a:prstDash val="solid"/>
                </a:ln>
                <a:solidFill>
                  <a:srgbClr val="FFFF00"/>
                </a:solidFill>
                <a:effectLst>
                  <a:glow rad="114300">
                    <a:srgbClr val="00FF00">
                      <a:alpha val="88000"/>
                    </a:srgbClr>
                  </a:glow>
                </a:effectLst>
              </a:rPr>
              <a:t>Thank You</a:t>
            </a:r>
          </a:p>
        </p:txBody>
      </p:sp>
      <p:pic>
        <p:nvPicPr>
          <p:cNvPr id="17" name="Picture 2" descr="http://greenlifediary.com/wp-content/uploads/2012/08/health-benefits-of-rooibos-tea-900x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2" y="1905000"/>
            <a:ext cx="9195952" cy="4495800"/>
          </a:xfrm>
          <a:prstGeom prst="rect">
            <a:avLst/>
          </a:prstGeom>
          <a:noFill/>
          <a:extLst>
            <a:ext uri="{909E8E84-426E-40DD-AFC4-6F175D3DCCD1}">
              <a14:hiddenFill xmlns:a14="http://schemas.microsoft.com/office/drawing/2010/main">
                <a:solidFill>
                  <a:srgbClr val="FFFFFF"/>
                </a:solidFill>
              </a14:hiddenFill>
            </a:ext>
          </a:extLst>
        </p:spPr>
      </p:pic>
      <p:sp>
        <p:nvSpPr>
          <p:cNvPr id="10"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L"/>
          <p:cNvSpPr/>
          <p:nvPr/>
        </p:nvSpPr>
        <p:spPr>
          <a:xfrm>
            <a:off x="9144000" y="6667500"/>
            <a:ext cx="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15214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5000"/>
                                        <p:tgtEl>
                                          <p:spTgt spid="25"/>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37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3367" y="4079017"/>
            <a:ext cx="332422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31309" y="6626"/>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P-PKB</a:t>
            </a:r>
          </a:p>
        </p:txBody>
      </p:sp>
      <p:sp>
        <p:nvSpPr>
          <p:cNvPr id="6" name="Rectangle 5"/>
          <p:cNvSpPr/>
          <p:nvPr/>
        </p:nvSpPr>
        <p:spPr>
          <a:xfrm>
            <a:off x="4087787" y="-3683"/>
            <a:ext cx="4980432" cy="9516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T-PKB</a:t>
            </a:r>
          </a:p>
        </p:txBody>
      </p:sp>
      <p:sp>
        <p:nvSpPr>
          <p:cNvPr id="8" name="Rectangle 7"/>
          <p:cNvSpPr/>
          <p:nvPr/>
        </p:nvSpPr>
        <p:spPr>
          <a:xfrm>
            <a:off x="6967728" y="6626"/>
            <a:ext cx="2182787" cy="1136374"/>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ZA" sz="1050" b="1" dirty="0">
                <a:solidFill>
                  <a:sysClr val="windowText" lastClr="000000"/>
                </a:solidFill>
                <a:latin typeface="Arial Black" panose="020B0A04020102020204" pitchFamily="34" charset="0"/>
              </a:rPr>
              <a:t>"Y"</a:t>
            </a:r>
            <a:r>
              <a:rPr lang="en-ZA" sz="1050" b="1" baseline="0" dirty="0">
                <a:solidFill>
                  <a:sysClr val="windowText" lastClr="000000"/>
                </a:solidFill>
                <a:latin typeface="Arial Black" panose="020B0A04020102020204" pitchFamily="34" charset="0"/>
              </a:rPr>
              <a:t> - Young</a:t>
            </a:r>
          </a:p>
          <a:p>
            <a:pPr algn="r"/>
            <a:r>
              <a:rPr lang="en-ZA" sz="1050" b="1" baseline="0" dirty="0">
                <a:solidFill>
                  <a:sysClr val="windowText" lastClr="000000"/>
                </a:solidFill>
                <a:latin typeface="Arial Black" panose="020B0A04020102020204" pitchFamily="34" charset="0"/>
              </a:rPr>
              <a:t>"C" - Diet Control</a:t>
            </a:r>
          </a:p>
          <a:p>
            <a:pPr algn="r"/>
            <a:r>
              <a:rPr lang="en-ZA" sz="1050" b="1" baseline="0" dirty="0">
                <a:solidFill>
                  <a:sysClr val="windowText" lastClr="000000"/>
                </a:solidFill>
                <a:latin typeface="Arial Black" panose="020B0A04020102020204" pitchFamily="34" charset="0"/>
              </a:rPr>
              <a:t>"F" - High-caloric Fat Diet</a:t>
            </a:r>
          </a:p>
          <a:p>
            <a:pPr algn="r"/>
            <a:r>
              <a:rPr lang="en-ZA" sz="1050" b="1" baseline="0" dirty="0">
                <a:solidFill>
                  <a:sysClr val="windowText" lastClr="000000"/>
                </a:solidFill>
                <a:latin typeface="Arial Black" panose="020B0A04020102020204" pitchFamily="34" charset="0"/>
              </a:rPr>
              <a:t>"A" - </a:t>
            </a:r>
            <a:r>
              <a:rPr lang="en-ZA" sz="1050" b="1" baseline="0" dirty="0" err="1">
                <a:solidFill>
                  <a:sysClr val="windowText" lastClr="000000"/>
                </a:solidFill>
                <a:latin typeface="Arial Black" panose="020B0A04020102020204" pitchFamily="34" charset="0"/>
              </a:rPr>
              <a:t>Aspalathin</a:t>
            </a:r>
            <a:endParaRPr lang="en-ZA" sz="1050" b="1" baseline="0" dirty="0">
              <a:solidFill>
                <a:sysClr val="windowText" lastClr="000000"/>
              </a:solidFill>
              <a:latin typeface="Arial Black" panose="020B0A04020102020204" pitchFamily="34" charset="0"/>
            </a:endParaRPr>
          </a:p>
          <a:p>
            <a:pPr algn="r"/>
            <a:r>
              <a:rPr lang="en-ZA" sz="1050" b="1" baseline="0" dirty="0">
                <a:solidFill>
                  <a:sysClr val="windowText" lastClr="000000"/>
                </a:solidFill>
                <a:latin typeface="Arial Black" panose="020B0A04020102020204" pitchFamily="34" charset="0"/>
              </a:rPr>
              <a:t>"B" - Basal</a:t>
            </a:r>
            <a:endParaRPr lang="en-ZA" sz="1050" b="1" dirty="0">
              <a:solidFill>
                <a:sysClr val="windowText" lastClr="000000"/>
              </a:solidFill>
              <a:latin typeface="Arial Black" panose="020B0A04020102020204" pitchFamily="34" charset="0"/>
            </a:endParaRPr>
          </a:p>
        </p:txBody>
      </p:sp>
      <p:sp>
        <p:nvSpPr>
          <p:cNvPr id="14" name="Rectangle 13"/>
          <p:cNvSpPr/>
          <p:nvPr/>
        </p:nvSpPr>
        <p:spPr>
          <a:xfrm>
            <a:off x="7117154" y="5041042"/>
            <a:ext cx="1951065" cy="4758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12700">
                  <a:solidFill>
                    <a:schemeClr val="bg1"/>
                  </a:solidFill>
                  <a:prstDash val="solid"/>
                </a:ln>
                <a:solidFill>
                  <a:schemeClr val="bg1"/>
                </a:solidFill>
                <a:effectLst>
                  <a:outerShdw blurRad="41275" dist="20320" dir="1800000" algn="tl" rotWithShape="0">
                    <a:srgbClr val="000000">
                      <a:alpha val="40000"/>
                    </a:srgbClr>
                  </a:outerShdw>
                </a:effectLst>
              </a:rPr>
              <a:t>N=3</a:t>
            </a:r>
          </a:p>
        </p:txBody>
      </p:sp>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81600"/>
            <a:ext cx="1828799" cy="101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431" y="1123950"/>
            <a:ext cx="3989588" cy="314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7539" y="973604"/>
            <a:ext cx="4212976" cy="331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5241" y="937830"/>
            <a:ext cx="1738785" cy="23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937830"/>
            <a:ext cx="1524419" cy="18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0" y="973604"/>
            <a:ext cx="1533684" cy="18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36147" y="1013932"/>
            <a:ext cx="1551640" cy="22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4141988" y="3784119"/>
            <a:ext cx="908792"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P-PKB</a:t>
            </a:r>
          </a:p>
          <a:p>
            <a:pPr algn="ctr"/>
            <a:r>
              <a:rPr lang="en-ZA" sz="200" b="1" dirty="0">
                <a:ln w="12700">
                  <a:solidFill>
                    <a:schemeClr val="bg1"/>
                  </a:solidFill>
                  <a:prstDash val="solid"/>
                </a:ln>
                <a:solidFill>
                  <a:schemeClr val="bg1"/>
                </a:solidFill>
                <a:effectLst>
                  <a:outerShdw blurRad="41275" dist="20320" dir="1800000" algn="tl" rotWithShape="0">
                    <a:srgbClr val="000000">
                      <a:alpha val="40000"/>
                    </a:srgbClr>
                  </a:outerShdw>
                </a:effectLst>
              </a:rPr>
              <a:t>__________________________________________________</a:t>
            </a:r>
          </a:p>
          <a:p>
            <a:pPr algn="ctr"/>
            <a:r>
              <a:rPr lang="en-ZA" b="1" dirty="0">
                <a:ln w="12700">
                  <a:solidFill>
                    <a:schemeClr val="bg1"/>
                  </a:solidFill>
                  <a:prstDash val="solid"/>
                </a:ln>
                <a:solidFill>
                  <a:schemeClr val="bg1"/>
                </a:solidFill>
                <a:effectLst>
                  <a:outerShdw blurRad="41275" dist="20320" dir="1800000" algn="tl" rotWithShape="0">
                    <a:srgbClr val="000000">
                      <a:alpha val="40000"/>
                    </a:srgbClr>
                  </a:outerShdw>
                </a:effectLst>
              </a:rPr>
              <a:t>T-PKB</a:t>
            </a:r>
          </a:p>
        </p:txBody>
      </p:sp>
      <p:sp>
        <p:nvSpPr>
          <p:cNvPr id="23" name="Rectangle 22"/>
          <p:cNvSpPr/>
          <p:nvPr/>
        </p:nvSpPr>
        <p:spPr>
          <a:xfrm>
            <a:off x="3640974" y="-29148"/>
            <a:ext cx="1862051" cy="9669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n w="12700">
                  <a:solidFill>
                    <a:schemeClr val="bg1"/>
                  </a:solidFill>
                  <a:prstDash val="solid"/>
                </a:ln>
                <a:solidFill>
                  <a:schemeClr val="bg1"/>
                </a:solidFill>
                <a:effectLst>
                  <a:outerShdw blurRad="41275" dist="20320" dir="1800000" algn="tl" rotWithShape="0">
                    <a:srgbClr val="000000">
                      <a:alpha val="40000"/>
                    </a:srgbClr>
                  </a:outerShdw>
                </a:effectLst>
              </a:rPr>
              <a:t>1h30m Treatment</a:t>
            </a:r>
          </a:p>
        </p:txBody>
      </p:sp>
      <p:sp>
        <p:nvSpPr>
          <p:cNvPr id="9"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R"/>
          <p:cNvSpPr/>
          <p:nvPr/>
        </p:nvSpPr>
        <p:spPr>
          <a:xfrm>
            <a:off x="0" y="6667500"/>
            <a:ext cx="8001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L"/>
          <p:cNvSpPr/>
          <p:nvPr/>
        </p:nvSpPr>
        <p:spPr>
          <a:xfrm>
            <a:off x="8001000" y="6667500"/>
            <a:ext cx="1143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050786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375" y="1369948"/>
            <a:ext cx="7467600" cy="4525963"/>
          </a:xfrm>
        </p:spPr>
        <p:txBody>
          <a:bodyPr>
            <a:normAutofit/>
          </a:bodyPr>
          <a:lstStyle/>
          <a:p>
            <a:r>
              <a:rPr lang="en-ZA" b="1" dirty="0">
                <a:ln>
                  <a:solidFill>
                    <a:schemeClr val="bg1"/>
                  </a:solidFill>
                </a:ln>
                <a:solidFill>
                  <a:srgbClr val="FF0000"/>
                </a:solidFill>
              </a:rPr>
              <a:t>People with Type 2 Diabetes</a:t>
            </a:r>
          </a:p>
          <a:p>
            <a:pPr marL="448056" lvl="1" indent="0">
              <a:buNone/>
            </a:pPr>
            <a:r>
              <a:rPr lang="en-ZA" dirty="0"/>
              <a:t>Heart disease or strokes</a:t>
            </a:r>
          </a:p>
          <a:p>
            <a:pPr lvl="2"/>
            <a:r>
              <a:rPr lang="en-ZA" dirty="0"/>
              <a:t>4 times more likely</a:t>
            </a:r>
          </a:p>
          <a:p>
            <a:pPr lvl="2"/>
            <a:r>
              <a:rPr lang="en-ZA" dirty="0"/>
              <a:t>cause of death in more than 65% of patients</a:t>
            </a:r>
          </a:p>
          <a:p>
            <a:pPr lvl="1"/>
            <a:endParaRPr lang="en-ZA" dirty="0"/>
          </a:p>
          <a:p>
            <a:pPr lvl="1"/>
            <a:r>
              <a:rPr lang="en-ZA" dirty="0"/>
              <a:t>1.5 million deaths in 2012</a:t>
            </a:r>
          </a:p>
          <a:p>
            <a:pPr lvl="1"/>
            <a:endParaRPr lang="en-ZA" dirty="0"/>
          </a:p>
          <a:p>
            <a:pPr lvl="1"/>
            <a:r>
              <a:rPr lang="en-ZA" b="1" u="sng" dirty="0"/>
              <a:t>CONTROLLABLE</a:t>
            </a:r>
            <a:r>
              <a:rPr lang="en-ZA" dirty="0"/>
              <a:t> RISK FACTOR</a:t>
            </a:r>
          </a:p>
          <a:p>
            <a:endParaRPr lang="en-ZA" dirty="0"/>
          </a:p>
        </p:txBody>
      </p:sp>
      <p:sp>
        <p:nvSpPr>
          <p:cNvPr id="4" name="AutoShape 2" descr="data:image/jpeg;base64,/9j/4AAQSkZJRgABAQAAAQABAAD/2wCEAAkGBwgHBgkIBwgKCgkLDRYPDQwMDRsUFRAWIB0iIiAdHx8kKDQsJCYxJx8fLT0tMTU3Ojo6Iys/RD84QzQ5OjcBCgoKDQwNGg8PGjclHyU3Nzc3Nzc3Nzc3Nzc3Nzc3Nzc3Nzc3Nzc3Nzc3Nzc3Nzc3Nzc3Nzc3Nzc3Nzc3Nzc3N//AABEIAJcAlwMBEQACEQEDEQH/xAAcAAEAAgMBAQEAAAAAAAAAAAAABgcBBAUDAgj/xABCEAABAwMBBAQLBAgHAQAAAAABAAIDBAURBgcSITETQVFhIjJCYnGBkaHB0eEUI5OxFzNSU1WCo9IkQ1RjcrLCFf/EABsBAQACAwEBAAAAAAAAAAAAAAAEBQIDBgEH/8QANhEAAgEDAQUFBQgCAwAAAAAAAAECAwQRIQUGEjFBIlFhcaEUMoGxwRMWI1JTkdHhM/AkQ2L/2gAMAwEAAhEDEQA/ALxQBAEAQBAEAQBAEAQGMhAC5rQS4gAcyUC10RCLNqeKr13WUMDw+kmYBG4cjIwcSPTy9SjQq5qtdC+udmuns6FWS7S5+T5E4UkoQgCAIAgCAIAgCAIAgCAIAgNesraahgdPWTRwxN5vkcAF45JLLNlOlOrLhgssilx2kWWlO7TsqKs9sTQG+04UeV1Bci5o7v3U9Z4j5/0cGq2o1L8iktkcY6jJMXfkAtcrt9EWFPdqC9+pnyX9kZvGrLzd2mOpq3MhPOKHwGn09q0TrTlo2W1tsu1tnmEde96m1s6p3T6voSzlAHyOx1DdI+Kyt03URq23NQsZ564RdqsjgQgCAIAgCAIAgCAIAgCAIDn326wWW2TV1SfBjHBo5uceQCxnNQjlkm0tZ3VZUoc3/uSj77e66+VZqK6XIydyJviMHYPmqydSU3ln0C0s6VpDhpr49Wc3ktZKCA+4YpJpGxxMc97jhrWjJJ7gvUs6I8lKMU5SeEi09D2yn001jbjMxt0r3BrYGnLmN54x7SVOowVP3ubON2rc1L5v7Jfhw6/76E7Uo58ygCAIAgCAIAgCAIAgCAweSArTa9VP37dRAkMO9Kfy+JUK7fJHV7tUlipU66IhlhsVffavoKGPwR+slPiRjtJ+Cjwpubwi9vL6jaQ46j+HVkzq9EWWwWqW4XmqqaksHBjDuNLjyAA4+9SHQhTjmTyUNLbN1eVlSt4qOe/UryV7ZJXOZG2IOOQwHOB2KI9TqIrCSbyxFLLC8OgkkY88AY3EE93BFnOh5KMZLtLPqWds30xPSON4uUbmzyNxCyTi5rTzce8qdb0mu1LmcltvaUKqVvR5Lnj5FgqUc2EAQBAEAQBAEAQBAfO93IDOUBgnhyQ8K42vUTzHQ3BrcsZvRO7s8Qod3Hkzqt2qyzOk/Ml+k7PFZ7HTU8bQJCwPldji554nKkU4KEcIo9oXUrm4lOT8vI4m0e3V93httDb4i/enc5+eDQA04JPrWq5jKSSiT9h3FC2lUq1XjQ5tt2XwhrXXOve9xHFkDd0D1nisVarqyXW3kk/8MMeZKLRpKy2mQSUtE0zDlLKS9w9vJb40YR1RUXG1Lu4XDOWnctDuDAWwrz63kBlAEAQBAEAQBAEBEdT66obM51NT4qqwcCxp8Fh84/BaKteMNFqy5sNi1rpcc+zH1fkiu7nrK+3Eu6SsMDD5FONwD4+9Q5V5yOoobIs6K0hl971OG+onkdvSTzOd2mQkrVxPvLBU4JYUV+xtUl4uVEQaavqI8f7hP5rJTkuppq2tCr78E/gSeg1y6tpX2/U0DailkGDNG3D28eBI68dy3RuMrEyorbEVKX21o8SXR8i1aCogqqSKellbLC9oLHtPAhT4tNaHH1ac6c3Caw0fVRNFTwumnkbHGwZc5xwAvW8LLMIQlOSjFZZWuodpEr3OgsLGsj/1Mrcl3/EdXrUKpdPOIHV2W70UlK5evcvqyGVt6ula4mqr6l+eovIHsCjOcnzZfUrO3pLEIL9jUZPNG7eZPK13aJDlY5feb3CD5xX7HZtmr77bS0Q1zpWDyJ/DHz962Rrzj1IFfZNpX96OPLQsPTOvaK7SMpa1opKt3AZOWPPYD1egqZTuIz0ehzN/sOrbpzp9qPqiZKQUYQBAEAQGCcc0BAtourXW8OtVtkLap4Bmlb/lNPUO8qLcVuHsrmdHsXZarfj1l2ei7/6Kr55JOSes9agHYBACSASBk9iHqJ5QbN3V1FBVQ3hhjmjD2/cHkRn9pS42uVnJzdbeFUqkqcqWqeOZsDZZL13dn4B/uXvsj7zX95o/p+pJdIaarNOdLE64ippZOIi6Mjcd2g5W+jSdPqVG0to0r3ElTxJdc80emrtPVuoYYqaK4ilpmneezoy4vPVk5HDuStTlPRMx2bf0rKTnKHFLo88iLfosm/i7PwD/AHLR7I+8ufvNH9L1POo2ZPp4JJpbwwRxtL3fcHkB6V47XCy2ZQ3jU5KKp6vxK/yDxHEdXBRTpQvAEBZmzrVr6h7LPc5MyYxTSuPFwHknv7FOt62eyzktt7LUM3FFadV9SxsqWcyEAQBAaN7r2Wu1VVdJxbBGXY7TjgFjOXCsm+1oO4rRpLqygKqolqqmaoqHb00zy97u8qpbcnln0mnTjTgoQ5I8l4ZhAEBNbDr99ntNNQGg6YQN3Q8y4yFKp3HBFRwUF5sKNzXlV48Z8DofpSf/AAofjfRZe1+BG+7S/U9DJ2pPHO1f1fovfan+ULdpP/s9ANqTycC1f1fontT/ACj7tL9T0B2pPBx/8ofjfRee1+A+7S/U9DTuu0WS422qo227o+niLN/pc7uV5K54otYN9tsCNGtGo6mcPPIgvLgoh0IQBAfcMskE0c0Ti2SNwcxw6iOS9Ta1MZRUouL5MvvTdzbeLLS1zcZkZ4Y7HDgferWnLiimfOL22dtcSpdzOosyKEAQEJ2sVZg0/DThxBqZw047ACT8FGun2MF/u9S47pz/ACoqNV52gQBAEAQGHZ3Tg4PUV6gsdT9BWKdldZqKq3WnpYGuJxzOFaww4pnzS7pulXnDubNivkipaKeoe1obHG5xOOwL2WEsmFKLqVIwXVn53c98rjJJ47jlw7zxKqM5PpyiorhXJGEAQBAEAQFq7I6oyWqspS7PQzZb6HD5gqfaPstHH7x0lGvCfevkT1SjnAgCArrbEHfZLWR4vSye3Awod3yR0+7WOOp5L5lZKEdYEAQBAEAKAu/Z7IZNI0G8c7rSwegEhWdu800cBtmKjezwe+tJzT6VucgHHoHD28FlW/xs07Lhx3lOPiUSqo+ihAEAQBAEBY+x0HpbserEP/tTLTqcvvNypfH6FlqacoEAQEJ2sUpm07FOBk09QHH0EEfFRrpZhkv93aqjdOL6oqMqvO0CAIAgCAdSAuLZdKZNKRt/dzSN9/1VjbPNM4beCPDevxS+Rs7RJAzSFeCcb7WsHrIWVx/jZq2JHN9Dw1KUVYd8EAQBAEAQFrbIqUx2isqXD9dPgehox+eVPtV2Wzjt46ma8afcvmTxSjnQgCA52obeLpZayizgzROa09jscPesKkeKLRJs6/s9xCr3M/P72Pje5kjS17SWuB6iFU8tGfSU1JJrkYQ9CAIAgCAtnZLLvaeniPOOpd78FWFq+wcZvHHF1GXekbO1J4bpR4/bnjHv+i9uX2DVu+s3qfgynVXHcBAEAQBAZALiGtBJPAAdaDTqXzpK2m0afoqN36xsWZD2uPE/mrWlHhgkfOdoXHtF1OouXQ7C2EIIAgMOGUBT+0uxut94NfE3/DVnE+bJjiPXjPtVfcU+GXF0Z2+wrxVqH2Uvej8ujIcoxeBAEAQBAWfsgfm33KPrE7Xe1v0U605M5LeVfi034fU2NrjsWGlbnxqscP5XL269w1btr/kyf/n6oqhQDsggCAIAgJTs8sZu17ZUSDNLRkPf5zvJb8fUpFvT4pZ7in21eq3t3Be9LT4dWXQArE4QygCAIAgOdfbTBerbNRVQG48eC7HFjuohYzgpx4WSbS5na1lVh0+RRN0t1Taq6WirGbssZx3OHUR3FVUouLwz6Jb3FO4pKpTejNRYm4IAgCAsbY87726M45xEf+ymWnU5feZaUn5/Q2NsDj9itrM8DM4kfy/VZXb0SNW7S/EqPwXzKxUE60IAgCA2KCkqLhWw0dHGZJpXYaPie4L2KcnhGutVhRpupN4SL001ZIbDaoaOHDnAb0smPHf1lWlOChHCPnd9eTu6zqS+HkdZbCIEAQBAEAQEY1rpePUFFvxBrK+Fp6F54A+ae5aa1L7Racy02XtKVnPEvcfP+SmaqnmpKmSnqYzHLG7dex3MFVrTi8M7ynUjUipweUzyXhmEAQE82QvIu1wj6jA0+xylWr7TOc3kX4EH4/Q2dsEv31shz5Mj8ewLK76GrdqPZqS8iulDOoCAID7ijfNMyKJjnyPcGtY0ZLj2L1JvRGMpRhFyk8JFx6G0oyw0v2iqDXXCZuHkHIYP2R8VY0aPAsvmcNtbaju58EPcXr4ksC3lOEAQBAEAQBAYI4ICL6x0lBqCHposQ17B4EmOD/Nd81orUVUWVzLXZm1J2cuGWsH07vIp2uo6mgqX01bC6GZh8Jrh+XaFXyi4vDO6pVqdaCnTeUzwWJsCAmeyiXc1JLH+9pne4j5qTavtlFvFHNon3NfU2drrw67W9g8mnf73D5L2795GndpfgVH4r5EDUU6MID1pKWetqWU1JE6WZ5w1jBklepNvQwqVYUoOc3hIt/RWjorFGKqrxLcHji7HCIdjfmrCjRUNXzOI2ptaV2/s4aQXr5ktA4clIKYygCAIAgCAIAgCAwQgOLqTTVDqCm3KpgZO0fdzt8ZvzHctdSlGotSdY7QrWc8w1T5rvKd1BYK+wVXQ1seWOP3czPEf6+3uVdUpyg9TubK+o3kOKm/h1OUtZMNu2XKstVX9qoJeim3S3ewDwPMe5Zwm4vKNNxb0riH2dVZR9Xa61t4qG1Fxm6WVrdwHdAwM56klOU9ZGNta0raLhSWEaSwJB0rHY66+1f2egi3gPHld4jB3n4LOFOU3hES7vaNpDjqPyXUuHS+laLT0OYQJap4HSTuHE9w7ArGlSjTRxF/tKteS7WkeiO+tpXBAEAQBAEAQBAEAQBAEBrV1FTV1M+nq4WywvGHMcF44prDNlKrOlLjg8Mq3VOgKqg3qmzh9TTc3RE/eR/Me9Qatu46x1R12ztu06yUK/Zl39H/BCDwJHZ2qKdCEBM9LaCq7mW1N0D6Sk4EN4CSQejyR6eKk0rdy1lyKHaG3KdDsUe1L0X8lqW630ttpWU1FC2KJnJrfj2qdGKisI4+tXqV5udR5bNtZGoIAgCAIAgCAIAgCAIAgCAIDGB2ICK6p0VQXoOmga2krTxErG8Hnzh1+nmtFWhGeq0ZcWG2K1q1GXah3fweeltD0Fm3J6rdrKwcd97fBYfNHxXlKhGGr1Z7f7ZrXPZh2Y93f5kuwOxSCmMoAgCAIAgCAIA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5" name="AutoShape 4" descr="data:image/jpeg;base64,/9j/4AAQSkZJRgABAQAAAQABAAD/2wCEAAkGBwgHBgkIBwgKCgkLDRYPDQwMDRsUFRAWIB0iIiAdHx8kKDQsJCYxJx8fLT0tMTU3Ojo6Iys/RD84QzQ5OjcBCgoKDQwNGg8PGjclHyU3Nzc3Nzc3Nzc3Nzc3Nzc3Nzc3Nzc3Nzc3Nzc3Nzc3Nzc3Nzc3Nzc3Nzc3Nzc3Nzc3N//AABEIAJcAlwMBEQACEQEDEQH/xAAcAAEAAgMBAQEAAAAAAAAAAAAABgcBBAUDAgj/xABCEAABAwMBBAQLBAgHAQAAAAABAAIDBAURBgcSITETQVFhIjJCYnGBkaHB0eEUI5OxFzNSU1WCo9IkQ1RjcrLCFf/EABsBAQACAwEBAAAAAAAAAAAAAAAEBQIDBgEH/8QANhEAAgEDAQUFBQgCAwAAAAAAAAECAwQRIQUGEjFBIlFhcaEUMoGxwRMWI1JTkdHhM/AkQ2L/2gAMAwEAAhEDEQA/ALxQBAEAQBAEAQBAEAQGMhAC5rQS4gAcyUC10RCLNqeKr13WUMDw+kmYBG4cjIwcSPTy9SjQq5qtdC+udmuns6FWS7S5+T5E4UkoQgCAIAgCAIAgCAIAgCAIAgNesraahgdPWTRwxN5vkcAF45JLLNlOlOrLhgssilx2kWWlO7TsqKs9sTQG+04UeV1Bci5o7v3U9Z4j5/0cGq2o1L8iktkcY6jJMXfkAtcrt9EWFPdqC9+pnyX9kZvGrLzd2mOpq3MhPOKHwGn09q0TrTlo2W1tsu1tnmEde96m1s6p3T6voSzlAHyOx1DdI+Kyt03URq23NQsZ564RdqsjgQgCAIAgCAIAgCAIAgCAIDn326wWW2TV1SfBjHBo5uceQCxnNQjlkm0tZ3VZUoc3/uSj77e66+VZqK6XIydyJviMHYPmqydSU3ln0C0s6VpDhpr49Wc3ktZKCA+4YpJpGxxMc97jhrWjJJ7gvUs6I8lKMU5SeEi09D2yn001jbjMxt0r3BrYGnLmN54x7SVOowVP3ubON2rc1L5v7Jfhw6/76E7Uo58ygCAIAgCAIAgCAIAgCAweSArTa9VP37dRAkMO9Kfy+JUK7fJHV7tUlipU66IhlhsVffavoKGPwR+slPiRjtJ+Cjwpubwi9vL6jaQ46j+HVkzq9EWWwWqW4XmqqaksHBjDuNLjyAA4+9SHQhTjmTyUNLbN1eVlSt4qOe/UryV7ZJXOZG2IOOQwHOB2KI9TqIrCSbyxFLLC8OgkkY88AY3EE93BFnOh5KMZLtLPqWds30xPSON4uUbmzyNxCyTi5rTzce8qdb0mu1LmcltvaUKqVvR5Lnj5FgqUc2EAQBAEAQBAEAQBAfO93IDOUBgnhyQ8K42vUTzHQ3BrcsZvRO7s8Qod3Hkzqt2qyzOk/Ml+k7PFZ7HTU8bQJCwPldji554nKkU4KEcIo9oXUrm4lOT8vI4m0e3V93httDb4i/enc5+eDQA04JPrWq5jKSSiT9h3FC2lUq1XjQ5tt2XwhrXXOve9xHFkDd0D1nisVarqyXW3kk/8MMeZKLRpKy2mQSUtE0zDlLKS9w9vJb40YR1RUXG1Lu4XDOWnctDuDAWwrz63kBlAEAQBAEAQBAEBEdT66obM51NT4qqwcCxp8Fh84/BaKteMNFqy5sNi1rpcc+zH1fkiu7nrK+3Eu6SsMDD5FONwD4+9Q5V5yOoobIs6K0hl971OG+onkdvSTzOd2mQkrVxPvLBU4JYUV+xtUl4uVEQaavqI8f7hP5rJTkuppq2tCr78E/gSeg1y6tpX2/U0DailkGDNG3D28eBI68dy3RuMrEyorbEVKX21o8SXR8i1aCogqqSKellbLC9oLHtPAhT4tNaHH1ac6c3Caw0fVRNFTwumnkbHGwZc5xwAvW8LLMIQlOSjFZZWuodpEr3OgsLGsj/1Mrcl3/EdXrUKpdPOIHV2W70UlK5evcvqyGVt6ula4mqr6l+eovIHsCjOcnzZfUrO3pLEIL9jUZPNG7eZPK13aJDlY5feb3CD5xX7HZtmr77bS0Q1zpWDyJ/DHz962Rrzj1IFfZNpX96OPLQsPTOvaK7SMpa1opKt3AZOWPPYD1egqZTuIz0ehzN/sOrbpzp9qPqiZKQUYQBAEAQGCcc0BAtourXW8OtVtkLap4Bmlb/lNPUO8qLcVuHsrmdHsXZarfj1l2ei7/6Kr55JOSes9agHYBACSASBk9iHqJ5QbN3V1FBVQ3hhjmjD2/cHkRn9pS42uVnJzdbeFUqkqcqWqeOZsDZZL13dn4B/uXvsj7zX95o/p+pJdIaarNOdLE64ippZOIi6Mjcd2g5W+jSdPqVG0to0r3ElTxJdc80emrtPVuoYYqaK4ilpmneezoy4vPVk5HDuStTlPRMx2bf0rKTnKHFLo88iLfosm/i7PwD/AHLR7I+8ufvNH9L1POo2ZPp4JJpbwwRxtL3fcHkB6V47XCy2ZQ3jU5KKp6vxK/yDxHEdXBRTpQvAEBZmzrVr6h7LPc5MyYxTSuPFwHknv7FOt62eyzktt7LUM3FFadV9SxsqWcyEAQBAaN7r2Wu1VVdJxbBGXY7TjgFjOXCsm+1oO4rRpLqygKqolqqmaoqHb00zy97u8qpbcnln0mnTjTgoQ5I8l4ZhAEBNbDr99ntNNQGg6YQN3Q8y4yFKp3HBFRwUF5sKNzXlV48Z8DofpSf/AAofjfRZe1+BG+7S/U9DJ2pPHO1f1fovfan+ULdpP/s9ANqTycC1f1fontT/ACj7tL9T0B2pPBx/8ofjfRee1+A+7S/U9DTuu0WS422qo227o+niLN/pc7uV5K54otYN9tsCNGtGo6mcPPIgvLgoh0IQBAfcMskE0c0Ti2SNwcxw6iOS9Ta1MZRUouL5MvvTdzbeLLS1zcZkZ4Y7HDgferWnLiimfOL22dtcSpdzOosyKEAQEJ2sVZg0/DThxBqZw047ACT8FGun2MF/u9S47pz/ACoqNV52gQBAEAQGHZ3Tg4PUV6gsdT9BWKdldZqKq3WnpYGuJxzOFaww4pnzS7pulXnDubNivkipaKeoe1obHG5xOOwL2WEsmFKLqVIwXVn53c98rjJJ47jlw7zxKqM5PpyiorhXJGEAQBAEAQFq7I6oyWqspS7PQzZb6HD5gqfaPstHH7x0lGvCfevkT1SjnAgCArrbEHfZLWR4vSye3Awod3yR0+7WOOp5L5lZKEdYEAQBAEAKAu/Z7IZNI0G8c7rSwegEhWdu800cBtmKjezwe+tJzT6VucgHHoHD28FlW/xs07Lhx3lOPiUSqo+ihAEAQBAEBY+x0HpbserEP/tTLTqcvvNypfH6FlqacoEAQEJ2sUpm07FOBk09QHH0EEfFRrpZhkv93aqjdOL6oqMqvO0CAIAgCAdSAuLZdKZNKRt/dzSN9/1VjbPNM4beCPDevxS+Rs7RJAzSFeCcb7WsHrIWVx/jZq2JHN9Dw1KUVYd8EAQBAEAQFrbIqUx2isqXD9dPgehox+eVPtV2Wzjt46ma8afcvmTxSjnQgCA52obeLpZayizgzROa09jscPesKkeKLRJs6/s9xCr3M/P72Pje5kjS17SWuB6iFU8tGfSU1JJrkYQ9CAIAgCAtnZLLvaeniPOOpd78FWFq+wcZvHHF1GXekbO1J4bpR4/bnjHv+i9uX2DVu+s3qfgynVXHcBAEAQBAZALiGtBJPAAdaDTqXzpK2m0afoqN36xsWZD2uPE/mrWlHhgkfOdoXHtF1OouXQ7C2EIIAgMOGUBT+0uxut94NfE3/DVnE+bJjiPXjPtVfcU+GXF0Z2+wrxVqH2Uvej8ujIcoxeBAEAQBAWfsgfm33KPrE7Xe1v0U605M5LeVfi034fU2NrjsWGlbnxqscP5XL269w1btr/kyf/n6oqhQDsggCAIAgJTs8sZu17ZUSDNLRkPf5zvJb8fUpFvT4pZ7in21eq3t3Be9LT4dWXQArE4QygCAIAgOdfbTBerbNRVQG48eC7HFjuohYzgpx4WSbS5na1lVh0+RRN0t1Taq6WirGbssZx3OHUR3FVUouLwz6Jb3FO4pKpTejNRYm4IAgCAsbY87726M45xEf+ymWnU5feZaUn5/Q2NsDj9itrM8DM4kfy/VZXb0SNW7S/EqPwXzKxUE60IAgCA2KCkqLhWw0dHGZJpXYaPie4L2KcnhGutVhRpupN4SL001ZIbDaoaOHDnAb0smPHf1lWlOChHCPnd9eTu6zqS+HkdZbCIEAQBAEAQEY1rpePUFFvxBrK+Fp6F54A+ae5aa1L7Racy02XtKVnPEvcfP+SmaqnmpKmSnqYzHLG7dex3MFVrTi8M7ynUjUipweUzyXhmEAQE82QvIu1wj6jA0+xylWr7TOc3kX4EH4/Q2dsEv31shz5Mj8ewLK76GrdqPZqS8iulDOoCAID7ijfNMyKJjnyPcGtY0ZLj2L1JvRGMpRhFyk8JFx6G0oyw0v2iqDXXCZuHkHIYP2R8VY0aPAsvmcNtbaju58EPcXr4ksC3lOEAQBAEAQBAYI4ICL6x0lBqCHposQ17B4EmOD/Nd81orUVUWVzLXZm1J2cuGWsH07vIp2uo6mgqX01bC6GZh8Jrh+XaFXyi4vDO6pVqdaCnTeUzwWJsCAmeyiXc1JLH+9pne4j5qTavtlFvFHNon3NfU2drrw67W9g8mnf73D5L2795GndpfgVH4r5EDUU6MID1pKWetqWU1JE6WZ5w1jBklepNvQwqVYUoOc3hIt/RWjorFGKqrxLcHji7HCIdjfmrCjRUNXzOI2ptaV2/s4aQXr5ktA4clIKYygCAIAgCAIAgCAwQgOLqTTVDqCm3KpgZO0fdzt8ZvzHctdSlGotSdY7QrWc8w1T5rvKd1BYK+wVXQ1seWOP3czPEf6+3uVdUpyg9TubK+o3kOKm/h1OUtZMNu2XKstVX9qoJeim3S3ewDwPMe5Zwm4vKNNxb0riH2dVZR9Xa61t4qG1Fxm6WVrdwHdAwM56klOU9ZGNta0raLhSWEaSwJB0rHY66+1f2egi3gPHld4jB3n4LOFOU3hES7vaNpDjqPyXUuHS+laLT0OYQJap4HSTuHE9w7ArGlSjTRxF/tKteS7WkeiO+tpXBAEAQBAEAQBAEAQBAEBrV1FTV1M+nq4WywvGHMcF44prDNlKrOlLjg8Mq3VOgKqg3qmzh9TTc3RE/eR/Me9Qatu46x1R12ztu06yUK/Zl39H/BCDwJHZ2qKdCEBM9LaCq7mW1N0D6Sk4EN4CSQejyR6eKk0rdy1lyKHaG3KdDsUe1L0X8lqW630ttpWU1FC2KJnJrfj2qdGKisI4+tXqV5udR5bNtZGoIAgCAIAgCAIAgCAIAgCAIDGB2ICK6p0VQXoOmga2krTxErG8Hnzh1+nmtFWhGeq0ZcWG2K1q1GXah3fweeltD0Fm3J6rdrKwcd97fBYfNHxXlKhGGr1Z7f7ZrXPZh2Y93f5kuwOxSCmMoAgCAIAgCAIAgP/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JcAlwMBEQACEQEDEQH/xAAcAAEAAgMBAQEAAAAAAAAAAAAABgcBBAUDAgj/xABCEAABAwMBBAQLBAgHAQAAAAABAAIDBAURBgcSITETQVFhIjJCYnGBkaHB0eEUI5OxFzNSU1WCo9IkQ1RjcrLCFf/EABsBAQACAwEBAAAAAAAAAAAAAAAEBQIDBgEH/8QANhEAAgEDAQUFBQgCAwAAAAAAAAECAwQRIQUGEjFBIlFhcaEUMoGxwRMWI1JTkdHhM/AkQ2L/2gAMAwEAAhEDEQA/ALxQBAEAQBAEAQBAEAQGMhAC5rQS4gAcyUC10RCLNqeKr13WUMDw+kmYBG4cjIwcSPTy9SjQq5qtdC+udmuns6FWS7S5+T5E4UkoQgCAIAgCAIAgCAIAgCAIAgNesraahgdPWTRwxN5vkcAF45JLLNlOlOrLhgssilx2kWWlO7TsqKs9sTQG+04UeV1Bci5o7v3U9Z4j5/0cGq2o1L8iktkcY6jJMXfkAtcrt9EWFPdqC9+pnyX9kZvGrLzd2mOpq3MhPOKHwGn09q0TrTlo2W1tsu1tnmEde96m1s6p3T6voSzlAHyOx1DdI+Kyt03URq23NQsZ564RdqsjgQgCAIAgCAIAgCAIAgCAIDn326wWW2TV1SfBjHBo5uceQCxnNQjlkm0tZ3VZUoc3/uSj77e66+VZqK6XIydyJviMHYPmqydSU3ln0C0s6VpDhpr49Wc3ktZKCA+4YpJpGxxMc97jhrWjJJ7gvUs6I8lKMU5SeEi09D2yn001jbjMxt0r3BrYGnLmN54x7SVOowVP3ubON2rc1L5v7Jfhw6/76E7Uo58ygCAIAgCAIAgCAIAgCAweSArTa9VP37dRAkMO9Kfy+JUK7fJHV7tUlipU66IhlhsVffavoKGPwR+slPiRjtJ+Cjwpubwi9vL6jaQ46j+HVkzq9EWWwWqW4XmqqaksHBjDuNLjyAA4+9SHQhTjmTyUNLbN1eVlSt4qOe/UryV7ZJXOZG2IOOQwHOB2KI9TqIrCSbyxFLLC8OgkkY88AY3EE93BFnOh5KMZLtLPqWds30xPSON4uUbmzyNxCyTi5rTzce8qdb0mu1LmcltvaUKqVvR5Lnj5FgqUc2EAQBAEAQBAEAQBAfO93IDOUBgnhyQ8K42vUTzHQ3BrcsZvRO7s8Qod3Hkzqt2qyzOk/Ml+k7PFZ7HTU8bQJCwPldji554nKkU4KEcIo9oXUrm4lOT8vI4m0e3V93httDb4i/enc5+eDQA04JPrWq5jKSSiT9h3FC2lUq1XjQ5tt2XwhrXXOve9xHFkDd0D1nisVarqyXW3kk/8MMeZKLRpKy2mQSUtE0zDlLKS9w9vJb40YR1RUXG1Lu4XDOWnctDuDAWwrz63kBlAEAQBAEAQBAEBEdT66obM51NT4qqwcCxp8Fh84/BaKteMNFqy5sNi1rpcc+zH1fkiu7nrK+3Eu6SsMDD5FONwD4+9Q5V5yOoobIs6K0hl971OG+onkdvSTzOd2mQkrVxPvLBU4JYUV+xtUl4uVEQaavqI8f7hP5rJTkuppq2tCr78E/gSeg1y6tpX2/U0DailkGDNG3D28eBI68dy3RuMrEyorbEVKX21o8SXR8i1aCogqqSKellbLC9oLHtPAhT4tNaHH1ac6c3Caw0fVRNFTwumnkbHGwZc5xwAvW8LLMIQlOSjFZZWuodpEr3OgsLGsj/1Mrcl3/EdXrUKpdPOIHV2W70UlK5evcvqyGVt6ula4mqr6l+eovIHsCjOcnzZfUrO3pLEIL9jUZPNG7eZPK13aJDlY5feb3CD5xX7HZtmr77bS0Q1zpWDyJ/DHz962Rrzj1IFfZNpX96OPLQsPTOvaK7SMpa1opKt3AZOWPPYD1egqZTuIz0ehzN/sOrbpzp9qPqiZKQUYQBAEAQGCcc0BAtourXW8OtVtkLap4Bmlb/lNPUO8qLcVuHsrmdHsXZarfj1l2ei7/6Kr55JOSes9agHYBACSASBk9iHqJ5QbN3V1FBVQ3hhjmjD2/cHkRn9pS42uVnJzdbeFUqkqcqWqeOZsDZZL13dn4B/uXvsj7zX95o/p+pJdIaarNOdLE64ippZOIi6Mjcd2g5W+jSdPqVG0to0r3ElTxJdc80emrtPVuoYYqaK4ilpmneezoy4vPVk5HDuStTlPRMx2bf0rKTnKHFLo88iLfosm/i7PwD/AHLR7I+8ufvNH9L1POo2ZPp4JJpbwwRxtL3fcHkB6V47XCy2ZQ3jU5KKp6vxK/yDxHEdXBRTpQvAEBZmzrVr6h7LPc5MyYxTSuPFwHknv7FOt62eyzktt7LUM3FFadV9SxsqWcyEAQBAaN7r2Wu1VVdJxbBGXY7TjgFjOXCsm+1oO4rRpLqygKqolqqmaoqHb00zy97u8qpbcnln0mnTjTgoQ5I8l4ZhAEBNbDr99ntNNQGg6YQN3Q8y4yFKp3HBFRwUF5sKNzXlV48Z8DofpSf/AAofjfRZe1+BG+7S/U9DJ2pPHO1f1fovfan+ULdpP/s9ANqTycC1f1fontT/ACj7tL9T0B2pPBx/8ofjfRee1+A+7S/U9DTuu0WS422qo227o+niLN/pc7uV5K54otYN9tsCNGtGo6mcPPIgvLgoh0IQBAfcMskE0c0Ti2SNwcxw6iOS9Ta1MZRUouL5MvvTdzbeLLS1zcZkZ4Y7HDgferWnLiimfOL22dtcSpdzOosyKEAQEJ2sVZg0/DThxBqZw047ACT8FGun2MF/u9S47pz/ACoqNV52gQBAEAQGHZ3Tg4PUV6gsdT9BWKdldZqKq3WnpYGuJxzOFaww4pnzS7pulXnDubNivkipaKeoe1obHG5xOOwL2WEsmFKLqVIwXVn53c98rjJJ47jlw7zxKqM5PpyiorhXJGEAQBAEAQFq7I6oyWqspS7PQzZb6HD5gqfaPstHH7x0lGvCfevkT1SjnAgCArrbEHfZLWR4vSye3Awod3yR0+7WOOp5L5lZKEdYEAQBAEAKAu/Z7IZNI0G8c7rSwegEhWdu800cBtmKjezwe+tJzT6VucgHHoHD28FlW/xs07Lhx3lOPiUSqo+ihAEAQBAEBY+x0HpbserEP/tTLTqcvvNypfH6FlqacoEAQEJ2sUpm07FOBk09QHH0EEfFRrpZhkv93aqjdOL6oqMqvO0CAIAgCAdSAuLZdKZNKRt/dzSN9/1VjbPNM4beCPDevxS+Rs7RJAzSFeCcb7WsHrIWVx/jZq2JHN9Dw1KUVYd8EAQBAEAQFrbIqUx2isqXD9dPgehox+eVPtV2Wzjt46ma8afcvmTxSjnQgCA52obeLpZayizgzROa09jscPesKkeKLRJs6/s9xCr3M/P72Pje5kjS17SWuB6iFU8tGfSU1JJrkYQ9CAIAgCAtnZLLvaeniPOOpd78FWFq+wcZvHHF1GXekbO1J4bpR4/bnjHv+i9uX2DVu+s3qfgynVXHcBAEAQBAZALiGtBJPAAdaDTqXzpK2m0afoqN36xsWZD2uPE/mrWlHhgkfOdoXHtF1OouXQ7C2EIIAgMOGUBT+0uxut94NfE3/DVnE+bJjiPXjPtVfcU+GXF0Z2+wrxVqH2Uvej8ujIcoxeBAEAQBAWfsgfm33KPrE7Xe1v0U605M5LeVfi034fU2NrjsWGlbnxqscP5XL269w1btr/kyf/n6oqhQDsggCAIAgJTs8sZu17ZUSDNLRkPf5zvJb8fUpFvT4pZ7in21eq3t3Be9LT4dWXQArE4QygCAIAgOdfbTBerbNRVQG48eC7HFjuohYzgpx4WSbS5na1lVh0+RRN0t1Taq6WirGbssZx3OHUR3FVUouLwz6Jb3FO4pKpTejNRYm4IAgCAsbY87726M45xEf+ymWnU5feZaUn5/Q2NsDj9itrM8DM4kfy/VZXb0SNW7S/EqPwXzKxUE60IAgCA2KCkqLhWw0dHGZJpXYaPie4L2KcnhGutVhRpupN4SL001ZIbDaoaOHDnAb0smPHf1lWlOChHCPnd9eTu6zqS+HkdZbCIEAQBAEAQEY1rpePUFFvxBrK+Fp6F54A+ae5aa1L7Racy02XtKVnPEvcfP+SmaqnmpKmSnqYzHLG7dex3MFVrTi8M7ynUjUipweUzyXhmEAQE82QvIu1wj6jA0+xylWr7TOc3kX4EH4/Q2dsEv31shz5Mj8ewLK76GrdqPZqS8iulDOoCAID7ijfNMyKJjnyPcGtY0ZLj2L1JvRGMpRhFyk8JFx6G0oyw0v2iqDXXCZuHkHIYP2R8VY0aPAsvmcNtbaju58EPcXr4ksC3lOEAQBAEAQBAYI4ICL6x0lBqCHposQ17B4EmOD/Nd81orUVUWVzLXZm1J2cuGWsH07vIp2uo6mgqX01bC6GZh8Jrh+XaFXyi4vDO6pVqdaCnTeUzwWJsCAmeyiXc1JLH+9pne4j5qTavtlFvFHNon3NfU2drrw67W9g8mnf73D5L2795GndpfgVH4r5EDUU6MID1pKWetqWU1JE6WZ5w1jBklepNvQwqVYUoOc3hIt/RWjorFGKqrxLcHji7HCIdjfmrCjRUNXzOI2ptaV2/s4aQXr5ktA4clIKYygCAIAgCAIAgCAwQgOLqTTVDqCm3KpgZO0fdzt8ZvzHctdSlGotSdY7QrWc8w1T5rvKd1BYK+wVXQ1seWOP3czPEf6+3uVdUpyg9TubK+o3kOKm/h1OUtZMNu2XKstVX9qoJeim3S3ewDwPMe5Zwm4vKNNxb0riH2dVZR9Xa61t4qG1Fxm6WVrdwHdAwM56klOU9ZGNta0raLhSWEaSwJB0rHY66+1f2egi3gPHld4jB3n4LOFOU3hES7vaNpDjqPyXUuHS+laLT0OYQJap4HSTuHE9w7ArGlSjTRxF/tKteS7WkeiO+tpXBAEAQBAEAQBAEAQBAEBrV1FTV1M+nq4WywvGHMcF44prDNlKrOlLjg8Mq3VOgKqg3qmzh9TTc3RE/eR/Me9Qatu46x1R12ztu06yUK/Zl39H/BCDwJHZ2qKdCEBM9LaCq7mW1N0D6Sk4EN4CSQejyR6eKk0rdy1lyKHaG3KdDsUe1L0X8lqW630ttpWU1FC2KJnJrfj2qdGKisI4+tXqV5udR5bNtZGoIAgCAIAgCAIAgCAIAgCAIDGB2ICK6p0VQXoOmga2krTxErG8Hnzh1+nmtFWhGeq0ZcWG2K1q1GXah3fweeltD0Fm3J6rdrKwcd97fBYfNHxXlKhGGr1Z7f7ZrXPZh2Y93f5kuwOxSCmMoAgCAIAgCAIAgP/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7" name="AutoShape 8" descr="data:image/jpeg;base64,/9j/4AAQSkZJRgABAQAAAQABAAD/2wCEAAkGBwgHBgkIBwgKCgkLDRYPDQwMDRsUFRAWIB0iIiAdHx8kKDQsJCYxJx8fLT0tMTU3Ojo6Iys/RD84QzQ5OjcBCgoKDQwNGg8PGjclHyU3Nzc3Nzc3Nzc3Nzc3Nzc3Nzc3Nzc3Nzc3Nzc3Nzc3Nzc3Nzc3Nzc3Nzc3Nzc3Nzc3N//AABEIAJcAlwMBEQACEQEDEQH/xAAcAAEAAgMBAQEAAAAAAAAAAAAABgcBBAUDAgj/xABCEAABAwMBBAQLBAgHAQAAAAABAAIDBAURBgcSITETQVFhIjJCYnGBkaHB0eEUI5OxFzNSU1WCo9IkQ1RjcrLCFf/EABsBAQACAwEBAAAAAAAAAAAAAAAEBQIDBgEH/8QANhEAAgEDAQUFBQgCAwAAAAAAAAECAwQRIQUGEjFBIlFhcaEUMoGxwRMWI1JTkdHhM/AkQ2L/2gAMAwEAAhEDEQA/ALxQBAEAQBAEAQBAEAQGMhAC5rQS4gAcyUC10RCLNqeKr13WUMDw+kmYBG4cjIwcSPTy9SjQq5qtdC+udmuns6FWS7S5+T5E4UkoQgCAIAgCAIAgCAIAgCAIAgNesraahgdPWTRwxN5vkcAF45JLLNlOlOrLhgssilx2kWWlO7TsqKs9sTQG+04UeV1Bci5o7v3U9Z4j5/0cGq2o1L8iktkcY6jJMXfkAtcrt9EWFPdqC9+pnyX9kZvGrLzd2mOpq3MhPOKHwGn09q0TrTlo2W1tsu1tnmEde96m1s6p3T6voSzlAHyOx1DdI+Kyt03URq23NQsZ564RdqsjgQgCAIAgCAIAgCAIAgCAIDn326wWW2TV1SfBjHBo5uceQCxnNQjlkm0tZ3VZUoc3/uSj77e66+VZqK6XIydyJviMHYPmqydSU3ln0C0s6VpDhpr49Wc3ktZKCA+4YpJpGxxMc97jhrWjJJ7gvUs6I8lKMU5SeEi09D2yn001jbjMxt0r3BrYGnLmN54x7SVOowVP3ubON2rc1L5v7Jfhw6/76E7Uo58ygCAIAgCAIAgCAIAgCAweSArTa9VP37dRAkMO9Kfy+JUK7fJHV7tUlipU66IhlhsVffavoKGPwR+slPiRjtJ+Cjwpubwi9vL6jaQ46j+HVkzq9EWWwWqW4XmqqaksHBjDuNLjyAA4+9SHQhTjmTyUNLbN1eVlSt4qOe/UryV7ZJXOZG2IOOQwHOB2KI9TqIrCSbyxFLLC8OgkkY88AY3EE93BFnOh5KMZLtLPqWds30xPSON4uUbmzyNxCyTi5rTzce8qdb0mu1LmcltvaUKqVvR5Lnj5FgqUc2EAQBAEAQBAEAQBAfO93IDOUBgnhyQ8K42vUTzHQ3BrcsZvRO7s8Qod3Hkzqt2qyzOk/Ml+k7PFZ7HTU8bQJCwPldji554nKkU4KEcIo9oXUrm4lOT8vI4m0e3V93httDb4i/enc5+eDQA04JPrWq5jKSSiT9h3FC2lUq1XjQ5tt2XwhrXXOve9xHFkDd0D1nisVarqyXW3kk/8MMeZKLRpKy2mQSUtE0zDlLKS9w9vJb40YR1RUXG1Lu4XDOWnctDuDAWwrz63kBlAEAQBAEAQBAEBEdT66obM51NT4qqwcCxp8Fh84/BaKteMNFqy5sNi1rpcc+zH1fkiu7nrK+3Eu6SsMDD5FONwD4+9Q5V5yOoobIs6K0hl971OG+onkdvSTzOd2mQkrVxPvLBU4JYUV+xtUl4uVEQaavqI8f7hP5rJTkuppq2tCr78E/gSeg1y6tpX2/U0DailkGDNG3D28eBI68dy3RuMrEyorbEVKX21o8SXR8i1aCogqqSKellbLC9oLHtPAhT4tNaHH1ac6c3Caw0fVRNFTwumnkbHGwZc5xwAvW8LLMIQlOSjFZZWuodpEr3OgsLGsj/1Mrcl3/EdXrUKpdPOIHV2W70UlK5evcvqyGVt6ula4mqr6l+eovIHsCjOcnzZfUrO3pLEIL9jUZPNG7eZPK13aJDlY5feb3CD5xX7HZtmr77bS0Q1zpWDyJ/DHz962Rrzj1IFfZNpX96OPLQsPTOvaK7SMpa1opKt3AZOWPPYD1egqZTuIz0ehzN/sOrbpzp9qPqiZKQUYQBAEAQGCcc0BAtourXW8OtVtkLap4Bmlb/lNPUO8qLcVuHsrmdHsXZarfj1l2ei7/6Kr55JOSes9agHYBACSASBk9iHqJ5QbN3V1FBVQ3hhjmjD2/cHkRn9pS42uVnJzdbeFUqkqcqWqeOZsDZZL13dn4B/uXvsj7zX95o/p+pJdIaarNOdLE64ippZOIi6Mjcd2g5W+jSdPqVG0to0r3ElTxJdc80emrtPVuoYYqaK4ilpmneezoy4vPVk5HDuStTlPRMx2bf0rKTnKHFLo88iLfosm/i7PwD/AHLR7I+8ufvNH9L1POo2ZPp4JJpbwwRxtL3fcHkB6V47XCy2ZQ3jU5KKp6vxK/yDxHEdXBRTpQvAEBZmzrVr6h7LPc5MyYxTSuPFwHknv7FOt62eyzktt7LUM3FFadV9SxsqWcyEAQBAaN7r2Wu1VVdJxbBGXY7TjgFjOXCsm+1oO4rRpLqygKqolqqmaoqHb00zy97u8qpbcnln0mnTjTgoQ5I8l4ZhAEBNbDr99ntNNQGg6YQN3Q8y4yFKp3HBFRwUF5sKNzXlV48Z8DofpSf/AAofjfRZe1+BG+7S/U9DJ2pPHO1f1fovfan+ULdpP/s9ANqTycC1f1fontT/ACj7tL9T0B2pPBx/8ofjfRee1+A+7S/U9DTuu0WS422qo227o+niLN/pc7uV5K54otYN9tsCNGtGo6mcPPIgvLgoh0IQBAfcMskE0c0Ti2SNwcxw6iOS9Ta1MZRUouL5MvvTdzbeLLS1zcZkZ4Y7HDgferWnLiimfOL22dtcSpdzOosyKEAQEJ2sVZg0/DThxBqZw047ACT8FGun2MF/u9S47pz/ACoqNV52gQBAEAQGHZ3Tg4PUV6gsdT9BWKdldZqKq3WnpYGuJxzOFaww4pnzS7pulXnDubNivkipaKeoe1obHG5xOOwL2WEsmFKLqVIwXVn53c98rjJJ47jlw7zxKqM5PpyiorhXJGEAQBAEAQFq7I6oyWqspS7PQzZb6HD5gqfaPstHH7x0lGvCfevkT1SjnAgCArrbEHfZLWR4vSye3Awod3yR0+7WOOp5L5lZKEdYEAQBAEAKAu/Z7IZNI0G8c7rSwegEhWdu800cBtmKjezwe+tJzT6VucgHHoHD28FlW/xs07Lhx3lOPiUSqo+ihAEAQBAEBY+x0HpbserEP/tTLTqcvvNypfH6FlqacoEAQEJ2sUpm07FOBk09QHH0EEfFRrpZhkv93aqjdOL6oqMqvO0CAIAgCAdSAuLZdKZNKRt/dzSN9/1VjbPNM4beCPDevxS+Rs7RJAzSFeCcb7WsHrIWVx/jZq2JHN9Dw1KUVYd8EAQBAEAQFrbIqUx2isqXD9dPgehox+eVPtV2Wzjt46ma8afcvmTxSjnQgCA52obeLpZayizgzROa09jscPesKkeKLRJs6/s9xCr3M/P72Pje5kjS17SWuB6iFU8tGfSU1JJrkYQ9CAIAgCAtnZLLvaeniPOOpd78FWFq+wcZvHHF1GXekbO1J4bpR4/bnjHv+i9uX2DVu+s3qfgynVXHcBAEAQBAZALiGtBJPAAdaDTqXzpK2m0afoqN36xsWZD2uPE/mrWlHhgkfOdoXHtF1OouXQ7C2EIIAgMOGUBT+0uxut94NfE3/DVnE+bJjiPXjPtVfcU+GXF0Z2+wrxVqH2Uvej8ujIcoxeBAEAQBAWfsgfm33KPrE7Xe1v0U605M5LeVfi034fU2NrjsWGlbnxqscP5XL269w1btr/kyf/n6oqhQDsggCAIAgJTs8sZu17ZUSDNLRkPf5zvJb8fUpFvT4pZ7in21eq3t3Be9LT4dWXQArE4QygCAIAgOdfbTBerbNRVQG48eC7HFjuohYzgpx4WSbS5na1lVh0+RRN0t1Taq6WirGbssZx3OHUR3FVUouLwz6Jb3FO4pKpTejNRYm4IAgCAsbY87726M45xEf+ymWnU5feZaUn5/Q2NsDj9itrM8DM4kfy/VZXb0SNW7S/EqPwXzKxUE60IAgCA2KCkqLhWw0dHGZJpXYaPie4L2KcnhGutVhRpupN4SL001ZIbDaoaOHDnAb0smPHf1lWlOChHCPnd9eTu6zqS+HkdZbCIEAQBAEAQEY1rpePUFFvxBrK+Fp6F54A+ae5aa1L7Racy02XtKVnPEvcfP+SmaqnmpKmSnqYzHLG7dex3MFVrTi8M7ynUjUipweUzyXhmEAQE82QvIu1wj6jA0+xylWr7TOc3kX4EH4/Q2dsEv31shz5Mj8ewLK76GrdqPZqS8iulDOoCAID7ijfNMyKJjnyPcGtY0ZLj2L1JvRGMpRhFyk8JFx6G0oyw0v2iqDXXCZuHkHIYP2R8VY0aPAsvmcNtbaju58EPcXr4ksC3lOEAQBAEAQBAYI4ICL6x0lBqCHposQ17B4EmOD/Nd81orUVUWVzLXZm1J2cuGWsH07vIp2uo6mgqX01bC6GZh8Jrh+XaFXyi4vDO6pVqdaCnTeUzwWJsCAmeyiXc1JLH+9pne4j5qTavtlFvFHNon3NfU2drrw67W9g8mnf73D5L2795GndpfgVH4r5EDUU6MID1pKWetqWU1JE6WZ5w1jBklepNvQwqVYUoOc3hIt/RWjorFGKqrxLcHji7HCIdjfmrCjRUNXzOI2ptaV2/s4aQXr5ktA4clIKYygCAIAgCAIAgCAwQgOLqTTVDqCm3KpgZO0fdzt8ZvzHctdSlGotSdY7QrWc8w1T5rvKd1BYK+wVXQ1seWOP3czPEf6+3uVdUpyg9TubK+o3kOKm/h1OUtZMNu2XKstVX9qoJeim3S3ewDwPMe5Zwm4vKNNxb0riH2dVZR9Xa61t4qG1Fxm6WVrdwHdAwM56klOU9ZGNta0raLhSWEaSwJB0rHY66+1f2egi3gPHld4jB3n4LOFOU3hES7vaNpDjqPyXUuHS+laLT0OYQJap4HSTuHE9w7ArGlSjTRxF/tKteS7WkeiO+tpXBAEAQBAEAQBAEAQBAEBrV1FTV1M+nq4WywvGHMcF44prDNlKrOlLjg8Mq3VOgKqg3qmzh9TTc3RE/eR/Me9Qatu46x1R12ztu06yUK/Zl39H/BCDwJHZ2qKdCEBM9LaCq7mW1N0D6Sk4EN4CSQejyR6eKk0rdy1lyKHaG3KdDsUe1L0X8lqW630ttpWU1FC2KJnJrfj2qdGKisI4+tXqV5udR5bNtZGoIAgCAIAgCAIAgCAIAgCAIDGB2ICK6p0VQXoOmga2krTxErG8Hnzh1+nmtFWhGeq0ZcWG2K1q1GXah3fweeltD0Fm3J6rdrKwcd97fBYfNHxXlKhGGr1Z7f7ZrXPZh2Y93f5kuwOxSCmMoAgCAIAgCAIAgP/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3082" name="Picture 10" descr="http://honor.americanheart.org/images/content/pagebuilder/black_red_AHA_logo_with_black_ta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276" y="5227923"/>
            <a:ext cx="3315724" cy="1592263"/>
          </a:xfrm>
          <a:prstGeom prst="rect">
            <a:avLst/>
          </a:prstGeom>
          <a:solidFill>
            <a:schemeClr val="tx1"/>
          </a:solidFill>
        </p:spPr>
      </p:pic>
      <p:sp>
        <p:nvSpPr>
          <p:cNvPr id="14" name="Title 1"/>
          <p:cNvSpPr txBox="1">
            <a:spLocks/>
          </p:cNvSpPr>
          <p:nvPr/>
        </p:nvSpPr>
        <p:spPr>
          <a:xfrm>
            <a:off x="-24384" y="-10351"/>
            <a:ext cx="7467600" cy="1143000"/>
          </a:xfrm>
          <a:prstGeom prst="rect">
            <a:avLst/>
          </a:prstGeom>
        </p:spPr>
        <p:txBody>
          <a:bodyPr vert="horz" lIns="45720" rIns="45720" anchor="ctr">
            <a:norm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algn="ctr"/>
            <a:r>
              <a:rPr lang="en-ZA" b="1" dirty="0">
                <a:latin typeface="+mn-lt"/>
              </a:rPr>
              <a:t>DIABETES STATISTICS</a:t>
            </a:r>
          </a:p>
        </p:txBody>
      </p:sp>
      <p:sp>
        <p:nvSpPr>
          <p:cNvPr id="11"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LR"/>
          <p:cNvSpPr/>
          <p:nvPr/>
        </p:nvSpPr>
        <p:spPr>
          <a:xfrm>
            <a:off x="0" y="6667500"/>
            <a:ext cx="979714"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L"/>
          <p:cNvSpPr/>
          <p:nvPr/>
        </p:nvSpPr>
        <p:spPr>
          <a:xfrm>
            <a:off x="979714" y="6667500"/>
            <a:ext cx="8164286"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3078099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57300" y="3657600"/>
            <a:ext cx="6629400" cy="1066688"/>
          </a:xfrm>
        </p:spPr>
        <p:txBody>
          <a:bodyPr>
            <a:noAutofit/>
          </a:bodyPr>
          <a:lstStyle/>
          <a:p>
            <a:pPr algn="ctr"/>
            <a:r>
              <a:rPr lang="en-ZA" sz="9600" b="1" dirty="0">
                <a:ln>
                  <a:solidFill>
                    <a:schemeClr val="bg1"/>
                  </a:solidFill>
                </a:ln>
                <a:solidFill>
                  <a:srgbClr val="FF0000"/>
                </a:solidFill>
              </a:rPr>
              <a:t>THE ANSWER?</a:t>
            </a:r>
          </a:p>
        </p:txBody>
      </p:sp>
      <p:sp>
        <p:nvSpPr>
          <p:cNvPr id="7"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LR"/>
          <p:cNvSpPr/>
          <p:nvPr/>
        </p:nvSpPr>
        <p:spPr>
          <a:xfrm>
            <a:off x="0" y="6667500"/>
            <a:ext cx="1143000"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L"/>
          <p:cNvSpPr/>
          <p:nvPr/>
        </p:nvSpPr>
        <p:spPr>
          <a:xfrm>
            <a:off x="1143000" y="6667500"/>
            <a:ext cx="8001000"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810514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Text Placeholder 2"/>
          <p:cNvSpPr>
            <a:spLocks noGrp="1"/>
          </p:cNvSpPr>
          <p:nvPr>
            <p:ph type="body" idx="1"/>
          </p:nvPr>
        </p:nvSpPr>
        <p:spPr/>
        <p:txBody>
          <a:bodyPr/>
          <a:lstStyle/>
          <a:p>
            <a:endParaRPr lang="en-ZA"/>
          </a:p>
        </p:txBody>
      </p:sp>
      <p:pic>
        <p:nvPicPr>
          <p:cNvPr id="1026" name="Picture 2" descr="http://www.dietdoctor.com/wp-content/uploads/2013/02/riktigm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97" y="1438093"/>
            <a:ext cx="9161597" cy="48626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a:off x="838200" y="295093"/>
            <a:ext cx="7467600" cy="1143000"/>
          </a:xfrm>
          <a:prstGeom prst="rect">
            <a:avLst/>
          </a:prstGeom>
        </p:spPr>
        <p:txBody>
          <a:bodyPr vert="horz" lIns="45720" tIns="0" rIns="45720" bIns="0" anchor="t">
            <a:noAutofit/>
          </a:bodyPr>
          <a:lstStyle>
            <a:lvl1pPr algn="l" rtl="0" eaLnBrk="1" latinLnBrk="0" hangingPunct="1">
              <a:spcBef>
                <a:spcPct val="0"/>
              </a:spcBef>
              <a:buNone/>
              <a:defRPr kumimoji="0" sz="4200" b="1" kern="1200"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defRPr>
            </a:lvl1pPr>
          </a:lstStyle>
          <a:p>
            <a:pPr algn="ctr"/>
            <a:r>
              <a:rPr lang="en-ZA" sz="6000" dirty="0">
                <a:ln w="5000" cmpd="sng">
                  <a:solidFill>
                    <a:schemeClr val="bg2">
                      <a:lumMod val="75000"/>
                    </a:schemeClr>
                  </a:solidFill>
                  <a:prstDash val="solid"/>
                </a:ln>
                <a:solidFill>
                  <a:srgbClr val="00FF00"/>
                </a:solidFill>
                <a:latin typeface="Arial" panose="020B0604020202020204" pitchFamily="34" charset="0"/>
                <a:cs typeface="Arial" panose="020B0604020202020204" pitchFamily="34" charset="0"/>
              </a:rPr>
              <a:t>DIET</a:t>
            </a:r>
          </a:p>
        </p:txBody>
      </p:sp>
      <p:sp>
        <p:nvSpPr>
          <p:cNvPr id="9"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LR"/>
          <p:cNvSpPr/>
          <p:nvPr/>
        </p:nvSpPr>
        <p:spPr>
          <a:xfrm>
            <a:off x="0" y="6667500"/>
            <a:ext cx="1306286"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L"/>
          <p:cNvSpPr/>
          <p:nvPr/>
        </p:nvSpPr>
        <p:spPr>
          <a:xfrm>
            <a:off x="1306286" y="6667500"/>
            <a:ext cx="7837714"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335432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50000">
              <a:schemeClr val="tx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pPr marL="36576" indent="0" algn="ctr">
              <a:buNone/>
            </a:pPr>
            <a:endParaRPr lang="en-ZA" dirty="0">
              <a:solidFill>
                <a:srgbClr val="FF0066"/>
              </a:solidFill>
            </a:endParaRPr>
          </a:p>
        </p:txBody>
      </p:sp>
      <p:pic>
        <p:nvPicPr>
          <p:cNvPr id="4098" name="Picture 2" descr="http://www.manhattangmat.com/blog/wp-content/uploads/HiRes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3301" y="1"/>
            <a:ext cx="4508499" cy="54102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85800" y="4953000"/>
            <a:ext cx="7467600" cy="1143000"/>
          </a:xfrm>
        </p:spPr>
        <p:txBody>
          <a:bodyPr>
            <a:noAutofit/>
          </a:bodyPr>
          <a:lstStyle/>
          <a:p>
            <a:pPr algn="ctr"/>
            <a:r>
              <a:rPr lang="en-ZA" sz="6000" b="1" dirty="0">
                <a:ln>
                  <a:solidFill>
                    <a:schemeClr val="bg1"/>
                  </a:solidFill>
                </a:ln>
                <a:solidFill>
                  <a:schemeClr val="bg2"/>
                </a:solidFill>
                <a:latin typeface="Arial" panose="020B0604020202020204" pitchFamily="34" charset="0"/>
                <a:cs typeface="Arial" panose="020B0604020202020204" pitchFamily="34" charset="0"/>
              </a:rPr>
              <a:t>EXERCISE</a:t>
            </a:r>
          </a:p>
        </p:txBody>
      </p:sp>
      <p:sp>
        <p:nvSpPr>
          <p:cNvPr id="8" name="TB"/>
          <p:cNvSpPr/>
          <p:nvPr/>
        </p:nvSpPr>
        <p:spPr>
          <a:xfrm>
            <a:off x="0" y="66294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LR"/>
          <p:cNvSpPr/>
          <p:nvPr/>
        </p:nvSpPr>
        <p:spPr>
          <a:xfrm>
            <a:off x="0" y="6667500"/>
            <a:ext cx="1469571" cy="152400"/>
          </a:xfrm>
          <a:prstGeom prst="rect">
            <a:avLst/>
          </a:prstGeom>
          <a:solidFill>
            <a:srgbClr val="FF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L"/>
          <p:cNvSpPr/>
          <p:nvPr/>
        </p:nvSpPr>
        <p:spPr>
          <a:xfrm>
            <a:off x="1469571" y="6667500"/>
            <a:ext cx="7674429" cy="1524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BB"/>
          <p:cNvSpPr/>
          <p:nvPr/>
        </p:nvSpPr>
        <p:spPr>
          <a:xfrm>
            <a:off x="0" y="6819900"/>
            <a:ext cx="9144000" cy="38100"/>
          </a:xfrm>
          <a:prstGeom prst="rect">
            <a:avLst/>
          </a:prstGeom>
          <a:solidFill>
            <a:srgbClr val="000000"/>
          </a:solidFill>
          <a:ln w="19050" cap="flat" cmpd="sng" algn="ctr">
            <a:noFill/>
            <a:prstDash val="solid"/>
          </a:ln>
          <a:effectLst/>
          <a:extLst>
            <a:ext uri="{91240B29-F687-4F45-9708-019B960494DF}">
              <a14:hiddenLine xmlns:a14="http://schemas.microsoft.com/office/drawing/2010/main" w="1905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335786408"/>
      </p:ext>
    </p:extLst>
  </p:cSld>
  <p:clrMapOvr>
    <a:masterClrMapping/>
  </p:clrMapOvr>
  <mc:AlternateContent xmlns:mc="http://schemas.openxmlformats.org/markup-compatibility/2006" xmlns:p14="http://schemas.microsoft.com/office/powerpoint/2010/main">
    <mc:Choice Requires="p14">
      <p:transition>
        <p14:reveal/>
      </p:transition>
    </mc:Choice>
    <mc:Fallback xmlns="">
      <p:transition>
        <p:fade/>
      </p:transition>
    </mc:Fallback>
  </mc:AlternateContent>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10723</TotalTime>
  <Words>4701</Words>
  <Application>Microsoft Office PowerPoint</Application>
  <PresentationFormat>On-screen Show (4:3)</PresentationFormat>
  <Paragraphs>521</Paragraphs>
  <Slides>56</Slides>
  <Notes>55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4" baseType="lpstr">
      <vt:lpstr>Arial</vt:lpstr>
      <vt:lpstr>Arial Black</vt:lpstr>
      <vt:lpstr>Calibri</vt:lpstr>
      <vt:lpstr>Franklin Gothic Book</vt:lpstr>
      <vt:lpstr>Symbol</vt:lpstr>
      <vt:lpstr>Wingdings 2</vt:lpstr>
      <vt:lpstr>Technic</vt:lpstr>
      <vt:lpstr>Prism Project</vt:lpstr>
      <vt:lpstr>PowerPoint Presentation</vt:lpstr>
      <vt:lpstr>An Investigation into  the Effects of Aspalathin on  Myocardial Glucose Transport using Cardiomyocytes from  Control and Insulin Resistant Rats, and Differentiated H9C2 Cells</vt:lpstr>
      <vt:lpstr>OUTLINE OF TALK</vt:lpstr>
      <vt:lpstr>PowerPoint Presentation</vt:lpstr>
      <vt:lpstr>PowerPoint Presentation</vt:lpstr>
      <vt:lpstr>PowerPoint Presentation</vt:lpstr>
      <vt:lpstr>PowerPoint Presentation</vt:lpstr>
      <vt:lpstr>PowerPoint Presentation</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 OF ASPALATHIN</vt:lpstr>
      <vt:lpstr>HISTORY OF ASPALATHIN</vt:lpstr>
      <vt:lpstr>PowerPoint Presentation</vt:lpstr>
      <vt:lpstr>PowerPoint Presentation</vt:lpstr>
      <vt:lpstr>PowerPoint Presentation</vt:lpstr>
      <vt:lpstr>CARDIOMYOCYTE ISOLATION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ASPALATHIN INDUCES GLUCOSE UPTAKE IN H9C2 CELLS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Aspalathin and it’s Anti-Diabetic Properties</dc:title>
  <dc:creator>Sybrand</dc:creator>
  <cp:lastModifiedBy>Editor</cp:lastModifiedBy>
  <cp:revision>354</cp:revision>
  <dcterms:created xsi:type="dcterms:W3CDTF">2006-08-16T00:00:00Z</dcterms:created>
  <dcterms:modified xsi:type="dcterms:W3CDTF">2024-05-21T07:17:22Z</dcterms:modified>
</cp:coreProperties>
</file>